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64" r:id="rId2"/>
    <p:sldId id="258" r:id="rId3"/>
    <p:sldId id="259" r:id="rId4"/>
    <p:sldId id="265" r:id="rId5"/>
    <p:sldId id="260" r:id="rId6"/>
    <p:sldId id="256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230D"/>
    <a:srgbClr val="DC8A12"/>
    <a:srgbClr val="1B240C"/>
    <a:srgbClr val="CAC336"/>
    <a:srgbClr val="92C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7" autoAdjust="0"/>
  </p:normalViewPr>
  <p:slideViewPr>
    <p:cSldViewPr>
      <p:cViewPr varScale="1">
        <p:scale>
          <a:sx n="69" d="100"/>
          <a:sy n="69" d="100"/>
        </p:scale>
        <p:origin x="60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ACD771-DE31-4F9F-B488-61C974420CA8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FDEAE-9EFE-47FB-898A-2C78C8B5F5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949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FDEAE-9EFE-47FB-898A-2C78C8B5F5D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951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4E812D2-A3BD-4F57-8CC9-AD70B8056BF4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431170F-0838-4C90-A3AB-14E1F320B0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29183"/>
            <a:ext cx="8352928" cy="3240360"/>
          </a:xfrm>
          <a:prstGeom prst="roundRect">
            <a:avLst>
              <a:gd name="adj" fmla="val 384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700808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Информация для родителей</a:t>
            </a:r>
            <a:br>
              <a:rPr lang="ru-RU" sz="2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</a:br>
            <a:r>
              <a:rPr lang="ru-RU" sz="2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«Формирование гигиенических навыков и привычек детей 1,5 - 2 лет»</a:t>
            </a:r>
            <a:r>
              <a:rPr lang="ru-RU" sz="2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2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80112" y="4086508"/>
            <a:ext cx="3037709" cy="2006788"/>
          </a:xfrm>
        </p:spPr>
        <p:txBody>
          <a:bodyPr>
            <a:normAutofit fontScale="92500"/>
          </a:bodyPr>
          <a:lstStyle/>
          <a:p>
            <a:pPr algn="l">
              <a:lnSpc>
                <a:spcPct val="150000"/>
              </a:lnSpc>
            </a:pPr>
            <a:r>
              <a:rPr lang="ru-RU" sz="16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Материал подготовили:</a:t>
            </a:r>
          </a:p>
          <a:p>
            <a:pPr algn="l">
              <a:lnSpc>
                <a:spcPct val="150000"/>
              </a:lnSpc>
            </a:pPr>
            <a:r>
              <a:rPr lang="ru-RU" sz="16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воспитатели группы раннего развития</a:t>
            </a:r>
          </a:p>
          <a:p>
            <a:pPr algn="l">
              <a:lnSpc>
                <a:spcPct val="150000"/>
              </a:lnSpc>
            </a:pPr>
            <a:r>
              <a:rPr lang="ru-RU" sz="1600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Тумашова</a:t>
            </a:r>
            <a:r>
              <a:rPr lang="ru-RU" sz="16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О.Н.,</a:t>
            </a:r>
            <a:r>
              <a:rPr lang="ru-RU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ru-RU" sz="1600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ru-RU" sz="16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Яцковская </a:t>
            </a:r>
            <a:r>
              <a:rPr lang="ru-RU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Е.В</a:t>
            </a:r>
            <a:r>
              <a:rPr lang="ru-RU" sz="16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endParaRPr lang="ru-RU" sz="16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2376" y="620688"/>
            <a:ext cx="77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бюджетное дошкольное образовательное учреждение города Омска </a:t>
            </a:r>
          </a:p>
          <a:p>
            <a:pPr algn="ctr"/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«Детский сад № 211»</a:t>
            </a:r>
            <a:endParaRPr lang="ru-RU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840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vatars.mds.yandex.net/i?id=4dbd0899ba121b9b9864a1d6a50a96ef1878df1c-7543946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92656">
            <a:off x="165997" y="230429"/>
            <a:ext cx="1559930" cy="1241800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57056" tIns="457056" rIns="457056" bIns="457056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619672" y="-171400"/>
            <a:ext cx="7092787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	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Times New Roman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Малышам свойственны живой интерес к окружающему, эмоциональность, стремление к самостоятельности - все это создает благоприятные условия для воспитания культурно–гигиенических навыков, имеющих очень большое значение для развития детей.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	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9532" y="2204864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Важным условием для формирования гигиенических навыков является систематичность и последовательность в действиях ребенка: вымыть руки, надеть нагрудник, сесть за стол и т.д. Взрослый предоставляет ребенку самостоятельность там, где он что-то может сделать сам. Наряду с этим каждый ребенок постоянно нуждается в показе, поощрении и помощи. В начале второго года жизни ребенок должен уметь есть самостоятельно, пользуясь ложкой, есть хлеб с первым блюдом, вытирать рот салфеткой, спокойно сидеть за столом, благодарить за оказанную помощь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.</a:t>
            </a: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В 1,5-2 года ребенок может снять с себя штанишки, трусики, колготки и сложить большую часть одежды. В значительной степени дети сами умываются, находят свое полотенце по картинке и вытираются.  </a:t>
            </a:r>
            <a:endParaRPr lang="ru-RU" sz="1600" dirty="0" smtClean="0">
              <a:latin typeface="Verdana" pitchFamily="34" charset="0"/>
              <a:ea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ttps://avatars.mds.yandex.net/i?id=4dbd0899ba121b9b9864a1d6a50a96ef1878df1c-7543946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92656">
            <a:off x="72342" y="109624"/>
            <a:ext cx="1442715" cy="1282776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95536" y="2276872"/>
            <a:ext cx="835292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Times New Roman" pitchFamily="18" charset="0"/>
              </a:rPr>
              <a:t>воспитании культурно-гигиенических навыков важно единство требований между родителями в семье и между сотрудниками детского учреждения и семьей. Поэтому необходимо выработать общие критерии в оценке отдельных действий, установить общий порядок выполнения этих действий, четко определить места расположения вещей, игрушек, порядок их уборки и хранения. И, главное, чтобы ребенок чувствовал внимание и поддержку взрослых при формировании культурно-гигиенических навыков, которые нуждаются в постоянном закреплении.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476672"/>
            <a:ext cx="727280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Verdana" pitchFamily="34" charset="0"/>
                <a:ea typeface="Verdana" pitchFamily="34" charset="0"/>
                <a:cs typeface="Times New Roman" pitchFamily="18" charset="0"/>
              </a:rPr>
              <a:t>Дети отличаются большой подражательностью, поэтому взрослому нужно неоднократно показывать, как выполнять новое действие, сопровождая показ пояснениями, чтобы выделить наиболее существенные моменты данного действия, последовательность отдельных операций.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556792"/>
            <a:ext cx="8208912" cy="45243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1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. Учитывая, что навыки у детей только формируются, старайтесь облегчить ребенку выполнение действий и предупредить нежелательные формы поведения.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2. Хвалите малыша за все. Пусть он будет уверен в том, что он «самый-самый». Необходимо постоянное одобрение малейших проявлений самостоятельности у детей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.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Verdana" pitchFamily="34" charset="0"/>
                <a:ea typeface="Verdana" pitchFamily="34" charset="0"/>
                <a:cs typeface="Times New Roman" pitchFamily="18" charset="0"/>
              </a:rPr>
              <a:t>3. Не бойтесь перехвалить своего ребенка. Если похвала оправдана, она пойдет только на пользу.</a:t>
            </a:r>
            <a:endParaRPr lang="ru-RU" sz="1600" dirty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Verdana" pitchFamily="34" charset="0"/>
                <a:ea typeface="Verdana" pitchFamily="34" charset="0"/>
                <a:cs typeface="Times New Roman" pitchFamily="18" charset="0"/>
              </a:rPr>
              <a:t> 4. Не забывайте о возможностях ребенка. Важно - любой, даже маленький труд должен приносить малышу удовлетворение. </a:t>
            </a:r>
            <a:endParaRPr lang="ru-RU" sz="1600" dirty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Verdana" pitchFamily="34" charset="0"/>
                <a:ea typeface="Verdana" pitchFamily="34" charset="0"/>
                <a:cs typeface="Times New Roman" pitchFamily="18" charset="0"/>
              </a:rPr>
              <a:t>5.</a:t>
            </a:r>
            <a:r>
              <a:rPr lang="en-US" sz="1600" dirty="0">
                <a:latin typeface="Verdana" pitchFamily="34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1600" dirty="0">
                <a:latin typeface="Verdana" pitchFamily="34" charset="0"/>
                <a:ea typeface="Verdana" pitchFamily="34" charset="0"/>
                <a:cs typeface="Times New Roman" pitchFamily="18" charset="0"/>
              </a:rPr>
              <a:t>Прививайте детям навыки самообслуживания с учетом возрастных особенностей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.</a:t>
            </a:r>
            <a:endParaRPr lang="ru-RU" sz="1600" dirty="0"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9" name="Рисунок 8" descr="https://avatars.mds.yandex.net/i?id=4dbd0899ba121b9b9864a1d6a50a96ef1878df1c-7543946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92656">
            <a:off x="-33578" y="34182"/>
            <a:ext cx="1390494" cy="1101006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187624" y="484589"/>
            <a:ext cx="76766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Times New Roman" pitchFamily="18" charset="0"/>
              </a:rPr>
              <a:t>Как прививать малышам полезные привычки и навыки самообслуживания:</a:t>
            </a:r>
            <a:r>
              <a:rPr lang="ru-RU" sz="2400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01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4439" y="619475"/>
            <a:ext cx="5204703" cy="212365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Помните:</a:t>
            </a:r>
            <a:endParaRPr lang="ru-RU" sz="24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-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Все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навыки формируются постепенно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-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Лучший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пример для подражания - взрослый 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У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малыша есть свои вкусы и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привычки</a:t>
            </a:r>
            <a:endParaRPr lang="ru-RU" sz="1600" dirty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В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игровой форме, обучение проходит легче 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8252" y="3468320"/>
            <a:ext cx="6552728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Избегайте:</a:t>
            </a:r>
            <a:endParaRPr lang="ru-RU" sz="24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-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Необоснованного 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поторапливания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и одергивания детей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-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 Публичного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осуждения малыша за неумения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- Излишнего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заигрывания и развлечения во время еды, умывания и т.д. 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Times New Roman" pitchFamily="18" charset="0"/>
              </a:rPr>
              <a:t>- Затягивания по времени процесса еды, одевания и т.п.</a:t>
            </a:r>
            <a:endParaRPr lang="ru-RU" sz="1600" dirty="0" smtClean="0">
              <a:latin typeface="Verdana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4" name="Рисунок 3" descr="https://avatars.mds.yandex.net/i?id=4dbd0899ba121b9b9864a1d6a50a96ef1878df1c-7543946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92656">
            <a:off x="132113" y="19047"/>
            <a:ext cx="1586230" cy="1583690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810892"/>
            <a:ext cx="1148216" cy="2232248"/>
          </a:xfrm>
          <a:prstGeom prst="rect">
            <a:avLst/>
          </a:prstGeom>
        </p:spPr>
      </p:pic>
      <p:pic>
        <p:nvPicPr>
          <p:cNvPr id="6" name="Рисунок 5" descr="https://wotkrot.ru/800/600/https/lit.na5bal.ru/pars_docs/refs/4/3852/3852_html_mede3caf.gif"/>
          <p:cNvPicPr/>
          <p:nvPr/>
        </p:nvPicPr>
        <p:blipFill>
          <a:blip r:embed="rId4" cstate="print"/>
          <a:srcRect l="3755" t="40391" r="73537"/>
          <a:stretch>
            <a:fillRect/>
          </a:stretch>
        </p:blipFill>
        <p:spPr bwMode="auto">
          <a:xfrm>
            <a:off x="343578" y="3356992"/>
            <a:ext cx="1706011" cy="2100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AutoShape 4" descr="C:\Users\%D0%90%D0%B4%D0%BC%D0%B8%D0%BD%D0%B8%D1%81%D1%82%D1%80%D0%B0%D1%82%D0%BE%D1%80\Desktop\scale_24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1" name="AutoShape 7" descr="C:\Users\%D0%90%D0%B4%D0%BC%D0%B8%D0%BD%D0%B8%D1%81%D1%82%D1%80%D0%B0%D1%82%D0%BE%D1%80\Desktop\i (5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https://avatars.mds.yandex.net/i?id=cf8ee27e2d3afb745e299ddb2f01681fef2d6203-8287363-images-thumbs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" name="Рисунок 22" descr="https://avatars.mds.yandex.net/i?id=4dbd0899ba121b9b9864a1d6a50a96ef1878df1c-7543946-images-thumbs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9913">
            <a:off x="201297" y="102867"/>
            <a:ext cx="1665732" cy="1360351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567113" y="1556741"/>
            <a:ext cx="3722907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«</a:t>
            </a:r>
            <a:r>
              <a:rPr kumimoji="0" lang="en-U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Умывалочка</a:t>
            </a:r>
            <a:r>
              <a:rPr kumimoji="0" lang="en-U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»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Выходи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водица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мы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пришли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умыться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!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Лейся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на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ладошку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понемножку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...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Нет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не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понемножку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посмелей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Будем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умываться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веселей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!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67113" y="4446147"/>
            <a:ext cx="3704243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Чистые ладошки</a:t>
            </a:r>
            <a:endParaRPr lang="ru-RU" sz="1600" i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Ладушки, ладушки,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С мылом моем лапушки.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Чистые ладошки,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Вот вам хлеб и ложки!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615485" y="1052736"/>
            <a:ext cx="3969993" cy="41549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Ай, лады, лады</a:t>
            </a:r>
            <a:endParaRPr lang="ru-RU" sz="1600" i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Ай, лады, лады, лады,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Не боимся мы воды!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Чистая водичка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Умоет наше личико,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Вымоет ладошки,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Намочит нас немножко,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Ай, лады, лады, лады,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Не боимся мы воды!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Чисто умываемся,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Маме улыбаемся!</a:t>
            </a:r>
          </a:p>
        </p:txBody>
      </p:sp>
      <p:sp>
        <p:nvSpPr>
          <p:cNvPr id="1043" name="AutoShape 19" descr="https://peppashop.ru/upload/iblock/1a6/1a67238a5b46fca73c2c3b3f7c7b61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" name="Picture 15" descr="https://avatars.mds.yandex.net/i?id=29af27a8793c90e69f49aab796fc0a658c87436e-4233516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1875" l="22642" r="80189"/>
                    </a14:imgEffect>
                  </a14:imgLayer>
                </a14:imgProps>
              </a:ext>
            </a:extLst>
          </a:blip>
          <a:srcRect l="26941" r="25513" b="15130"/>
          <a:stretch>
            <a:fillRect/>
          </a:stretch>
        </p:blipFill>
        <p:spPr bwMode="auto">
          <a:xfrm rot="20291910">
            <a:off x="3276171" y="1766926"/>
            <a:ext cx="867331" cy="1557910"/>
          </a:xfrm>
          <a:prstGeom prst="rect">
            <a:avLst/>
          </a:prstGeom>
          <a:noFill/>
        </p:spPr>
      </p:pic>
      <p:pic>
        <p:nvPicPr>
          <p:cNvPr id="33" name="Picture 17" descr="https://avatars.mds.yandex.net/i?id=ebbf57bb07346cb2d1e2f1d6c790410462b220c2-8496941-images-thumbs&amp;n=1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318" r="23135"/>
          <a:stretch>
            <a:fillRect/>
          </a:stretch>
        </p:blipFill>
        <p:spPr bwMode="auto">
          <a:xfrm rot="1404648">
            <a:off x="7569187" y="1674622"/>
            <a:ext cx="576064" cy="1219199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2419796" y="376500"/>
            <a:ext cx="432048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Умываемся с потешками</a:t>
            </a:r>
            <a:endParaRPr lang="ru-RU" sz="24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" name="Рисунок 9" descr="https://wotkrot.ru/800/600/https/lit.na5bal.ru/pars_docs/refs/4/3852/3852_html_mede3caf.gif"/>
          <p:cNvPicPr/>
          <p:nvPr/>
        </p:nvPicPr>
        <p:blipFill>
          <a:blip r:embed="rId7" cstate="print"/>
          <a:srcRect l="28076" t="18241" r="28928"/>
          <a:stretch>
            <a:fillRect/>
          </a:stretch>
        </p:blipFill>
        <p:spPr bwMode="auto">
          <a:xfrm>
            <a:off x="6630171" y="4274779"/>
            <a:ext cx="1987355" cy="2153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https://avatars.mds.yandex.net/i?id=ebbf57bb07346cb2d1e2f1d6c790410462b220c2-8496941-images-thumbs&amp;n=1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318" r="23135"/>
          <a:stretch>
            <a:fillRect/>
          </a:stretch>
        </p:blipFill>
        <p:spPr bwMode="auto">
          <a:xfrm rot="697105">
            <a:off x="3448318" y="4653924"/>
            <a:ext cx="523039" cy="11069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Picture 17" descr="https://avatars.mds.yandex.net/i?id=ebbf57bb07346cb2d1e2f1d6c790410462b220c2-8496941-images-thumbs&amp;n=13"/>
          <p:cNvPicPr>
            <a:picLocks noChangeAspect="1" noChangeArrowheads="1"/>
          </p:cNvPicPr>
          <p:nvPr/>
        </p:nvPicPr>
        <p:blipFill>
          <a:blip r:embed="rId2" cstate="print"/>
          <a:srcRect l="29318" r="23135"/>
          <a:stretch>
            <a:fillRect/>
          </a:stretch>
        </p:blipFill>
        <p:spPr bwMode="auto">
          <a:xfrm rot="20321850">
            <a:off x="4767666" y="1024276"/>
            <a:ext cx="591843" cy="125259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19796" y="376500"/>
            <a:ext cx="432048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Умываемся с потешками</a:t>
            </a:r>
            <a:endParaRPr lang="ru-RU" sz="24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28" name="AutoShape 4" descr="C:\Users\%D0%90%D0%B4%D0%BC%D0%B8%D0%BD%D0%B8%D1%81%D1%82%D1%80%D0%B0%D1%82%D0%BE%D1%80\Desktop\scale_24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https://wotkrot.ru/800/600/https/lit.na5bal.ru/pars_docs/refs/4/3852/3852_html_mede3caf.gif"/>
          <p:cNvPicPr/>
          <p:nvPr/>
        </p:nvPicPr>
        <p:blipFill>
          <a:blip r:embed="rId3" cstate="print"/>
          <a:srcRect l="77996" t="39414" r="1789"/>
          <a:stretch>
            <a:fillRect/>
          </a:stretch>
        </p:blipFill>
        <p:spPr bwMode="auto">
          <a:xfrm>
            <a:off x="1236401" y="3808039"/>
            <a:ext cx="1543934" cy="248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AutoShape 7" descr="C:\Users\%D0%90%D0%B4%D0%BC%D0%B8%D0%BD%D0%B8%D1%81%D1%82%D1%80%D0%B0%D1%82%D0%BE%D1%80\Desktop\i (5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https://avatars.mds.yandex.net/i?id=cf8ee27e2d3afb745e299ddb2f01681fef2d6203-8287363-images-thumbs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5748469" y="1191004"/>
            <a:ext cx="2865343" cy="30469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Водичка, водичка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Водичка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водичка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Умой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мое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личико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Чтобы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глаз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оньки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блестели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Чтобы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щечки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краснели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Чтоб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смеялся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роток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!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И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кусался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зубок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!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460375" y="1737485"/>
            <a:ext cx="4040548" cy="193899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Зайка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Зайка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серый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умывается</a:t>
            </a:r>
            <a:r>
              <a:rPr lang="ru-RU" sz="16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Зайка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в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гости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собирается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Вымыл носик, вымыл хвостик.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itchFamily="18" charset="0"/>
              </a:rPr>
              <a:t>Вымыл уши, вытер суше.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  <p:pic>
        <p:nvPicPr>
          <p:cNvPr id="23" name="Рисунок 22" descr="https://avatars.mds.yandex.net/i?id=4dbd0899ba121b9b9864a1d6a50a96ef1878df1c-7543946-images-thumbs&amp;n=1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9913">
            <a:off x="201297" y="102867"/>
            <a:ext cx="1665732" cy="1360351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2992912" y="4285320"/>
            <a:ext cx="2542980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</a:rPr>
              <a:t>Искупаем малыша</a:t>
            </a:r>
            <a:endParaRPr lang="ru-RU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Ах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, водичка хороша!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Хороша водичка!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Искупаем малыша,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Чтоб сияло личико!</a:t>
            </a:r>
          </a:p>
        </p:txBody>
      </p:sp>
      <p:sp>
        <p:nvSpPr>
          <p:cNvPr id="1043" name="AutoShape 19" descr="https://peppashop.ru/upload/iblock/1a6/1a67238a5b46fca73c2c3b3f7c7b61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" name="Picture 15" descr="https://avatars.mds.yandex.net/i?id=29af27a8793c90e69f49aab796fc0a658c87436e-4233516-images-thumbs&amp;n=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1875" l="22642" r="80189"/>
                    </a14:imgEffect>
                  </a14:imgLayer>
                </a14:imgProps>
              </a:ext>
            </a:extLst>
          </a:blip>
          <a:srcRect l="26941" r="25513" b="15130"/>
          <a:stretch>
            <a:fillRect/>
          </a:stretch>
        </p:blipFill>
        <p:spPr bwMode="auto">
          <a:xfrm rot="19394680">
            <a:off x="835050" y="4515594"/>
            <a:ext cx="655254" cy="1176975"/>
          </a:xfrm>
          <a:prstGeom prst="rect">
            <a:avLst/>
          </a:prstGeom>
          <a:noFill/>
        </p:spPr>
      </p:pic>
      <p:pic>
        <p:nvPicPr>
          <p:cNvPr id="33" name="Picture 17" descr="https://avatars.mds.yandex.net/i?id=ebbf57bb07346cb2d1e2f1d6c790410462b220c2-8496941-images-thumbs&amp;n=13"/>
          <p:cNvPicPr>
            <a:picLocks noChangeAspect="1" noChangeArrowheads="1"/>
          </p:cNvPicPr>
          <p:nvPr/>
        </p:nvPicPr>
        <p:blipFill>
          <a:blip r:embed="rId7" cstate="print"/>
          <a:srcRect l="29318" r="23135"/>
          <a:stretch>
            <a:fillRect/>
          </a:stretch>
        </p:blipFill>
        <p:spPr bwMode="auto">
          <a:xfrm rot="1273163">
            <a:off x="6832001" y="4667101"/>
            <a:ext cx="698281" cy="14778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5510154"/>
      </p:ext>
    </p:extLst>
  </p:cSld>
  <p:clrMapOvr>
    <a:masterClrMapping/>
  </p:clrMapOvr>
  <p:transition>
    <p:wipe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364088" y="1602747"/>
            <a:ext cx="3314915" cy="30469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Люли, люли, </a:t>
            </a:r>
            <a:r>
              <a:rPr lang="ru-RU" sz="1600" dirty="0" err="1">
                <a:latin typeface="Verdana" panose="020B0604030504040204" pitchFamily="34" charset="0"/>
                <a:ea typeface="Verdana" panose="020B0604030504040204" pitchFamily="34" charset="0"/>
              </a:rPr>
              <a:t>люленьки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Прилетели гуленьки,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Стали гули говорить: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«Чем нам Сонечку кормить?»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Один скажет: «кашкою»,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Другой – «</a:t>
            </a:r>
            <a:r>
              <a:rPr lang="ru-RU" sz="1600" dirty="0" err="1">
                <a:latin typeface="Verdana" panose="020B0604030504040204" pitchFamily="34" charset="0"/>
                <a:ea typeface="Verdana" panose="020B0604030504040204" pitchFamily="34" charset="0"/>
              </a:rPr>
              <a:t>простоквашкою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»,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Третий скажет – «молочком,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И румяным пирожком».</a:t>
            </a:r>
          </a:p>
        </p:txBody>
      </p:sp>
      <p:pic>
        <p:nvPicPr>
          <p:cNvPr id="9" name="Рисунок 8" descr="https://avatars.mds.yandex.net/i?id=1510cc17683e584aec8e9d04b758548e0f490bc1-7545493-images-thumbs&amp;n=1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889"/>
          <a:stretch>
            <a:fillRect/>
          </a:stretch>
        </p:blipFill>
        <p:spPr bwMode="auto">
          <a:xfrm>
            <a:off x="3062947" y="4193956"/>
            <a:ext cx="2229717" cy="2285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 descr="https://avatars.mds.yandex.net/i?id=4dbd0899ba121b9b9864a1d6a50a96ef1878df1c-7543946-images-thumbs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9913">
            <a:off x="201297" y="102867"/>
            <a:ext cx="1665732" cy="1360351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7" descr="https://avatars.mds.yandex.net/i?id=ebbf57bb07346cb2d1e2f1d6c790410462b220c2-8496941-images-thumbs&amp;n=13"/>
          <p:cNvPicPr>
            <a:picLocks noChangeAspect="1" noChangeArrowheads="1"/>
          </p:cNvPicPr>
          <p:nvPr/>
        </p:nvPicPr>
        <p:blipFill>
          <a:blip r:embed="rId4" cstate="print"/>
          <a:srcRect l="29318" r="23135"/>
          <a:stretch>
            <a:fillRect/>
          </a:stretch>
        </p:blipFill>
        <p:spPr bwMode="auto">
          <a:xfrm>
            <a:off x="3779912" y="1714502"/>
            <a:ext cx="795789" cy="1684231"/>
          </a:xfrm>
          <a:prstGeom prst="rect">
            <a:avLst/>
          </a:prstGeom>
          <a:noFill/>
        </p:spPr>
      </p:pic>
      <p:pic>
        <p:nvPicPr>
          <p:cNvPr id="16" name="Picture 15" descr="https://avatars.mds.yandex.net/i?id=29af27a8793c90e69f49aab796fc0a658c87436e-4233516-images-thumbs&amp;n=13"/>
          <p:cNvPicPr>
            <a:picLocks noChangeAspect="1" noChangeArrowheads="1"/>
          </p:cNvPicPr>
          <p:nvPr/>
        </p:nvPicPr>
        <p:blipFill>
          <a:blip r:embed="rId5" cstate="print"/>
          <a:srcRect l="26941" r="25513" b="15130"/>
          <a:stretch>
            <a:fillRect/>
          </a:stretch>
        </p:blipFill>
        <p:spPr bwMode="auto">
          <a:xfrm rot="20563633">
            <a:off x="7298697" y="487848"/>
            <a:ext cx="585671" cy="1051989"/>
          </a:xfrm>
          <a:prstGeom prst="rect">
            <a:avLst/>
          </a:prstGeom>
          <a:noFill/>
        </p:spPr>
      </p:pic>
      <p:pic>
        <p:nvPicPr>
          <p:cNvPr id="17" name="Picture 15" descr="https://avatars.mds.yandex.net/i?id=29af27a8793c90e69f49aab796fc0a658c87436e-4233516-images-thumbs&amp;n=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941" r="25513" b="15130"/>
          <a:stretch>
            <a:fillRect/>
          </a:stretch>
        </p:blipFill>
        <p:spPr bwMode="auto">
          <a:xfrm rot="1764929">
            <a:off x="1385801" y="4966824"/>
            <a:ext cx="692969" cy="1244718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2908335" y="457614"/>
            <a:ext cx="3676619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Кушаем с потешками</a:t>
            </a:r>
            <a:endParaRPr lang="ru-RU" sz="24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0250" y="1968357"/>
            <a:ext cx="2684121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Идет коза рогатая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За малыми ребятами.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Кто кашу не ест?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Молоко не пьет?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Забодает, забодает, забодает!</a:t>
            </a:r>
          </a:p>
        </p:txBody>
      </p:sp>
    </p:spTree>
    <p:extLst>
      <p:ext uri="{BB962C8B-B14F-4D97-AF65-F5344CB8AC3E}">
        <p14:creationId xmlns:p14="http://schemas.microsoft.com/office/powerpoint/2010/main" val="385336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i?id=4dbd0899ba121b9b9864a1d6a50a96ef1878df1c-7543946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199913">
            <a:off x="201297" y="102867"/>
            <a:ext cx="1665732" cy="1360351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cdn4.imgbb.ru/user/118/1189913/201410/87fcfbd20f1555251b828143ab31690a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248" y="4365104"/>
            <a:ext cx="2470079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70459" y="2867342"/>
            <a:ext cx="5226061" cy="34163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ВЕСЕЛОЕ КОРМЛЕНИЕ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Кушать 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нужно всем зверятам,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Птичкам, рыбкам и ребятам,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Открывай пошире ротик,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Мы наполним твой животик.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       Ложку 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за маму, за папу, за деда,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       Ложку 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за бабушку, друга, соседа,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       Ложка 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за мышку, за кошку, за зайчиков,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>       Ложка 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за девочек, ложка за мальчиков. </a:t>
            </a:r>
          </a:p>
        </p:txBody>
      </p:sp>
      <p:pic>
        <p:nvPicPr>
          <p:cNvPr id="15" name="Picture 17" descr="https://avatars.mds.yandex.net/i?id=ebbf57bb07346cb2d1e2f1d6c790410462b220c2-8496941-images-thumbs&amp;n=1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318" r="23135"/>
          <a:stretch>
            <a:fillRect/>
          </a:stretch>
        </p:blipFill>
        <p:spPr bwMode="auto">
          <a:xfrm rot="897338">
            <a:off x="3154212" y="1455474"/>
            <a:ext cx="592105" cy="1253149"/>
          </a:xfrm>
          <a:prstGeom prst="rect">
            <a:avLst/>
          </a:prstGeom>
          <a:noFill/>
        </p:spPr>
      </p:pic>
      <p:pic>
        <p:nvPicPr>
          <p:cNvPr id="16" name="Picture 15" descr="https://avatars.mds.yandex.net/i?id=29af27a8793c90e69f49aab796fc0a658c87436e-4233516-images-thumbs&amp;n=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941" r="25513" b="15130"/>
          <a:stretch>
            <a:fillRect/>
          </a:stretch>
        </p:blipFill>
        <p:spPr bwMode="auto">
          <a:xfrm>
            <a:off x="2414742" y="1029051"/>
            <a:ext cx="680084" cy="1221573"/>
          </a:xfrm>
          <a:prstGeom prst="rect">
            <a:avLst/>
          </a:prstGeom>
          <a:noFill/>
        </p:spPr>
      </p:pic>
      <p:pic>
        <p:nvPicPr>
          <p:cNvPr id="17" name="Picture 15" descr="https://avatars.mds.yandex.net/i?id=29af27a8793c90e69f49aab796fc0a658c87436e-4233516-images-thumbs&amp;n=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941" r="25513" b="15130"/>
          <a:stretch>
            <a:fillRect/>
          </a:stretch>
        </p:blipFill>
        <p:spPr bwMode="auto">
          <a:xfrm>
            <a:off x="6876256" y="3089958"/>
            <a:ext cx="693672" cy="124598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5383253" y="1090600"/>
            <a:ext cx="3326800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Наш Ванюша непосед,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Не доест никак обед.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Сели, встали, снова сели,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</a:rPr>
              <a:t>А потом всю кашу съели.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930574" y="403856"/>
            <a:ext cx="3676619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Кушаем с потешками</a:t>
            </a:r>
            <a:endParaRPr lang="ru-RU" sz="24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302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771E28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</TotalTime>
  <Words>835</Words>
  <Application>Microsoft Office PowerPoint</Application>
  <PresentationFormat>Экран (4:3)</PresentationFormat>
  <Paragraphs>79</Paragraphs>
  <Slides>9</Slides>
  <Notes>1</Notes>
  <HiddenSlides>2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Book Antiqua</vt:lpstr>
      <vt:lpstr>Calibri</vt:lpstr>
      <vt:lpstr>Lucida Sans</vt:lpstr>
      <vt:lpstr>Times New Roman</vt:lpstr>
      <vt:lpstr>Verdana</vt:lpstr>
      <vt:lpstr>Wingdings 2</vt:lpstr>
      <vt:lpstr>Аспект</vt:lpstr>
      <vt:lpstr>Информация для родителей  «Формирование гигиенических навыков и привычек детей 1,5 - 2 лет»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users</dc:creator>
  <cp:lastModifiedBy>va-mu</cp:lastModifiedBy>
  <cp:revision>51</cp:revision>
  <dcterms:created xsi:type="dcterms:W3CDTF">2023-01-25T15:36:38Z</dcterms:created>
  <dcterms:modified xsi:type="dcterms:W3CDTF">2023-02-03T11:44:18Z</dcterms:modified>
</cp:coreProperties>
</file>