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56" r:id="rId2"/>
    <p:sldId id="263" r:id="rId3"/>
    <p:sldId id="280" r:id="rId4"/>
    <p:sldId id="281" r:id="rId5"/>
    <p:sldId id="259" r:id="rId6"/>
    <p:sldId id="257" r:id="rId7"/>
    <p:sldId id="258" r:id="rId8"/>
    <p:sldId id="260" r:id="rId9"/>
    <p:sldId id="264" r:id="rId10"/>
    <p:sldId id="265" r:id="rId11"/>
    <p:sldId id="261" r:id="rId12"/>
    <p:sldId id="262" r:id="rId13"/>
    <p:sldId id="279" r:id="rId14"/>
    <p:sldId id="266" r:id="rId15"/>
    <p:sldId id="268" r:id="rId16"/>
    <p:sldId id="272" r:id="rId17"/>
    <p:sldId id="269" r:id="rId18"/>
    <p:sldId id="282" r:id="rId19"/>
    <p:sldId id="271" r:id="rId20"/>
    <p:sldId id="274" r:id="rId21"/>
    <p:sldId id="27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30F010"/>
    <a:srgbClr val="00FFCC"/>
    <a:srgbClr val="DFFBE8"/>
    <a:srgbClr val="00CC66"/>
    <a:srgbClr val="CCECFF"/>
    <a:srgbClr val="CCFF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93D81CF-94F2-401A-BA57-92F5A7B2D0C5}" styleName="Средний стиль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2" autoAdjust="0"/>
  </p:normalViewPr>
  <p:slideViewPr>
    <p:cSldViewPr>
      <p:cViewPr>
        <p:scale>
          <a:sx n="100" d="100"/>
          <a:sy n="100" d="100"/>
        </p:scale>
        <p:origin x="-510" y="9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40"/>
    </mc:Choice>
    <mc:Fallback>
      <c:style val="4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Показатель анкетирования среди </a:t>
            </a:r>
            <a:r>
              <a:rPr lang="ru-RU" dirty="0" smtClean="0"/>
              <a:t>родителей и детей</a:t>
            </a:r>
            <a:endParaRPr lang="ru-RU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Показатель анкетирования среди родителей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cat>
            <c:strRef>
              <c:f>Лист1!$A$2:$A$5</c:f>
              <c:strCache>
                <c:ptCount val="2"/>
                <c:pt idx="0">
                  <c:v>заинтересованы в том, чтобы их ребенок получил знания в области финансов начиная с 1 класса</c:v>
                </c:pt>
                <c:pt idx="1">
                  <c:v>заинтересованы, но не раньше 4 класса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100</c:v>
                </c:pt>
                <c:pt idx="1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25"/>
          <c:y val="0.26864572527754244"/>
          <c:w val="0.33958333333333335"/>
          <c:h val="0.709666787774040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0.0945</cdr:x>
      <cdr:y>0.27078</cdr:y>
    </cdr:from>
    <cdr:to>
      <cdr:x>0.29531</cdr:x>
      <cdr:y>0.39303</cdr:y>
    </cdr:to>
    <cdr:sp macro="" textlink="">
      <cdr:nvSpPr>
        <cdr:cNvPr id="2" name="Скругленный прямоугольник 1"/>
        <cdr:cNvSpPr/>
      </cdr:nvSpPr>
      <cdr:spPr>
        <a:xfrm xmlns:a="http://schemas.openxmlformats.org/drawingml/2006/main">
          <a:off x="576064" y="1275917"/>
          <a:ext cx="1224136" cy="576064"/>
        </a:xfrm>
        <a:prstGeom xmlns:a="http://schemas.openxmlformats.org/drawingml/2006/main" prst="round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2400" dirty="0" smtClean="0"/>
            <a:t>100%</a:t>
          </a:r>
          <a:endParaRPr lang="ru-RU" sz="24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6C6A6-5D06-4A2E-A088-9790D516A1F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56ADA-CBFA-4605-9E14-1026F11E06B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5412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656ADA-CBFA-4605-9E14-1026F11E06B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230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F010"/>
            </a:gs>
            <a:gs pos="60000">
              <a:srgbClr val="FF7A00"/>
            </a:gs>
            <a:gs pos="93000">
              <a:srgbClr val="FF0300"/>
            </a:gs>
            <a:gs pos="100000">
              <a:srgbClr val="4D0808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q=http://zarplata-i-rabota.ru/zhurnalrabota-i-zarplata&amp;sa=D&amp;ust=1549899978786000" TargetMode="External"/><Relationship Id="rId2" Type="http://schemas.openxmlformats.org/officeDocument/2006/relationships/hyperlink" Target="https://www.google.com/url?q=http://www.7budget.ru&amp;sa=D&amp;ust=154989997878600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ogle.com/url?q=http://subsidii.net/&amp;sa=D&amp;ust=1549899978787000" TargetMode="External"/><Relationship Id="rId4" Type="http://schemas.openxmlformats.org/officeDocument/2006/relationships/hyperlink" Target="https://www.google.com/url?q=http://www.clskuntsevo.ru/portal_proforientir/mir_professii_news_prof.php&amp;sa=D&amp;ust=154989997878700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87288" y="5052545"/>
            <a:ext cx="7429128" cy="1472799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ru-RU" sz="29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Выполнила : Педагог-психолог Фомина С.С. МБОУ </a:t>
            </a:r>
            <a:r>
              <a:rPr lang="ru-RU" sz="29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Бийского</a:t>
            </a:r>
            <a:r>
              <a:rPr lang="ru-RU" sz="29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Района «Первомайская СОШ»  </a:t>
            </a:r>
            <a:endParaRPr lang="ru-RU" sz="29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7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72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sz="72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7287" y="476672"/>
            <a:ext cx="75902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МБОУ «Первомайская Средняя Общеобразовательная Школа»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3082" y="5507940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619672" y="1052736"/>
            <a:ext cx="58182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ПРОЕКТ</a:t>
            </a: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«Финансовая грамотность в начальной школе»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1844825"/>
            <a:ext cx="5976664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046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deasforbusiness.ru/wp-content/uploads/2016/10/350-1024x441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159633"/>
            <a:ext cx="6408712" cy="2760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td0.mycdn.me/image?id=856081107775&amp;t=20&amp;plc=WEB&amp;tkn=*FqRpSwxFXJXUfWAVln4gZatfNyU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42767" y="2348880"/>
            <a:ext cx="4716016" cy="3140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77709"/>
            <a:ext cx="3888432" cy="2727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323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pp.vk.me/c623730/v623730353/2397d/iA94viuMHCM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5040560" cy="355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4248472" cy="3182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751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403284205"/>
              </p:ext>
            </p:extLst>
          </p:nvPr>
        </p:nvGraphicFramePr>
        <p:xfrm>
          <a:off x="107504" y="116632"/>
          <a:ext cx="5760640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117" y="3501008"/>
            <a:ext cx="4608512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25144"/>
            <a:ext cx="2738514" cy="1412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62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75656" y="687735"/>
            <a:ext cx="712879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  <a:endParaRPr lang="ru-RU" sz="28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Проект посвящен анализу  своего бюджета, изучению способов экономии и воплощению их на практике.</a:t>
            </a:r>
          </a:p>
          <a:p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Проект долгосрочный, исследовательский, индивидуальный,</a:t>
            </a:r>
            <a:b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 профилю - </a:t>
            </a:r>
            <a:r>
              <a:rPr lang="ru-RU" sz="2800" dirty="0" err="1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межпредметный</a:t>
            </a: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 содержанию – финансовая грамотность;</a:t>
            </a:r>
            <a:b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 типу объекта проектирования: практико-ориентированный.</a:t>
            </a:r>
          </a:p>
        </p:txBody>
      </p:sp>
    </p:spTree>
    <p:extLst>
      <p:ext uri="{BB962C8B-B14F-4D97-AF65-F5344CB8AC3E}">
        <p14:creationId xmlns:p14="http://schemas.microsoft.com/office/powerpoint/2010/main" val="334670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1268760"/>
            <a:ext cx="7056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Актуальность 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темы проект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состоит в том, что 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каждому человеку необходимо уметь рационально 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и грамотно 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управлять 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своими финансами.</a:t>
            </a:r>
          </a:p>
        </p:txBody>
      </p:sp>
      <p:pic>
        <p:nvPicPr>
          <p:cNvPr id="2050" name="Picture 2" descr="http://promum.com.ua/wp-content/uploads/2016/07/Kids-and-money1-1024x6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1680" y="2664020"/>
            <a:ext cx="6297216" cy="39078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0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836712"/>
            <a:ext cx="64087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Цель проекта: 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формирование у обучающихся умения вести учёт расходов и доходов, навыков составления элементарного  бюджета</a:t>
            </a:r>
          </a:p>
        </p:txBody>
      </p:sp>
      <p:pic>
        <p:nvPicPr>
          <p:cNvPr id="3074" name="Picture 2" descr="https://im0-tub-ru.yandex.net/i?id=3dca7bfd7fd54a307cbc710694d77c78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2564904"/>
            <a:ext cx="6120680" cy="33318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04590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51720" y="548680"/>
            <a:ext cx="67687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  <a:r>
              <a:rPr lang="ru-RU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i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Познакомить с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понятиями 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«бюджет», «доходы», «расходы», «дефицит», «профицит», «экономия»</a:t>
            </a:r>
          </a:p>
          <a:p>
            <a:pPr algn="just"/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Научить 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вести учет  доходов и расходов  в процессе самостоятельного составления элементарного  бюджета</a:t>
            </a:r>
          </a:p>
          <a:p>
            <a:pPr algn="just"/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Познакомить 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 постоянным ростом потребностей и ограниченностью возможностей</a:t>
            </a:r>
          </a:p>
          <a:p>
            <a:pPr algn="just"/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 учащихся экономное  отношение к  бюджету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857004"/>
            <a:ext cx="6120680" cy="3884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743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476672"/>
            <a:ext cx="60486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Планируемые результаты:</a:t>
            </a:r>
          </a:p>
          <a:p>
            <a:endParaRPr lang="ru-RU" sz="2400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Личностные: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готовность ученика к 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саморазвитию;</a:t>
            </a:r>
            <a:endParaRPr lang="ru-RU" sz="24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400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сформированность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мотивации 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 целенаправленной деятельности;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способность </a:t>
            </a:r>
            <a:r>
              <a:rPr lang="ru-RU" sz="24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ставить цели и строить жизненные </a:t>
            </a:r>
            <a:r>
              <a:rPr lang="ru-RU" sz="24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планы.</a:t>
            </a:r>
          </a:p>
          <a:p>
            <a:pPr marL="457200" lvl="0" indent="-457200">
              <a:buFont typeface="Arial" pitchFamily="34" charset="0"/>
              <a:buChar char="•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050" name="Picture 2" descr="http://novokylevo.moy.su/2/2015-12-10_14-14-58_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3212976"/>
            <a:ext cx="3338357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91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692695"/>
            <a:ext cx="669674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Предметные:</a:t>
            </a:r>
          </a:p>
          <a:p>
            <a:endParaRPr lang="ru-RU" dirty="0" smtClean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понимание основных принципов экономической жизни общества: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представление о роли денег в семье и обществе, о причинах и последствиях изменения доходов и расходов семьи, понимание и правильное использование экономических терминов;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освоение приёмов работы с экономической информацией, её осмысление; 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проведение простых финансовых расчётов.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приобретение знаний и опыта применения полученных знаний и умений для решения типичных задач в области семейной экономики:</a:t>
            </a:r>
          </a:p>
          <a:p>
            <a:pPr marL="285750" lvl="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знание источников доходов и направлений расходов семьи и умение составлять простой семейный бюджет;</a:t>
            </a:r>
            <a:endParaRPr lang="ru-RU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3136"/>
            <a:ext cx="3672408" cy="202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502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56478"/>
            <a:ext cx="792088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Метапредметные</a:t>
            </a:r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Познавательные:</a:t>
            </a:r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умение поставить перед собой учебную задачу,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умение выбрать способы и найти информацию для её решения и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структурировать полученные знания;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устанавливать причинно-следственные связи,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умение сформулировать проблему и найти способ её решения;</a:t>
            </a:r>
          </a:p>
          <a:p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Регулятивные:</a:t>
            </a:r>
            <a:endParaRPr lang="ru-RU" sz="2000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планирование —составление плана и последовательности действий;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прогнозирование — предвосхищение результата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коррекция — внесение необходимых дополнений и корректив в план и способ действия в случае расхождения реального действия и его результата;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оценка — выделение и осознание учащимся того, что уже сделано и что еще нужно сделать</a:t>
            </a:r>
          </a:p>
          <a:p>
            <a:pPr lvl="0"/>
            <a:r>
              <a:rPr lang="ru-RU" sz="2000" dirty="0" err="1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саморегуляция</a:t>
            </a:r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как способность к мобилизации сил и энергии, к волевому усилию</a:t>
            </a:r>
          </a:p>
          <a:p>
            <a:r>
              <a:rPr lang="ru-RU" sz="2000" b="1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Коммуникативные:</a:t>
            </a:r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lvl="0"/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умение вступать в диалог и вести его, учитывая особенности общения с различными группами людей</a:t>
            </a:r>
            <a:r>
              <a:rPr lang="ru-RU" sz="2000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 доказывать свои суждения;</a:t>
            </a:r>
          </a:p>
        </p:txBody>
      </p:sp>
    </p:spTree>
    <p:extLst>
      <p:ext uri="{BB962C8B-B14F-4D97-AF65-F5344CB8AC3E}">
        <p14:creationId xmlns:p14="http://schemas.microsoft.com/office/powerpoint/2010/main" val="259415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139532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Содержание проекта</a:t>
            </a:r>
          </a:p>
          <a:p>
            <a:pPr algn="ctr"/>
            <a:r>
              <a:rPr lang="ru-RU" sz="20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План</a:t>
            </a:r>
            <a:endParaRPr lang="ru-RU" sz="20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6297133"/>
              </p:ext>
            </p:extLst>
          </p:nvPr>
        </p:nvGraphicFramePr>
        <p:xfrm>
          <a:off x="251520" y="1052734"/>
          <a:ext cx="8330969" cy="511256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76742"/>
                <a:gridCol w="6154227"/>
              </a:tblGrid>
              <a:tr h="575575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Этап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Тема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1296749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1 класс 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« Я в мире денег»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1029778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2 класс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«Мой бюджет»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121701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3 класс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«Как научиться экономить»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993457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4 класс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006600"/>
                          </a:solidFill>
                        </a:rPr>
                        <a:t>«Знакомство с банковской системой»</a:t>
                      </a:r>
                      <a:endParaRPr lang="ru-RU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9664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content.choiz.me/uploads/2017-08/f6f2110049c7b3e0708f7ea36e310ec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16216" y="4581128"/>
            <a:ext cx="2448272" cy="207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333500" y="188640"/>
            <a:ext cx="74869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>
                <a:ln w="11430"/>
                <a:solidFill>
                  <a:srgbClr val="00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Результат проекта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3527" y="2110320"/>
            <a:ext cx="84969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>
                <a:solidFill>
                  <a:srgbClr val="006600"/>
                </a:solidFill>
              </a:rPr>
              <a:t>По окончанию проекта, выпускник 4 класса будет четко знать такие понятия как, «бюджет», «доходы», «расходы», «дефицит», «профицит», «экономия», научиться  вести учет  доходов и расходов  в процессе самостоятельного составления элементарного  бюджета, а так же будет бережно относится и правильно распоряжаться своим бюджетом.</a:t>
            </a:r>
          </a:p>
        </p:txBody>
      </p:sp>
    </p:spTree>
    <p:extLst>
      <p:ext uri="{BB962C8B-B14F-4D97-AF65-F5344CB8AC3E}">
        <p14:creationId xmlns:p14="http://schemas.microsoft.com/office/powerpoint/2010/main" val="93683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60948"/>
              </p:ext>
            </p:extLst>
          </p:nvPr>
        </p:nvGraphicFramePr>
        <p:xfrm>
          <a:off x="539552" y="404664"/>
          <a:ext cx="8352928" cy="6087719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4176464"/>
                <a:gridCol w="4176464"/>
              </a:tblGrid>
              <a:tr h="6927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 1 класс</a:t>
                      </a:r>
                    </a:p>
                    <a:p>
                      <a:pPr algn="ctr"/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 «Я в мире  денег»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сентябрь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Урок – игра «Мы ребята, деловые!»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октябрь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Домашняя бухгалтерия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ноябрь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Потребительская корзина 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декабрь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Экскурсия в супермаркет </a:t>
                      </a:r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«Мария-</a:t>
                      </a:r>
                      <a:r>
                        <a:rPr lang="ru-RU" sz="2000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ра</a:t>
                      </a:r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январь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Денежная валюта разных стран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февраль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« Путешествие в страну Экономика»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март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Деловая игра в режиме </a:t>
                      </a:r>
                      <a:r>
                        <a:rPr lang="ru-RU" sz="2000" kern="1200" dirty="0" err="1" smtClean="0">
                          <a:solidFill>
                            <a:srgbClr val="006600"/>
                          </a:solidFill>
                          <a:effectLst/>
                        </a:rPr>
                        <a:t>on-line</a:t>
                      </a:r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 «Лесная ярмарка»</a:t>
                      </a:r>
                    </a:p>
                  </a:txBody>
                  <a:tcPr/>
                </a:tc>
              </a:tr>
              <a:tr h="6927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апрель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Круглый стол « Финансовая азбука»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1559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rgbClr val="006600"/>
                          </a:solidFill>
                        </a:rPr>
                        <a:t>май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kern="1200" dirty="0" smtClean="0">
                          <a:solidFill>
                            <a:srgbClr val="006600"/>
                          </a:solidFill>
                          <a:effectLst/>
                        </a:rPr>
                        <a:t>« Копилка счастья»</a:t>
                      </a:r>
                      <a:endParaRPr lang="ru-RU" sz="2000" dirty="0">
                        <a:solidFill>
                          <a:srgbClr val="0066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849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60648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«Мы, ребята, деловые!»</a:t>
            </a:r>
            <a:endParaRPr lang="ru-RU" sz="28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15916"/>
            <a:ext cx="799288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64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70" y="404664"/>
            <a:ext cx="7620000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868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28" y="548680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«Домашняя бухгалтерия»</a:t>
            </a:r>
            <a:endParaRPr lang="ru-RU" sz="24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https://kirov-portal.ru/upload/original/news/efc/efc368219a74619c65c7a3f94ea17683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3600400" cy="24040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pp.userapi.com/c841331/v841331122/46f5c/sXkdoW_LPV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011883"/>
            <a:ext cx="4374324" cy="25699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s://pp.userapi.com/c841620/v841620122/5670d/Crh5XsDMI28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1268760"/>
            <a:ext cx="2956828" cy="49413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91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p.userapi.com/c840129/v840129090/55fde/z6PM7zkhCq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010" y="562378"/>
            <a:ext cx="3930881" cy="29481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pp.userapi.com/c834101/v834101090/4f6e3/U4hB3V4PKOM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1040733"/>
            <a:ext cx="3654406" cy="48725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pp.userapi.com/c840325/v840325090/33f45/fi8kaxnBqgc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011" y="3573016"/>
            <a:ext cx="3877848" cy="273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20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11760" y="692696"/>
            <a:ext cx="57606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Экскурсия в супермаркет «Мария-</a:t>
            </a:r>
            <a:r>
              <a:rPr lang="ru-RU" sz="2400" b="1" dirty="0" err="1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ра</a:t>
            </a:r>
            <a:r>
              <a:rPr lang="ru-RU" sz="2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1366328"/>
            <a:ext cx="6430094" cy="4592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14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1000125"/>
            <a:ext cx="86677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070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196752"/>
            <a:ext cx="82616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solidFill>
                  <a:srgbClr val="0066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Спасибо за внимание!</a:t>
            </a:r>
            <a:endParaRPr lang="ru-RU" sz="5400" b="1" cap="none" spc="0" dirty="0">
              <a:ln w="1905"/>
              <a:solidFill>
                <a:srgbClr val="0066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916832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6600"/>
                </a:solidFill>
                <a:latin typeface="Times New Roman"/>
              </a:rPr>
              <a:t>Литература: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1. </a:t>
            </a:r>
            <a:r>
              <a:rPr lang="ru-RU" dirty="0" err="1">
                <a:solidFill>
                  <a:srgbClr val="006600"/>
                </a:solidFill>
                <a:latin typeface="Times New Roman"/>
              </a:rPr>
              <a:t>Гловели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 Г.Д. Финансовая грамотность: Материалы для учащихся (4 класс). — М.: ВИТА-ПРЕСС, 2014.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2. Федин С.Н. Финансовая грамотность: Материалы для учащихся (2–3 класс). — М.: ВИТА-ПРЕСС, 2014.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b="1" dirty="0">
                <a:solidFill>
                  <a:srgbClr val="006600"/>
                </a:solidFill>
                <a:latin typeface="Times New Roman"/>
              </a:rPr>
              <a:t> Интернет-источники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1. </a:t>
            </a:r>
            <a:r>
              <a:rPr lang="ru-RU" dirty="0" err="1">
                <a:solidFill>
                  <a:srgbClr val="006600"/>
                </a:solidFill>
                <a:latin typeface="Times New Roman"/>
              </a:rPr>
              <a:t>Cайт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 журнала «Семейный бюджет» </a:t>
            </a:r>
            <a:r>
              <a:rPr lang="ru-RU" u="sng" dirty="0">
                <a:solidFill>
                  <a:srgbClr val="006600"/>
                </a:solidFill>
                <a:latin typeface="Times New Roman"/>
                <a:hlinkClick r:id="rId2"/>
              </a:rPr>
              <a:t>http://www.7budget.ru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;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2. Журнал «Работа и зарплата» — </a:t>
            </a:r>
            <a:r>
              <a:rPr lang="ru-RU" u="sng" dirty="0">
                <a:solidFill>
                  <a:srgbClr val="006600"/>
                </a:solidFill>
                <a:latin typeface="Times New Roman"/>
                <a:hlinkClick r:id="rId3"/>
              </a:rPr>
              <a:t>http://zarplata-i-rabota.ru/zhurnalrabota-i-zarplata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;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3. Портал «</a:t>
            </a:r>
            <a:r>
              <a:rPr lang="ru-RU" dirty="0" err="1">
                <a:solidFill>
                  <a:srgbClr val="006600"/>
                </a:solidFill>
                <a:latin typeface="Times New Roman"/>
              </a:rPr>
              <a:t>Профориентир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» «Мир профессий» – </a:t>
            </a:r>
            <a:r>
              <a:rPr lang="ru-RU" u="sng" dirty="0">
                <a:solidFill>
                  <a:srgbClr val="006600"/>
                </a:solidFill>
                <a:latin typeface="Times New Roman"/>
                <a:hlinkClick r:id="rId4"/>
              </a:rPr>
              <a:t>http://www.clskuntsevo.ru/portal_proforientir/mir_professii_news_prof.php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;</a:t>
            </a:r>
            <a:endParaRPr lang="ru-RU" sz="1600" dirty="0">
              <a:solidFill>
                <a:srgbClr val="006600"/>
              </a:solidFill>
              <a:latin typeface="Calibri"/>
            </a:endParaRPr>
          </a:p>
          <a:p>
            <a:r>
              <a:rPr lang="ru-RU" dirty="0">
                <a:solidFill>
                  <a:srgbClr val="006600"/>
                </a:solidFill>
                <a:latin typeface="Times New Roman"/>
              </a:rPr>
              <a:t>4. Сайт «Все о пособиях» — </a:t>
            </a:r>
            <a:r>
              <a:rPr lang="ru-RU" u="sng" dirty="0">
                <a:solidFill>
                  <a:srgbClr val="006600"/>
                </a:solidFill>
                <a:latin typeface="Times New Roman"/>
                <a:hlinkClick r:id="rId5"/>
              </a:rPr>
              <a:t>http://subsidii.net/</a:t>
            </a:r>
            <a:r>
              <a:rPr lang="ru-RU" dirty="0">
                <a:solidFill>
                  <a:srgbClr val="006600"/>
                </a:solidFill>
                <a:latin typeface="Times New Roman"/>
              </a:rPr>
              <a:t> </a:t>
            </a:r>
            <a:endParaRPr lang="ru-RU" sz="1600" b="0" i="0" dirty="0">
              <a:solidFill>
                <a:srgbClr val="006600"/>
              </a:solidFill>
              <a:effectLst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169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езентация Microsoft PowerPoint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Microsoft PowerPoint</Template>
  <TotalTime>104</TotalTime>
  <Words>383</Words>
  <Application>Microsoft Office PowerPoint</Application>
  <PresentationFormat>Экран (4:3)</PresentationFormat>
  <Paragraphs>94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Презентация Microsoft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Master</dc:creator>
  <cp:lastModifiedBy>Светлана</cp:lastModifiedBy>
  <cp:revision>11</cp:revision>
  <dcterms:created xsi:type="dcterms:W3CDTF">2018-02-11T16:04:46Z</dcterms:created>
  <dcterms:modified xsi:type="dcterms:W3CDTF">2021-03-26T09:44:15Z</dcterms:modified>
</cp:coreProperties>
</file>