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  <p:sldId id="258" r:id="rId3"/>
    <p:sldId id="259" r:id="rId4"/>
    <p:sldId id="260" r:id="rId5"/>
    <p:sldId id="262" r:id="rId6"/>
    <p:sldId id="287" r:id="rId7"/>
    <p:sldId id="264" r:id="rId8"/>
    <p:sldId id="265" r:id="rId9"/>
    <p:sldId id="275" r:id="rId10"/>
    <p:sldId id="276" r:id="rId11"/>
    <p:sldId id="277" r:id="rId12"/>
    <p:sldId id="286" r:id="rId13"/>
    <p:sldId id="278" r:id="rId14"/>
    <p:sldId id="261" r:id="rId15"/>
    <p:sldId id="284" r:id="rId16"/>
  </p:sldIdLst>
  <p:sldSz cx="9144000" cy="6858000" type="screen4x3"/>
  <p:notesSz cx="6858000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1" autoAdjust="0"/>
    <p:restoredTop sz="94638" autoAdjust="0"/>
  </p:normalViewPr>
  <p:slideViewPr>
    <p:cSldViewPr>
      <p:cViewPr varScale="1">
        <p:scale>
          <a:sx n="84" d="100"/>
          <a:sy n="84" d="100"/>
        </p:scale>
        <p:origin x="96" y="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83182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23956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03038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684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94293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22927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76767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44275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24567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157822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116973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7B7BC-D7D4-4C5C-B546-6207EA79B3A4}" type="datetimeFigureOut">
              <a:rPr lang="ru-RU" smtClean="0"/>
              <a:pPr/>
              <a:t>08.05.2021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0411F2-4BD6-426F-9C0B-C8935F7627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673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ln>
            <a:solidFill>
              <a:srgbClr val="0000FF"/>
            </a:solidFill>
          </a:ln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</a:t>
            </a:r>
            <a:b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ru-RU" sz="4800" dirty="0" smtClean="0"/>
              <a:t> </a:t>
            </a:r>
            <a:r>
              <a:rPr lang="ru-RU" sz="4800" b="1" i="1" dirty="0" smtClean="0">
                <a:solidFill>
                  <a:srgbClr val="0000FF"/>
                </a:solidFill>
                <a:latin typeface="Cambria" pitchFamily="18" charset="0"/>
              </a:rPr>
              <a:t>«Использование нетрадиционных техник при проведении продуктивных видов деятельности»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24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/>
            </a:r>
            <a:br>
              <a:rPr lang="ru-RU" sz="24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</a:br>
            <a:r>
              <a:rPr lang="ru-RU" sz="24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/>
            </a:r>
            <a:br>
              <a:rPr lang="ru-RU" sz="2400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</a:br>
            <a:r>
              <a:rPr lang="ru-RU" sz="2000" b="1" i="1" dirty="0" smtClean="0">
                <a:ln w="18000">
                  <a:noFill/>
                  <a:prstDash val="solid"/>
                  <a:miter lim="800000"/>
                </a:ln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Выполнила: Колышкина М.Н.</a:t>
            </a:r>
            <a: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/>
            </a:r>
            <a:br>
              <a:rPr lang="ru-RU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ru-RU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8100000" scaled="1"/>
                <a:tileRect/>
              </a:gra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40960" cy="6336704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«Истоки способностей </a:t>
            </a:r>
            <a:br>
              <a:rPr lang="ru-RU" sz="4000" dirty="0" smtClean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дарования детей - на кончиках их пальцев. От пальцев, образно говоря, идут тончайшие нити - ручейки, которые питают источник творческой мысли. Другими словами, чем больше мастерства в детской руке, тем умнее ребенок" - утверждал В. А. Сухомлинский.</a:t>
            </a:r>
            <a:r>
              <a:rPr lang="ru-RU" sz="4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4800" dirty="0" smtClean="0">
                <a:latin typeface="Arial" pitchFamily="34" charset="0"/>
                <a:cs typeface="Arial" pitchFamily="34" charset="0"/>
              </a:rPr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04984" cy="6034682"/>
          </a:xfrm>
        </p:spPr>
        <p:txBody>
          <a:bodyPr>
            <a:normAutofit/>
          </a:bodyPr>
          <a:lstStyle/>
          <a:p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процессе работы развивается:</a:t>
            </a:r>
            <a:b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• Мелкая моторика пальцев рук, что оказывает положительное влияние на речевые зоны коры головного мозга;</a:t>
            </a:r>
            <a:b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• Сенсорное восприятие, глазомер;</a:t>
            </a:r>
            <a:b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• Логическое воображение;</a:t>
            </a:r>
            <a:b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• Волевые качества (усидчивость, терпение, умение доводить работу до конца и т. п.) ;</a:t>
            </a:r>
            <a:b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• Художественные способности и эстетический вкус.</a:t>
            </a:r>
            <a:b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• Влияет в формирование самостоятельности, уверенности в себе, самооценки.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501122" cy="4162474"/>
          </a:xfrm>
        </p:spPr>
        <p:txBody>
          <a:bodyPr>
            <a:normAutofit fontScale="90000"/>
          </a:bodyPr>
          <a:lstStyle/>
          <a:p>
            <a:pPr algn="r"/>
            <a:r>
              <a:rPr lang="ru-RU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Виды </a:t>
            </a:r>
            <a:br>
              <a:rPr lang="ru-RU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</a:br>
            <a:r>
              <a:rPr lang="ru-RU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нетрадиционных техник в ДОУ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вал 2"/>
          <p:cNvSpPr/>
          <p:nvPr/>
        </p:nvSpPr>
        <p:spPr>
          <a:xfrm>
            <a:off x="3275856" y="3284984"/>
            <a:ext cx="2232248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Способ изображения 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39552" y="2924944"/>
            <a:ext cx="1872208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Рисование крупами 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5436096" y="2276872"/>
            <a:ext cx="2304256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Рисование пальчиками и ладошками 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6555164" y="3609020"/>
            <a:ext cx="2232248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Оттиск печатками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6484206" y="4675727"/>
            <a:ext cx="2016224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Оттиск поролоном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4610873" y="5231482"/>
            <a:ext cx="1872208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Отпечатки листьями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749234" y="4005064"/>
            <a:ext cx="172819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Пуантилизм</a:t>
            </a:r>
            <a:endParaRPr lang="ru-RU" sz="1400" dirty="0"/>
          </a:p>
        </p:txBody>
      </p:sp>
      <p:sp>
        <p:nvSpPr>
          <p:cNvPr id="10" name="Овал 9"/>
          <p:cNvSpPr/>
          <p:nvPr/>
        </p:nvSpPr>
        <p:spPr>
          <a:xfrm>
            <a:off x="2483768" y="5085184"/>
            <a:ext cx="172819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Восковые мелки и акварель</a:t>
            </a: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3409863" y="1433157"/>
            <a:ext cx="1944216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Объемная аппликация и др. виды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1331640" y="1844824"/>
            <a:ext cx="1872208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Печать по трафарету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5652120" y="1268760"/>
            <a:ext cx="2897540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пластилинография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467544" y="5229200"/>
            <a:ext cx="172819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Граттаж</a:t>
            </a:r>
            <a:r>
              <a:rPr lang="ru-RU" dirty="0" smtClean="0"/>
              <a:t> </a:t>
            </a:r>
            <a:endParaRPr lang="ru-RU" dirty="0"/>
          </a:p>
        </p:txBody>
      </p:sp>
      <p:cxnSp>
        <p:nvCxnSpPr>
          <p:cNvPr id="16" name="Прямая со стрелкой 15"/>
          <p:cNvCxnSpPr>
            <a:stCxn id="3" idx="6"/>
            <a:endCxn id="6" idx="2"/>
          </p:cNvCxnSpPr>
          <p:nvPr/>
        </p:nvCxnSpPr>
        <p:spPr>
          <a:xfrm>
            <a:off x="5508104" y="3861048"/>
            <a:ext cx="1047060" cy="2520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3" idx="7"/>
          </p:cNvCxnSpPr>
          <p:nvPr/>
        </p:nvCxnSpPr>
        <p:spPr>
          <a:xfrm flipV="1">
            <a:off x="5181199" y="3068960"/>
            <a:ext cx="470921" cy="3847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4714544" y="2132856"/>
            <a:ext cx="1153600" cy="1188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3" idx="0"/>
            <a:endCxn id="11" idx="4"/>
          </p:cNvCxnSpPr>
          <p:nvPr/>
        </p:nvCxnSpPr>
        <p:spPr>
          <a:xfrm flipH="1" flipV="1">
            <a:off x="4381971" y="2441269"/>
            <a:ext cx="10009" cy="8437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 flipV="1">
            <a:off x="3059832" y="2780928"/>
            <a:ext cx="1023245" cy="540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 flipV="1">
            <a:off x="2493777" y="3418455"/>
            <a:ext cx="905244" cy="1129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3" idx="2"/>
            <a:endCxn id="9" idx="7"/>
          </p:cNvCxnSpPr>
          <p:nvPr/>
        </p:nvCxnSpPr>
        <p:spPr>
          <a:xfrm flipH="1">
            <a:off x="2224338" y="3861048"/>
            <a:ext cx="1051518" cy="2916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3" idx="3"/>
            <a:endCxn id="14" idx="7"/>
          </p:cNvCxnSpPr>
          <p:nvPr/>
        </p:nvCxnSpPr>
        <p:spPr>
          <a:xfrm flipH="1">
            <a:off x="1942648" y="4268387"/>
            <a:ext cx="1660113" cy="11084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>
            <a:off x="3851920" y="4437112"/>
            <a:ext cx="43204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4714544" y="4279106"/>
            <a:ext cx="620942" cy="8060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stCxn id="3" idx="5"/>
          </p:cNvCxnSpPr>
          <p:nvPr/>
        </p:nvCxnSpPr>
        <p:spPr>
          <a:xfrm>
            <a:off x="5181199" y="4268387"/>
            <a:ext cx="1373965" cy="6154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71546"/>
            <a:ext cx="8424936" cy="1061310"/>
          </a:xfrm>
        </p:spPr>
        <p:txBody>
          <a:bodyPr>
            <a:noAutofit/>
          </a:bodyPr>
          <a:lstStyle/>
          <a:p>
            <a:pPr algn="r"/>
            <a: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Симметричная</a:t>
            </a:r>
            <a:br>
              <a:rPr lang="ru-RU" sz="32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аппликация из листьев.</a:t>
            </a:r>
            <a:endParaRPr lang="ru-RU" sz="32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5148064" y="2348880"/>
            <a:ext cx="3168352" cy="3096344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Развивает фантазию, восприятие, внимание, аккуратность, конструктивное мышление, мелкую моторику рук. 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Аппликация из листье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20888"/>
            <a:ext cx="4762500" cy="324802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5"/>
            <a:ext cx="3655318" cy="4351338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 прижимает смятую бумагу к краске и наносит оттиск на альбомный лист, чтобы получить другой цвет, меняется и краска и бумага. Можно изобразить траву, цветы, облака, солнце, рыбок, животных. Правило - не используется вода.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843241"/>
            <a:ext cx="55081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Оттиск смятой бумагой.</a:t>
            </a:r>
            <a:endParaRPr lang="ru-RU" sz="3200" i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www.maam.ru/upload/blogs/detsad-15073-154243663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48" b="6515"/>
          <a:stretch/>
        </p:blipFill>
        <p:spPr bwMode="auto">
          <a:xfrm>
            <a:off x="4427984" y="2059360"/>
            <a:ext cx="4319060" cy="273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588300"/>
      </p:ext>
    </p:extLst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08105" y="2924945"/>
            <a:ext cx="1800200" cy="1800200"/>
          </a:xfrm>
        </p:spPr>
        <p:txBody>
          <a:bodyPr>
            <a:normAutofit/>
          </a:bodyPr>
          <a:lstStyle/>
          <a:p>
            <a:endParaRPr lang="ru-RU" sz="2400" dirty="0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/>
          <a:srcRect t="22320" r="2079" b="1792"/>
          <a:stretch>
            <a:fillRect/>
          </a:stretch>
        </p:blipFill>
        <p:spPr bwMode="auto">
          <a:xfrm>
            <a:off x="611560" y="1916832"/>
            <a:ext cx="669674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2000232" y="428604"/>
            <a:ext cx="66042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Аппликация из засушенных растений</a:t>
            </a:r>
            <a:endParaRPr lang="ru-RU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5976" y="273050"/>
            <a:ext cx="4176464" cy="1283742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Аппликация из ткани</a:t>
            </a:r>
            <a:r>
              <a:rPr 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2235696"/>
          </a:xfrm>
        </p:spPr>
        <p:txBody>
          <a:bodyPr>
            <a:normAutofit fontScale="92500"/>
          </a:bodyPr>
          <a:lstStyle/>
          <a:p>
            <a:pPr lvl="0"/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Развивает фантазию, восприятие, внимание, усидчивость, трудолюбие,</a:t>
            </a:r>
          </a:p>
          <a:p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аккуратность, мелкую моторику рук.</a:t>
            </a:r>
          </a:p>
          <a:p>
            <a:endParaRPr lang="ru-RU" sz="2400" dirty="0"/>
          </a:p>
        </p:txBody>
      </p:sp>
      <p:pic>
        <p:nvPicPr>
          <p:cNvPr id="7" name="Содержимое 6" descr="vidi-applikatsii-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35896" y="1412776"/>
            <a:ext cx="4881042" cy="3600399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365126"/>
            <a:ext cx="4951462" cy="1325563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Аппликация из круп</a:t>
            </a:r>
            <a:endParaRPr 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47870ada18682ab20c4a0ad0037ebafd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556792"/>
            <a:ext cx="5020634" cy="3744416"/>
          </a:xfrm>
        </p:spPr>
      </p:pic>
      <p:sp>
        <p:nvSpPr>
          <p:cNvPr id="10" name="Прямоугольник 9"/>
          <p:cNvSpPr/>
          <p:nvPr/>
        </p:nvSpPr>
        <p:spPr>
          <a:xfrm>
            <a:off x="5724128" y="1484784"/>
            <a:ext cx="23042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Развивает мелкая моторика рук, фантазию, конструктивное мышление, воображение,</a:t>
            </a:r>
          </a:p>
          <a:p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аккуратность, внимание. </a:t>
            </a:r>
            <a:endParaRPr lang="ru-RU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365126"/>
            <a:ext cx="5544616" cy="13255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Геометрическая аппликация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5076056" y="2060849"/>
            <a:ext cx="2160240" cy="23042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2" name="Содержимое 11" descr="modulnaja-applikatsi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851920" y="1772816"/>
            <a:ext cx="4846557" cy="3384376"/>
          </a:xfrm>
        </p:spPr>
      </p:pic>
      <p:sp>
        <p:nvSpPr>
          <p:cNvPr id="13" name="Прямоугольник 12"/>
          <p:cNvSpPr/>
          <p:nvPr/>
        </p:nvSpPr>
        <p:spPr>
          <a:xfrm>
            <a:off x="395536" y="2060848"/>
            <a:ext cx="32403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Развития логического мышления, творческое воображение, восприятие, внимание, аккуратность, мелкую моторику рук.</a:t>
            </a:r>
            <a:endParaRPr lang="ru-RU" sz="24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0" y="404664"/>
            <a:ext cx="496855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Лепка из соленого теста</a:t>
            </a:r>
            <a:b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как вид творчества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471487" y="1825624"/>
            <a:ext cx="4820593" cy="4699719"/>
          </a:xfrm>
        </p:spPr>
        <p:txBody>
          <a:bodyPr>
            <a:normAutofit/>
          </a:bodyPr>
          <a:lstStyle/>
          <a:p>
            <a:pPr lvl="0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моторику рук и пальцев,</a:t>
            </a:r>
          </a:p>
          <a:p>
            <a:pPr lvl="0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внимательность, концентрацию внимания, его произвольность,</a:t>
            </a:r>
          </a:p>
          <a:p>
            <a:pPr lvl="0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усидчивость, трудолюбие,</a:t>
            </a:r>
          </a:p>
          <a:p>
            <a:pPr lvl="0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волевые качества,</a:t>
            </a:r>
          </a:p>
          <a:p>
            <a:pPr lvl="0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образное мышление, фантазию,</a:t>
            </a:r>
          </a:p>
          <a:p>
            <a:pPr lvl="0"/>
            <a:r>
              <a:rPr lang="ru-RU" sz="2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креативность</a:t>
            </a:r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творческие способности,</a:t>
            </a:r>
          </a:p>
          <a:p>
            <a:pPr lvl="0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эстетический, художественный вкус,</a:t>
            </a:r>
          </a:p>
          <a:p>
            <a:pPr lvl="0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интеллект (в том числе эмоциональный интеллект),</a:t>
            </a:r>
          </a:p>
          <a:p>
            <a:pPr lvl="0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сознание, самосознание,</a:t>
            </a:r>
          </a:p>
          <a:p>
            <a:pPr lvl="0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рефлексию и многое другое.</a:t>
            </a:r>
          </a:p>
          <a:p>
            <a:endParaRPr lang="ru-RU" dirty="0"/>
          </a:p>
        </p:txBody>
      </p:sp>
      <p:pic>
        <p:nvPicPr>
          <p:cNvPr id="9" name="Содержимое 8" descr="http://2.bp.blogspot.com/-AfQpkWKa4ok/UptQarpv8nI/AAAAAAAACPA/5tibKrNqD6A/s1600/IMAG0318.jpg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484784"/>
            <a:ext cx="3044379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0" y="404664"/>
            <a:ext cx="4968552" cy="13255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Пуантилизм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471487" y="1825624"/>
            <a:ext cx="4028505" cy="469971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dirty="0">
                <a:solidFill>
                  <a:srgbClr val="0070C0"/>
                </a:solidFill>
              </a:rPr>
              <a:t>О</a:t>
            </a:r>
            <a:r>
              <a:rPr lang="ru-RU" dirty="0" smtClean="0">
                <a:solidFill>
                  <a:srgbClr val="0070C0"/>
                </a:solidFill>
              </a:rPr>
              <a:t>дно </a:t>
            </a:r>
            <a:r>
              <a:rPr lang="ru-RU" dirty="0">
                <a:solidFill>
                  <a:srgbClr val="0070C0"/>
                </a:solidFill>
              </a:rPr>
              <a:t>из интереснейших и необычных направлений живописи. Это такая манера письма картин раздельными мазками правильной, точечной или прямоугольной формы. Приём нетрадиционного рисования в технике пуантилизм отлично развивают мелкую моторику рук у детей, вызывает устойчивый интерес к творческой деятельности.</a:t>
            </a:r>
          </a:p>
        </p:txBody>
      </p:sp>
      <p:pic>
        <p:nvPicPr>
          <p:cNvPr id="1026" name="Picture 2" descr="https://avatars.mds.yandex.net/get-pdb/1209255/2cdb73e8-781b-47de-9f50-4f1baac590fc/s1200?webp=fal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50" y="1824468"/>
            <a:ext cx="4195167" cy="2996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36739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365126"/>
            <a:ext cx="4536504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Пластилинография</a:t>
            </a:r>
            <a:endParaRPr lang="ru-RU" sz="32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1785926"/>
            <a:ext cx="474796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обучение умению ориентироваться на листе бумаги;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развитие мелкой моторики;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ознакомление с окружающим миром;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развитие эмоций и фантазии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развитие пространственного мышления и творческих способностей;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воспитание у детей художественного вкуса;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развитие моторики пальцев рук детей.</a:t>
            </a:r>
            <a:endParaRPr lang="ru-RU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detsad-230747-146813829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52612" y="1825626"/>
            <a:ext cx="3802974" cy="3064916"/>
          </a:xfrm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332656"/>
            <a:ext cx="5328592" cy="1325563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Применение нетрадиционных техник изобразительной деятельности</a:t>
            </a:r>
            <a:endParaRPr lang="ru-RU" sz="28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28801"/>
            <a:ext cx="8462744" cy="4286281"/>
          </a:xfrm>
        </p:spPr>
        <p:txBody>
          <a:bodyPr>
            <a:noAutofit/>
          </a:bodyPr>
          <a:lstStyle/>
          <a:p>
            <a:pPr lvl="0"/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стимулирует положительную мотивацию у ребенка, вызывает радостное настроение, снимает страх перед процессом рисования;</a:t>
            </a:r>
          </a:p>
          <a:p>
            <a:pPr lvl="0"/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дает возможность экспериментировать;</a:t>
            </a:r>
          </a:p>
          <a:p>
            <a:pPr lvl="0"/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развивает тактильную чувствительность</a:t>
            </a:r>
            <a:r>
              <a: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способствует развитию зрительно-моторной координации;</a:t>
            </a:r>
          </a:p>
          <a:p>
            <a:pPr lvl="0"/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 утомляет дошкольников, повышает работоспособность;</a:t>
            </a:r>
          </a:p>
          <a:p>
            <a:pPr lvl="0"/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развивает нестандартность мышления, </a:t>
            </a:r>
            <a:r>
              <a:rPr lang="ru-RU" sz="24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раскрепощенность</a:t>
            </a: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индивидуальность.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19" y="1772816"/>
            <a:ext cx="902270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Спасибо за</a:t>
            </a:r>
          </a:p>
          <a:p>
            <a:pPr algn="ctr"/>
            <a:endParaRPr lang="ru-RU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внимание!</a:t>
            </a:r>
            <a:endParaRPr lang="ru-RU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00047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1398</TotalTime>
  <Words>363</Words>
  <Application>Microsoft Office PowerPoint</Application>
  <PresentationFormat>Экран (4:3)</PresentationFormat>
  <Paragraphs>60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Cambria</vt:lpstr>
      <vt:lpstr>Times New Roman</vt:lpstr>
      <vt:lpstr>000047</vt:lpstr>
      <vt:lpstr>     «Использование нетрадиционных техник при проведении продуктивных видов деятельности»   Выполнила: Колышкина М.Н. </vt:lpstr>
      <vt:lpstr>        «Истоки способностей  и дарования детей - на кончиках их пальцев. От пальцев, образно говоря, идут тончайшие нити - ручейки, которые питают источник творческой мысли. Другими словами, чем больше мастерства в детской руке, тем умнее ребенок" - утверждал В. А. Сухомлинский.         </vt:lpstr>
      <vt:lpstr>В процессе работы развивается:  • Мелкая моторика пальцев рук, что оказывает положительное влияние на речевые зоны коры головного мозга; • Сенсорное восприятие, глазомер; • Логическое воображение; • Волевые качества (усидчивость, терпение, умение доводить работу до конца и т. п.) ; • Художественные способности и эстетический вкус. • Влияет в формирование самостоятельности, уверенности в себе, самооценки. </vt:lpstr>
      <vt:lpstr>Виды  нетрадиционных техник в ДОУ       </vt:lpstr>
      <vt:lpstr>   Симметричная  аппликация из листьев.</vt:lpstr>
      <vt:lpstr>Презентация PowerPoint</vt:lpstr>
      <vt:lpstr>Презентация PowerPoint</vt:lpstr>
      <vt:lpstr>Аппликация из ткани </vt:lpstr>
      <vt:lpstr>Аппликация из круп</vt:lpstr>
      <vt:lpstr>Геометрическая аппликация</vt:lpstr>
      <vt:lpstr>Лепка из соленого теста  как вид творчества </vt:lpstr>
      <vt:lpstr>Пуантилизм </vt:lpstr>
      <vt:lpstr>Пластилинография</vt:lpstr>
      <vt:lpstr>Применение нетрадиционных техник изобразительной деятельности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Нетрадиционные техники изодеятельности как средство художественно-эстетического воспитания дошкольников</dc:title>
  <dc:creator>user</dc:creator>
  <cp:lastModifiedBy>Евгений</cp:lastModifiedBy>
  <cp:revision>108</cp:revision>
  <cp:lastPrinted>2020-11-09T13:31:59Z</cp:lastPrinted>
  <dcterms:created xsi:type="dcterms:W3CDTF">2014-10-18T13:03:31Z</dcterms:created>
  <dcterms:modified xsi:type="dcterms:W3CDTF">2021-05-08T10:21:32Z</dcterms:modified>
</cp:coreProperties>
</file>