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0" r:id="rId4"/>
    <p:sldId id="262" r:id="rId5"/>
    <p:sldId id="282" r:id="rId6"/>
    <p:sldId id="258" r:id="rId7"/>
    <p:sldId id="278" r:id="rId8"/>
    <p:sldId id="271" r:id="rId9"/>
    <p:sldId id="273" r:id="rId10"/>
    <p:sldId id="274" r:id="rId11"/>
    <p:sldId id="275" r:id="rId12"/>
    <p:sldId id="279" r:id="rId13"/>
    <p:sldId id="276" r:id="rId14"/>
    <p:sldId id="281" r:id="rId15"/>
    <p:sldId id="280" r:id="rId16"/>
    <p:sldId id="277" r:id="rId17"/>
    <p:sldId id="272" r:id="rId18"/>
    <p:sldId id="269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627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ср 17.08.22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ср 17.08.22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ср 17.08.22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ср 17.08.22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ср 17.08.22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ср 17.08.22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ср 17.08.22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ср 17.08.22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ср 17.08.22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ср 17.08.22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ср 17.08.22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ср 17.08.22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6.png"/><Relationship Id="rId7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79512" y="188640"/>
            <a:ext cx="8856984" cy="1296144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>
              <a:solidFill>
                <a:srgbClr val="0070C0"/>
              </a:solidFill>
              <a:latin typeface="Georgia" pitchFamily="18" charset="0"/>
            </a:endParaRPr>
          </a:p>
        </p:txBody>
      </p:sp>
      <p:sp>
        <p:nvSpPr>
          <p:cNvPr id="3" name="Выноска-облако 2"/>
          <p:cNvSpPr/>
          <p:nvPr/>
        </p:nvSpPr>
        <p:spPr>
          <a:xfrm>
            <a:off x="2699792" y="908720"/>
            <a:ext cx="6120680" cy="3240360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ru-RU" sz="2400" b="1" dirty="0">
                <a:ln>
                  <a:solidFill>
                    <a:srgbClr val="C00000"/>
                  </a:solidFill>
                </a:ln>
                <a:blipFill>
                  <a:blip r:embed="rId2"/>
                  <a:tile tx="0" ty="0" sx="100000" sy="100000" flip="none" algn="tl"/>
                </a:blipFill>
                <a:latin typeface="Georgia" pitchFamily="18" charset="0"/>
                <a:cs typeface="David" pitchFamily="34" charset="-79"/>
              </a:rPr>
              <a:t>Логопедическая дидактическая игра направленная на развитие и коррекцию устной речи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13366"/>
            <a:ext cx="3096344" cy="3744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Рисунок 15" descr="http://www.solnyshkoshop.com/image/data/Ava/solnisko_1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469244" flipH="1">
            <a:off x="7031612" y="199906"/>
            <a:ext cx="1880742" cy="1880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Скругленный прямоугольник 17"/>
          <p:cNvSpPr/>
          <p:nvPr/>
        </p:nvSpPr>
        <p:spPr>
          <a:xfrm>
            <a:off x="5580112" y="5589240"/>
            <a:ext cx="3456384" cy="1008112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r>
              <a:rPr lang="ru-RU" sz="1200" b="1" dirty="0">
                <a:solidFill>
                  <a:schemeClr val="tx1"/>
                </a:solidFill>
                <a:latin typeface="Georgia" pitchFamily="18" charset="0"/>
              </a:rPr>
              <a:t>МОАУ «Гимназия №7» (полного дня)</a:t>
            </a:r>
          </a:p>
          <a:p>
            <a:pPr lvl="0"/>
            <a:endParaRPr lang="ru-RU" sz="1400" b="1" dirty="0">
              <a:solidFill>
                <a:srgbClr val="C00000"/>
              </a:solidFill>
              <a:latin typeface="Georgia" pitchFamily="18" charset="0"/>
            </a:endParaRPr>
          </a:p>
          <a:p>
            <a:pPr lvl="0"/>
            <a:r>
              <a:rPr lang="ru-RU" sz="1400" b="1" dirty="0">
                <a:solidFill>
                  <a:srgbClr val="C00000"/>
                </a:solidFill>
                <a:latin typeface="Georgia" pitchFamily="18" charset="0"/>
              </a:rPr>
              <a:t>Учитель-логопед:</a:t>
            </a:r>
          </a:p>
          <a:p>
            <a:r>
              <a:rPr lang="ru-RU" sz="1200" b="1" dirty="0" err="1">
                <a:solidFill>
                  <a:schemeClr val="tx1"/>
                </a:solidFill>
                <a:latin typeface="Georgia" pitchFamily="18" charset="0"/>
              </a:rPr>
              <a:t>Ванаева</a:t>
            </a:r>
            <a:r>
              <a:rPr lang="ru-RU" sz="1200" b="1" dirty="0">
                <a:solidFill>
                  <a:schemeClr val="tx1"/>
                </a:solidFill>
                <a:latin typeface="Georgia" pitchFamily="18" charset="0"/>
              </a:rPr>
              <a:t> Надежда Викторовна</a:t>
            </a:r>
          </a:p>
          <a:p>
            <a:endParaRPr lang="ru-RU" b="1" dirty="0">
              <a:solidFill>
                <a:srgbClr val="0070C0"/>
              </a:solidFill>
              <a:latin typeface="Georgia" pitchFamily="18" charset="0"/>
            </a:endParaRPr>
          </a:p>
        </p:txBody>
      </p:sp>
      <p:pic>
        <p:nvPicPr>
          <p:cNvPr id="1034" name="Picture 10" descr="http://www.playcast.ru/uploads/2016/12/17/209216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304" y="4365104"/>
            <a:ext cx="1656184" cy="14108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 t="3419" r="117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ый прямоугольник 4"/>
          <p:cNvSpPr/>
          <p:nvPr/>
        </p:nvSpPr>
        <p:spPr>
          <a:xfrm>
            <a:off x="827584" y="548680"/>
            <a:ext cx="7272808" cy="597666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979712" y="188640"/>
            <a:ext cx="5184576" cy="1008112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b="1" dirty="0">
              <a:solidFill>
                <a:srgbClr val="0070C0"/>
              </a:solidFill>
              <a:latin typeface="Georgia" pitchFamily="18" charset="0"/>
            </a:endParaRPr>
          </a:p>
        </p:txBody>
      </p:sp>
      <p:pic>
        <p:nvPicPr>
          <p:cNvPr id="14344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979712" y="188640"/>
            <a:ext cx="792088" cy="792088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1691680" y="1340768"/>
            <a:ext cx="6120680" cy="223224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indent="457200" algn="just"/>
            <a:r>
              <a:rPr lang="ru-RU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В работе логопеда автоматизация звука является важным этапом в процессе коррекции звукопроизношения, порой долгим и трудным. Чтобы процесс автоматизации не показался для ребенка скучным и монотонным повторением слов, для правильного закрепления нарушенных звуков, я создала  комплекс игр «</a:t>
            </a:r>
            <a:r>
              <a:rPr lang="ru-RU" dirty="0" err="1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Мемори</a:t>
            </a:r>
            <a:r>
              <a:rPr lang="ru-RU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»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55776" y="404664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Arial Black" pitchFamily="34" charset="0"/>
              </a:rPr>
              <a:t>АКТУАЛЬНОСТЬ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195736" y="3789040"/>
            <a:ext cx="5184576" cy="1008112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b="1" dirty="0">
              <a:solidFill>
                <a:srgbClr val="0070C0"/>
              </a:solidFill>
              <a:latin typeface="Georgia" pitchFamily="18" charset="0"/>
            </a:endParaRPr>
          </a:p>
        </p:txBody>
      </p:sp>
      <p:pic>
        <p:nvPicPr>
          <p:cNvPr id="14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267744" y="3861048"/>
            <a:ext cx="792088" cy="792088"/>
          </a:xfrm>
          <a:prstGeom prst="rect">
            <a:avLst/>
          </a:prstGeom>
          <a:noFill/>
        </p:spPr>
      </p:pic>
      <p:pic>
        <p:nvPicPr>
          <p:cNvPr id="15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5013176"/>
            <a:ext cx="720080" cy="720080"/>
          </a:xfrm>
          <a:prstGeom prst="rect">
            <a:avLst/>
          </a:prstGeom>
          <a:noFill/>
        </p:spPr>
      </p:pic>
      <p:sp>
        <p:nvSpPr>
          <p:cNvPr id="16" name="Скругленный прямоугольник 15"/>
          <p:cNvSpPr/>
          <p:nvPr/>
        </p:nvSpPr>
        <p:spPr>
          <a:xfrm>
            <a:off x="1691680" y="4941168"/>
            <a:ext cx="6120680" cy="122413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indent="457200" algn="just"/>
            <a:r>
              <a:rPr lang="ru-RU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Для детей школьного возраста имеющих нарушения звуков разных групп: свистящих, шипящих и сонорных.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771800" y="3861048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Arial Black" pitchFamily="34" charset="0"/>
              </a:rPr>
              <a:t>Адресат</a:t>
            </a:r>
          </a:p>
        </p:txBody>
      </p:sp>
      <p:pic>
        <p:nvPicPr>
          <p:cNvPr id="18" name="Picture 30" descr="http://www.clipartbest.com/cliparts/niB/MGo/niBMGo8dT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1844825"/>
            <a:ext cx="720080" cy="7200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 t="3419" r="117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ый прямоугольник 4"/>
          <p:cNvSpPr/>
          <p:nvPr/>
        </p:nvSpPr>
        <p:spPr>
          <a:xfrm>
            <a:off x="611560" y="188640"/>
            <a:ext cx="8136904" cy="65527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267744" y="161256"/>
            <a:ext cx="5184576" cy="648072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b="1" dirty="0">
              <a:solidFill>
                <a:srgbClr val="0070C0"/>
              </a:solidFill>
              <a:latin typeface="Georgia" pitchFamily="18" charset="0"/>
            </a:endParaRPr>
          </a:p>
        </p:txBody>
      </p:sp>
      <p:pic>
        <p:nvPicPr>
          <p:cNvPr id="14344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123728" y="-99392"/>
            <a:ext cx="792088" cy="792088"/>
          </a:xfrm>
          <a:prstGeom prst="rect">
            <a:avLst/>
          </a:prstGeom>
          <a:noFill/>
        </p:spPr>
      </p:pic>
      <p:pic>
        <p:nvPicPr>
          <p:cNvPr id="14366" name="Picture 30" descr="http://www.clipartbest.com/cliparts/niB/MGo/niBMGo8d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1124744"/>
            <a:ext cx="720080" cy="720079"/>
          </a:xfrm>
          <a:prstGeom prst="rect">
            <a:avLst/>
          </a:prstGeom>
          <a:noFill/>
        </p:spPr>
      </p:pic>
      <p:pic>
        <p:nvPicPr>
          <p:cNvPr id="29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3960440"/>
            <a:ext cx="720080" cy="720080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1619672" y="980728"/>
            <a:ext cx="6696744" cy="93610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indent="457200" algn="just"/>
            <a:r>
              <a:rPr lang="ru-RU" dirty="0"/>
              <a:t>Автоматизация звуков в словах, в словосочетаниях и в предложениях, развитие внимания и памяти.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843808" y="161256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Arial Black" pitchFamily="34" charset="0"/>
              </a:rPr>
              <a:t>ЦЕЛЬ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979712" y="2016224"/>
            <a:ext cx="5544616" cy="648072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b="1" dirty="0">
              <a:solidFill>
                <a:srgbClr val="0070C0"/>
              </a:solidFill>
              <a:latin typeface="Georgia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619672" y="2780928"/>
            <a:ext cx="6696744" cy="381642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Font typeface="Wingdings" pitchFamily="2" charset="2"/>
              <a:buChar char="v"/>
            </a:pPr>
            <a:r>
              <a:rPr lang="ru-RU" dirty="0"/>
              <a:t>развитие речи</a:t>
            </a:r>
          </a:p>
          <a:p>
            <a:pPr>
              <a:buFont typeface="Wingdings" pitchFamily="2" charset="2"/>
              <a:buChar char="v"/>
            </a:pPr>
            <a:r>
              <a:rPr lang="ru-RU" dirty="0"/>
              <a:t>обогащение словаря</a:t>
            </a:r>
          </a:p>
          <a:p>
            <a:pPr>
              <a:buFont typeface="Wingdings" pitchFamily="2" charset="2"/>
              <a:buChar char="v"/>
            </a:pPr>
            <a:r>
              <a:rPr lang="ru-RU" dirty="0"/>
              <a:t>согласование числительных с существительными, прилагательных с существительными, местоимений с существительными</a:t>
            </a:r>
          </a:p>
          <a:p>
            <a:pPr>
              <a:buFont typeface="Wingdings" pitchFamily="2" charset="2"/>
              <a:buChar char="v"/>
            </a:pPr>
            <a:r>
              <a:rPr lang="ru-RU" dirty="0"/>
              <a:t>ориентировка в пространстве</a:t>
            </a:r>
          </a:p>
          <a:p>
            <a:pPr>
              <a:buFont typeface="Wingdings" pitchFamily="2" charset="2"/>
              <a:buChar char="v"/>
            </a:pPr>
            <a:r>
              <a:rPr lang="ru-RU" dirty="0"/>
              <a:t>развитие внимания, памяти, мышления, воображения</a:t>
            </a:r>
          </a:p>
          <a:p>
            <a:pPr>
              <a:buFont typeface="Wingdings" pitchFamily="2" charset="2"/>
              <a:buChar char="v"/>
            </a:pPr>
            <a:r>
              <a:rPr lang="ru-RU" dirty="0"/>
              <a:t>образование существительных множественного и единственного числа</a:t>
            </a:r>
          </a:p>
          <a:p>
            <a:pPr>
              <a:buFont typeface="Wingdings" pitchFamily="2" charset="2"/>
              <a:buChar char="v"/>
            </a:pPr>
            <a:r>
              <a:rPr lang="ru-RU" dirty="0"/>
              <a:t>автоматизация и дифференциация звуков </a:t>
            </a:r>
          </a:p>
          <a:p>
            <a:pPr>
              <a:buFont typeface="Wingdings" pitchFamily="2" charset="2"/>
              <a:buChar char="v"/>
            </a:pPr>
            <a:r>
              <a:rPr lang="ru-RU" dirty="0"/>
              <a:t>образование форм винительного и родительного падежей</a:t>
            </a:r>
          </a:p>
          <a:p>
            <a:pPr>
              <a:buFont typeface="Wingdings" pitchFamily="2" charset="2"/>
              <a:buChar char="v"/>
            </a:pPr>
            <a:r>
              <a:rPr lang="ru-RU" dirty="0"/>
              <a:t>образование слов с уменьшительно-ласкательным суффиксом</a:t>
            </a:r>
          </a:p>
        </p:txBody>
      </p:sp>
      <p:pic>
        <p:nvPicPr>
          <p:cNvPr id="15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907704" y="1916832"/>
            <a:ext cx="792088" cy="792088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2843808" y="1988840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Arial Black" pitchFamily="34" charset="0"/>
              </a:rPr>
              <a:t>ЗАДАЧИ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 t="3419" r="117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Скругленный прямоугольник 11"/>
          <p:cNvSpPr/>
          <p:nvPr/>
        </p:nvSpPr>
        <p:spPr>
          <a:xfrm>
            <a:off x="611560" y="764704"/>
            <a:ext cx="7776864" cy="590465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Rectangle 6"/>
          <p:cNvSpPr txBox="1">
            <a:spLocks noChangeArrowheads="1"/>
          </p:cNvSpPr>
          <p:nvPr/>
        </p:nvSpPr>
        <p:spPr>
          <a:xfrm>
            <a:off x="1187624" y="1628800"/>
            <a:ext cx="6408712" cy="4530725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681336" y="260648"/>
            <a:ext cx="5688632" cy="1008112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b="1" dirty="0">
              <a:solidFill>
                <a:srgbClr val="0070C0"/>
              </a:solidFill>
              <a:latin typeface="Georgia" pitchFamily="18" charset="0"/>
            </a:endParaRPr>
          </a:p>
        </p:txBody>
      </p:sp>
      <p:pic>
        <p:nvPicPr>
          <p:cNvPr id="9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609328" y="404664"/>
            <a:ext cx="792088" cy="792088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2257400" y="476672"/>
            <a:ext cx="4968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Arial Black" pitchFamily="34" charset="0"/>
              </a:rPr>
              <a:t>ХАРАКТЕРИСТИКА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187624" y="1484784"/>
            <a:ext cx="6408712" cy="129614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b="1" u="sng" dirty="0"/>
              <a:t>Игровой набор состоит из: </a:t>
            </a:r>
          </a:p>
          <a:p>
            <a:pPr algn="just">
              <a:buFont typeface="Wingdings" pitchFamily="2" charset="2"/>
              <a:buChar char="v"/>
            </a:pPr>
            <a:r>
              <a:rPr lang="ru-RU" dirty="0"/>
              <a:t> деревянного игрового поля и фишек, </a:t>
            </a:r>
          </a:p>
          <a:p>
            <a:pPr algn="just">
              <a:buFont typeface="Wingdings" pitchFamily="2" charset="2"/>
              <a:buChar char="v"/>
            </a:pPr>
            <a:r>
              <a:rPr lang="ru-RU" dirty="0"/>
              <a:t>карточек с заданиями по автоматизации звуков </a:t>
            </a:r>
          </a:p>
          <a:p>
            <a:pPr algn="just">
              <a:buFont typeface="Wingdings" pitchFamily="2" charset="2"/>
              <a:buChar char="v"/>
            </a:pPr>
            <a:r>
              <a:rPr lang="ru-RU" dirty="0"/>
              <a:t>песочные часы. </a:t>
            </a:r>
          </a:p>
        </p:txBody>
      </p:sp>
      <p:pic>
        <p:nvPicPr>
          <p:cNvPr id="14" name="Рисунок 13" descr="изображение_viber_2022-04-10_16-14-22-95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4797152"/>
            <a:ext cx="2021054" cy="151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" name="Рисунок 14" descr="изображение_viber_2022-04-10_16-14-23-34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35696" y="3140968"/>
            <a:ext cx="2021053" cy="151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Рисунок 15" descr="изображение_viber_2022-04-10_16-14-23-61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9592" y="4797152"/>
            <a:ext cx="2021054" cy="151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8" name="Рисунок 17" descr="9-10 карточка  звук Л и Ш (мемо).jpg"/>
          <p:cNvPicPr>
            <a:picLocks noChangeAspect="1"/>
          </p:cNvPicPr>
          <p:nvPr/>
        </p:nvPicPr>
        <p:blipFill>
          <a:blip r:embed="rId7" cstate="print"/>
          <a:srcRect l="2708" t="10599" r="49787" b="17211"/>
          <a:stretch>
            <a:fillRect/>
          </a:stretch>
        </p:blipFill>
        <p:spPr>
          <a:xfrm>
            <a:off x="6516216" y="3068961"/>
            <a:ext cx="1584176" cy="16496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9" name="Рисунок 18" descr="ЛАБИРИНТ 1-2.jpg"/>
          <p:cNvPicPr>
            <a:picLocks noChangeAspect="1"/>
          </p:cNvPicPr>
          <p:nvPr/>
        </p:nvPicPr>
        <p:blipFill>
          <a:blip r:embed="rId8" cstate="print"/>
          <a:srcRect l="2500" t="10313" r="49994" b="14059"/>
          <a:stretch>
            <a:fillRect/>
          </a:stretch>
        </p:blipFill>
        <p:spPr>
          <a:xfrm>
            <a:off x="5796136" y="4797151"/>
            <a:ext cx="1584176" cy="17281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7" name="Рисунок 16" descr="3-4 карточка на звук С.jpg"/>
          <p:cNvPicPr>
            <a:picLocks noChangeAspect="1"/>
          </p:cNvPicPr>
          <p:nvPr/>
        </p:nvPicPr>
        <p:blipFill>
          <a:blip r:embed="rId9" cstate="print"/>
          <a:srcRect l="416" t="10884" r="49579" b="16925"/>
          <a:stretch>
            <a:fillRect/>
          </a:stretch>
        </p:blipFill>
        <p:spPr>
          <a:xfrm>
            <a:off x="4860032" y="3068961"/>
            <a:ext cx="1667554" cy="16496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 t="3419" r="117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Скругленный прямоугольник 11"/>
          <p:cNvSpPr/>
          <p:nvPr/>
        </p:nvSpPr>
        <p:spPr>
          <a:xfrm>
            <a:off x="611560" y="764704"/>
            <a:ext cx="7776864" cy="590465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2" descr="F:\игра на кокурс\изображение_viber_2022-04-22_16-07-27-291.jpg"/>
          <p:cNvPicPr>
            <a:picLocks noChangeAspect="1" noChangeArrowheads="1"/>
          </p:cNvPicPr>
          <p:nvPr/>
        </p:nvPicPr>
        <p:blipFill>
          <a:blip r:embed="rId3" cstate="print"/>
          <a:srcRect t="19529" r="8955" b="4660"/>
          <a:stretch>
            <a:fillRect/>
          </a:stretch>
        </p:blipFill>
        <p:spPr bwMode="auto">
          <a:xfrm>
            <a:off x="222495" y="188640"/>
            <a:ext cx="8753963" cy="64807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 t="3419" r="117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кругленный прямоугольник 2"/>
          <p:cNvSpPr/>
          <p:nvPr/>
        </p:nvSpPr>
        <p:spPr>
          <a:xfrm>
            <a:off x="1115616" y="548680"/>
            <a:ext cx="7272808" cy="604867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259632" y="260648"/>
            <a:ext cx="6840760" cy="1008112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Arial Black" pitchFamily="34" charset="0"/>
              </a:rPr>
              <a:t>ПРЕДПОЛАГАЕМЫЙ</a:t>
            </a:r>
          </a:p>
          <a:p>
            <a:pPr algn="ctr"/>
            <a:r>
              <a:rPr lang="ru-RU" sz="3200" b="1" dirty="0">
                <a:solidFill>
                  <a:srgbClr val="002060"/>
                </a:solidFill>
                <a:latin typeface="Arial Black" pitchFamily="34" charset="0"/>
              </a:rPr>
              <a:t>РЕЗУЛЬТАТ</a:t>
            </a:r>
          </a:p>
        </p:txBody>
      </p:sp>
      <p:pic>
        <p:nvPicPr>
          <p:cNvPr id="5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331640" y="332656"/>
            <a:ext cx="792088" cy="792088"/>
          </a:xfrm>
          <a:prstGeom prst="rect">
            <a:avLst/>
          </a:prstGeom>
          <a:noFill/>
        </p:spPr>
      </p:pic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899592" y="1340768"/>
            <a:ext cx="7272808" cy="2808312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1" i="0" u="none" strike="noStrike" kern="1200" cap="none" spc="0" normalizeH="0" baseline="0" noProof="0" dirty="0">
              <a:ln>
                <a:noFill/>
              </a:ln>
              <a:solidFill>
                <a:srgbClr val="1C485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5229200"/>
            <a:ext cx="74168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sp>
        <p:nvSpPr>
          <p:cNvPr id="8" name="Rectangle 2"/>
          <p:cNvSpPr txBox="1">
            <a:spLocks/>
          </p:cNvSpPr>
          <p:nvPr/>
        </p:nvSpPr>
        <p:spPr bwMode="auto">
          <a:xfrm>
            <a:off x="1475656" y="5301208"/>
            <a:ext cx="6408712" cy="936104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imes New Roman" pitchFamily="18" charset="0"/>
              <a:ea typeface="+mj-ea"/>
              <a:cs typeface="+mj-cs"/>
            </a:endParaRPr>
          </a:p>
        </p:txBody>
      </p:sp>
      <p:pic>
        <p:nvPicPr>
          <p:cNvPr id="9" name="Picture 30" descr="http://www.clipartbest.com/cliparts/niB/MGo/niBMGo8d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556792"/>
            <a:ext cx="720080" cy="720079"/>
          </a:xfrm>
          <a:prstGeom prst="rect">
            <a:avLst/>
          </a:prstGeom>
          <a:noFill/>
        </p:spPr>
      </p:pic>
      <p:sp>
        <p:nvSpPr>
          <p:cNvPr id="10" name="Скругленный прямоугольник 9"/>
          <p:cNvSpPr/>
          <p:nvPr/>
        </p:nvSpPr>
        <p:spPr>
          <a:xfrm>
            <a:off x="1619672" y="1484784"/>
            <a:ext cx="6408712" cy="136815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indent="457200" algn="just"/>
            <a:r>
              <a:rPr lang="ru-RU" dirty="0"/>
              <a:t>Данная игра  будет способствовать формированию правильного звукопроизношения, развитию фонематического восприятия, выработке хорошей дикции, автоматизация в речи поставленных звуков.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331640" y="3068960"/>
            <a:ext cx="6840760" cy="1008112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Arial Black" pitchFamily="34" charset="0"/>
              </a:rPr>
              <a:t>Многофункциональность использования пособия</a:t>
            </a:r>
          </a:p>
        </p:txBody>
      </p:sp>
      <p:pic>
        <p:nvPicPr>
          <p:cNvPr id="12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971600" y="3140968"/>
            <a:ext cx="792088" cy="792088"/>
          </a:xfrm>
          <a:prstGeom prst="rect">
            <a:avLst/>
          </a:prstGeom>
          <a:noFill/>
        </p:spPr>
      </p:pic>
      <p:pic>
        <p:nvPicPr>
          <p:cNvPr id="14" name="Picture 30" descr="http://www.clipartbest.com/cliparts/niB/MGo/niBMGo8d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365104"/>
            <a:ext cx="720080" cy="720079"/>
          </a:xfrm>
          <a:prstGeom prst="rect">
            <a:avLst/>
          </a:prstGeom>
          <a:noFill/>
        </p:spPr>
      </p:pic>
      <p:sp>
        <p:nvSpPr>
          <p:cNvPr id="15" name="Скругленный прямоугольник 14"/>
          <p:cNvSpPr/>
          <p:nvPr/>
        </p:nvSpPr>
        <p:spPr>
          <a:xfrm>
            <a:off x="1619672" y="4365104"/>
            <a:ext cx="6408712" cy="194421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indent="457200" algn="just"/>
            <a:r>
              <a:rPr lang="ru-RU" b="1" u="sng" dirty="0">
                <a:latin typeface="Arial" pitchFamily="34" charset="0"/>
                <a:cs typeface="Arial" pitchFamily="34" charset="0"/>
              </a:rPr>
              <a:t>Разработанное многофункциональное пособие направлено на:</a:t>
            </a:r>
          </a:p>
          <a:p>
            <a:pPr indent="457200" algn="just"/>
            <a:r>
              <a:rPr lang="ru-RU" dirty="0">
                <a:latin typeface="Arial" pitchFamily="34" charset="0"/>
                <a:cs typeface="Arial" pitchFamily="34" charset="0"/>
              </a:rPr>
              <a:t>1. автоматизацию звука в словах</a:t>
            </a:r>
          </a:p>
          <a:p>
            <a:pPr indent="457200" algn="just"/>
            <a:r>
              <a:rPr lang="ru-RU" dirty="0">
                <a:latin typeface="Arial" pitchFamily="34" charset="0"/>
                <a:cs typeface="Arial" pitchFamily="34" charset="0"/>
              </a:rPr>
              <a:t>2. автоматизацию звука в словосочетаниях</a:t>
            </a:r>
          </a:p>
          <a:p>
            <a:pPr indent="457200" algn="just"/>
            <a:r>
              <a:rPr lang="ru-RU" dirty="0">
                <a:latin typeface="Arial" pitchFamily="34" charset="0"/>
                <a:cs typeface="Arial" pitchFamily="34" charset="0"/>
              </a:rPr>
              <a:t>3. автоматизацию звука в предложении </a:t>
            </a:r>
          </a:p>
          <a:p>
            <a:pPr indent="457200" algn="just"/>
            <a:r>
              <a:rPr lang="ru-RU" dirty="0">
                <a:latin typeface="Arial" pitchFamily="34" charset="0"/>
                <a:cs typeface="Arial" pitchFamily="34" charset="0"/>
              </a:rPr>
              <a:t>3. дифференциация звуков.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 t="3419" r="117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кругленный прямоугольник 2"/>
          <p:cNvSpPr/>
          <p:nvPr/>
        </p:nvSpPr>
        <p:spPr>
          <a:xfrm>
            <a:off x="1115616" y="548680"/>
            <a:ext cx="7272808" cy="604867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331640" y="1052736"/>
            <a:ext cx="6840760" cy="1728192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Arial Black" pitchFamily="34" charset="0"/>
              </a:rPr>
              <a:t>ИГРЫ НА АВТОМАТИЗАЦИЮ</a:t>
            </a:r>
          </a:p>
          <a:p>
            <a:pPr algn="ctr"/>
            <a:r>
              <a:rPr lang="ru-RU" sz="3200" b="1" dirty="0">
                <a:solidFill>
                  <a:srgbClr val="002060"/>
                </a:solidFill>
                <a:latin typeface="Arial Black" pitchFamily="34" charset="0"/>
              </a:rPr>
              <a:t>ЗВУКОВ В СЛОВАХ</a:t>
            </a:r>
          </a:p>
        </p:txBody>
      </p:sp>
      <p:pic>
        <p:nvPicPr>
          <p:cNvPr id="5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403648" y="1124744"/>
            <a:ext cx="792088" cy="792088"/>
          </a:xfrm>
          <a:prstGeom prst="rect">
            <a:avLst/>
          </a:prstGeom>
          <a:noFill/>
        </p:spPr>
      </p:pic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899592" y="764704"/>
            <a:ext cx="7272808" cy="2808312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1" i="0" u="none" strike="noStrike" kern="1200" cap="none" spc="0" normalizeH="0" baseline="0" noProof="0" dirty="0">
              <a:ln>
                <a:noFill/>
              </a:ln>
              <a:solidFill>
                <a:srgbClr val="1C485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Рисунок 8" descr="изображение_viber_2022-04-19_16-14-19-468.jpg"/>
          <p:cNvPicPr>
            <a:picLocks noChangeAspect="1"/>
          </p:cNvPicPr>
          <p:nvPr/>
        </p:nvPicPr>
        <p:blipFill>
          <a:blip r:embed="rId4" cstate="print"/>
          <a:srcRect t="2899"/>
          <a:stretch>
            <a:fillRect/>
          </a:stretch>
        </p:blipFill>
        <p:spPr>
          <a:xfrm>
            <a:off x="1323704" y="3068960"/>
            <a:ext cx="3320304" cy="24119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Рисунок 9" descr="изображение_viber_2022-04-19_16-14-19-61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5349542" y="2579852"/>
            <a:ext cx="2477765" cy="33119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Скругленный прямоугольник 10"/>
          <p:cNvSpPr/>
          <p:nvPr/>
        </p:nvSpPr>
        <p:spPr>
          <a:xfrm>
            <a:off x="1691680" y="5589240"/>
            <a:ext cx="2736304" cy="360040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ИГРА «ЛАБИРИНТ»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220072" y="5589240"/>
            <a:ext cx="2736304" cy="360040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ИГРА «МЕМО»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 t="3419" r="117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ый прямоугольник 4"/>
          <p:cNvSpPr/>
          <p:nvPr/>
        </p:nvSpPr>
        <p:spPr>
          <a:xfrm>
            <a:off x="251520" y="764704"/>
            <a:ext cx="8640960" cy="583264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979712" y="116632"/>
            <a:ext cx="5184576" cy="1008112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b="1" dirty="0">
              <a:solidFill>
                <a:srgbClr val="0070C0"/>
              </a:solidFill>
              <a:latin typeface="Georgia" pitchFamily="18" charset="0"/>
            </a:endParaRPr>
          </a:p>
        </p:txBody>
      </p:sp>
      <p:pic>
        <p:nvPicPr>
          <p:cNvPr id="14344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907704" y="260648"/>
            <a:ext cx="792088" cy="792088"/>
          </a:xfrm>
          <a:prstGeom prst="rect">
            <a:avLst/>
          </a:prstGeom>
          <a:noFill/>
        </p:spPr>
      </p:pic>
      <p:pic>
        <p:nvPicPr>
          <p:cNvPr id="29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068960"/>
            <a:ext cx="720080" cy="720080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1259632" y="1196752"/>
            <a:ext cx="6984776" cy="158417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Игра «Отгадай какое слово задумано" </a:t>
            </a:r>
            <a:endParaRPr lang="en-US" b="1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Перед ребёнком карточки с изображением предметов.  Взрослый   называет   первый   и   последний   звук   в слове,   а   ребенок отгадывает,   какое   слово   задумано. И закрывает отгаданное слово фишкой.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55776" y="332656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Arial Black" pitchFamily="34" charset="0"/>
              </a:rPr>
              <a:t>ОПИСАНИЕ ИГР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259632" y="2852936"/>
            <a:ext cx="6984776" cy="158417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Игра "Мемо"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Ребенок открывает по 2 фишки. Если открыты одинаковые картинки, то игрок называет и забирает их себе. </a:t>
            </a:r>
            <a:r>
              <a:rPr lang="ru-RU">
                <a:latin typeface="Arial" pitchFamily="34" charset="0"/>
                <a:cs typeface="Arial" pitchFamily="34" charset="0"/>
              </a:rPr>
              <a:t>Затем </a:t>
            </a:r>
            <a:r>
              <a:rPr lang="ru-RU" dirty="0">
                <a:latin typeface="Arial" pitchFamily="34" charset="0"/>
                <a:cs typeface="Arial" pitchFamily="34" charset="0"/>
              </a:rPr>
              <a:t>открывает следующую пару фишек. Если картинки не совпадают - игрок кладёт их на прежнее место.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259632" y="4581128"/>
            <a:ext cx="7056784" cy="172819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Игра «Угадай картинку“</a:t>
            </a:r>
            <a:endParaRPr lang="en-US" b="1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 Перед ребёнком всё картинки открыты, он загадывает картинку, и взрослый наводящими вопросами пытается его  разгадать. </a:t>
            </a:r>
          </a:p>
          <a:p>
            <a:pPr algn="just"/>
            <a:r>
              <a:rPr lang="ru-RU" u="sng" dirty="0">
                <a:latin typeface="Arial" pitchFamily="34" charset="0"/>
                <a:cs typeface="Arial" pitchFamily="34" charset="0"/>
              </a:rPr>
              <a:t>Вариант:</a:t>
            </a:r>
            <a:r>
              <a:rPr lang="ru-RU" dirty="0">
                <a:latin typeface="Arial" pitchFamily="34" charset="0"/>
                <a:cs typeface="Arial" pitchFamily="34" charset="0"/>
              </a:rPr>
              <a:t> перед ребёнком картинки, а взрослый описывает предмет, ребенок угадывает слово.</a:t>
            </a:r>
          </a:p>
        </p:txBody>
      </p:sp>
      <p:pic>
        <p:nvPicPr>
          <p:cNvPr id="15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628800"/>
            <a:ext cx="720080" cy="720080"/>
          </a:xfrm>
          <a:prstGeom prst="rect">
            <a:avLst/>
          </a:prstGeom>
          <a:noFill/>
        </p:spPr>
      </p:pic>
      <p:pic>
        <p:nvPicPr>
          <p:cNvPr id="16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653136"/>
            <a:ext cx="720080" cy="7200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 t="3419" r="117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ый прямоугольник 4"/>
          <p:cNvSpPr/>
          <p:nvPr/>
        </p:nvSpPr>
        <p:spPr>
          <a:xfrm>
            <a:off x="251520" y="764704"/>
            <a:ext cx="8640960" cy="583264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979712" y="116632"/>
            <a:ext cx="5184576" cy="1008112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b="1" dirty="0">
              <a:solidFill>
                <a:srgbClr val="0070C0"/>
              </a:solidFill>
              <a:latin typeface="Georgia" pitchFamily="18" charset="0"/>
            </a:endParaRPr>
          </a:p>
        </p:txBody>
      </p:sp>
      <p:pic>
        <p:nvPicPr>
          <p:cNvPr id="14344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907704" y="260648"/>
            <a:ext cx="792088" cy="792088"/>
          </a:xfrm>
          <a:prstGeom prst="rect">
            <a:avLst/>
          </a:prstGeom>
          <a:noFill/>
        </p:spPr>
      </p:pic>
      <p:pic>
        <p:nvPicPr>
          <p:cNvPr id="29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204864"/>
            <a:ext cx="720080" cy="720080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1259632" y="1196752"/>
            <a:ext cx="6984776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Игра "Назови ласково".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Ребенок открывает фишку называет слово которое видит -ласково.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55776" y="332656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Arial Black" pitchFamily="34" charset="0"/>
              </a:rPr>
              <a:t>ОПИСАНИЕ ИГР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259632" y="2132856"/>
            <a:ext cx="6984776" cy="93610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Игра "Найди звук в слове"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Ребенок закрывает фишками те картинки, в которых он услышит  данный звук.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259632" y="3284984"/>
            <a:ext cx="7056784" cy="86409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Упражнение «Эхо».</a:t>
            </a:r>
          </a:p>
          <a:p>
            <a:r>
              <a:rPr lang="ru-RU" dirty="0">
                <a:latin typeface="Arial" pitchFamily="34" charset="0"/>
                <a:cs typeface="Arial" pitchFamily="34" charset="0"/>
              </a:rPr>
              <a:t> Называем любые от 2 до 5 слов названий картинок. Ребенок их запоминает и повторяет в том же порядке.</a:t>
            </a:r>
          </a:p>
        </p:txBody>
      </p:sp>
      <p:pic>
        <p:nvPicPr>
          <p:cNvPr id="15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268760"/>
            <a:ext cx="720080" cy="720080"/>
          </a:xfrm>
          <a:prstGeom prst="rect">
            <a:avLst/>
          </a:prstGeom>
          <a:noFill/>
        </p:spPr>
      </p:pic>
      <p:pic>
        <p:nvPicPr>
          <p:cNvPr id="16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356992"/>
            <a:ext cx="720080" cy="720080"/>
          </a:xfrm>
          <a:prstGeom prst="rect">
            <a:avLst/>
          </a:prstGeom>
          <a:noFill/>
        </p:spPr>
      </p:pic>
      <p:sp>
        <p:nvSpPr>
          <p:cNvPr id="17" name="Скругленный прямоугольник 16"/>
          <p:cNvSpPr/>
          <p:nvPr/>
        </p:nvSpPr>
        <p:spPr>
          <a:xfrm>
            <a:off x="1259632" y="4293096"/>
            <a:ext cx="7056784" cy="86409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Упражнение «Живое – неживое».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ru-RU" dirty="0">
                <a:latin typeface="Arial" pitchFamily="34" charset="0"/>
                <a:cs typeface="Arial" pitchFamily="34" charset="0"/>
              </a:rPr>
              <a:t>Ребёнок называет сначала слова, обозначающие живые предметы, а затем - неживые предметы.</a:t>
            </a:r>
          </a:p>
        </p:txBody>
      </p:sp>
      <p:pic>
        <p:nvPicPr>
          <p:cNvPr id="18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365104"/>
            <a:ext cx="720080" cy="720080"/>
          </a:xfrm>
          <a:prstGeom prst="rect">
            <a:avLst/>
          </a:prstGeom>
          <a:noFill/>
        </p:spPr>
      </p:pic>
      <p:sp>
        <p:nvSpPr>
          <p:cNvPr id="19" name="Скругленный прямоугольник 18"/>
          <p:cNvSpPr/>
          <p:nvPr/>
        </p:nvSpPr>
        <p:spPr>
          <a:xfrm>
            <a:off x="1259632" y="5301208"/>
            <a:ext cx="7056784" cy="115212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Игра «Что пропало"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Показать ребёнку всё картинки из первого ряда, затем он закрывает глаза, и взрослый прячет за фишкой картинку. Затем ребёнок открывает глаза и угадывает что пропало.</a:t>
            </a:r>
          </a:p>
        </p:txBody>
      </p:sp>
      <p:pic>
        <p:nvPicPr>
          <p:cNvPr id="20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5373216"/>
            <a:ext cx="720080" cy="7200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 t="3419" r="117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ый прямоугольник 4"/>
          <p:cNvSpPr/>
          <p:nvPr/>
        </p:nvSpPr>
        <p:spPr>
          <a:xfrm>
            <a:off x="251520" y="764704"/>
            <a:ext cx="8640960" cy="583264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979712" y="116632"/>
            <a:ext cx="5184576" cy="1008112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b="1" dirty="0">
              <a:solidFill>
                <a:srgbClr val="0070C0"/>
              </a:solidFill>
              <a:latin typeface="Georgia" pitchFamily="18" charset="0"/>
            </a:endParaRPr>
          </a:p>
        </p:txBody>
      </p:sp>
      <p:pic>
        <p:nvPicPr>
          <p:cNvPr id="14344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907704" y="260648"/>
            <a:ext cx="792088" cy="792088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1259632" y="1196752"/>
            <a:ext cx="6984776" cy="136815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Упражнение «Фотограф».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С помощью волшебного фотоаппарата  ребенок "фотографирует" – запоминает, как можно больше картинок. Затем называет  «сфотографированные» картинки и угаданные картинки закрывает фишками 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55776" y="332656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Arial Black" pitchFamily="34" charset="0"/>
              </a:rPr>
              <a:t>ОПИСАНИЕ ИГР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259632" y="2708920"/>
            <a:ext cx="7056784" cy="86409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Упражнение «В гостях у гномов».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Взрослый называет большой предмет, а ребенок называет маленький.</a:t>
            </a:r>
          </a:p>
        </p:txBody>
      </p:sp>
      <p:pic>
        <p:nvPicPr>
          <p:cNvPr id="15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268760"/>
            <a:ext cx="720080" cy="720080"/>
          </a:xfrm>
          <a:prstGeom prst="rect">
            <a:avLst/>
          </a:prstGeom>
          <a:noFill/>
        </p:spPr>
      </p:pic>
      <p:pic>
        <p:nvPicPr>
          <p:cNvPr id="16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780928"/>
            <a:ext cx="720080" cy="720080"/>
          </a:xfrm>
          <a:prstGeom prst="rect">
            <a:avLst/>
          </a:prstGeom>
          <a:noFill/>
        </p:spPr>
      </p:pic>
      <p:sp>
        <p:nvSpPr>
          <p:cNvPr id="17" name="Скругленный прямоугольник 16"/>
          <p:cNvSpPr/>
          <p:nvPr/>
        </p:nvSpPr>
        <p:spPr>
          <a:xfrm>
            <a:off x="1259632" y="3717032"/>
            <a:ext cx="7056784" cy="108012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Упражнение «Половинки».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ru-RU" dirty="0">
                <a:latin typeface="Arial" pitchFamily="34" charset="0"/>
                <a:cs typeface="Arial" pitchFamily="34" charset="0"/>
              </a:rPr>
              <a:t>Взрослый произносит   слог — начало (конец) слова. А ребенок, находит соответствующую картинку и называет недостающий слог , затем произносит все слово целиком.</a:t>
            </a:r>
          </a:p>
        </p:txBody>
      </p:sp>
      <p:pic>
        <p:nvPicPr>
          <p:cNvPr id="18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789040"/>
            <a:ext cx="720080" cy="720080"/>
          </a:xfrm>
          <a:prstGeom prst="rect">
            <a:avLst/>
          </a:prstGeom>
          <a:noFill/>
        </p:spPr>
      </p:pic>
      <p:sp>
        <p:nvSpPr>
          <p:cNvPr id="19" name="Скругленный прямоугольник 18"/>
          <p:cNvSpPr/>
          <p:nvPr/>
        </p:nvSpPr>
        <p:spPr>
          <a:xfrm>
            <a:off x="1259632" y="5013176"/>
            <a:ext cx="7056784" cy="144016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Игра «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Логобой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»</a:t>
            </a:r>
          </a:p>
          <a:p>
            <a:r>
              <a:rPr lang="ru-RU" dirty="0">
                <a:latin typeface="Arial" pitchFamily="34" charset="0"/>
                <a:cs typeface="Arial" pitchFamily="34" charset="0"/>
              </a:rPr>
              <a:t>Играем как в морской бой. Ребенок называет адрес картинки. Затем открывает фишку и называет слово. Если ребенок чётко и правильно назвал слово, то забирает фишку себе. Выигрывает тот у кого больше фишек.</a:t>
            </a:r>
          </a:p>
        </p:txBody>
      </p:sp>
      <p:pic>
        <p:nvPicPr>
          <p:cNvPr id="20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5373216"/>
            <a:ext cx="720080" cy="7200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 t="3419" r="117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ый прямоугольник 4"/>
          <p:cNvSpPr/>
          <p:nvPr/>
        </p:nvSpPr>
        <p:spPr>
          <a:xfrm>
            <a:off x="251520" y="764704"/>
            <a:ext cx="8640960" cy="583264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979712" y="116632"/>
            <a:ext cx="5184576" cy="1008112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b="1" dirty="0">
              <a:solidFill>
                <a:srgbClr val="0070C0"/>
              </a:solidFill>
              <a:latin typeface="Georgia" pitchFamily="18" charset="0"/>
            </a:endParaRPr>
          </a:p>
        </p:txBody>
      </p:sp>
      <p:pic>
        <p:nvPicPr>
          <p:cNvPr id="14344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907704" y="260648"/>
            <a:ext cx="792088" cy="792088"/>
          </a:xfrm>
          <a:prstGeom prst="rect">
            <a:avLst/>
          </a:prstGeom>
          <a:noFill/>
        </p:spPr>
      </p:pic>
      <p:pic>
        <p:nvPicPr>
          <p:cNvPr id="29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564904"/>
            <a:ext cx="720080" cy="720080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1259632" y="1196752"/>
            <a:ext cx="6984776" cy="115212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Упражнение «Лабиринт».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Ребенок, следуя по лабиринту и двигаясь по заданному маршруту, называет картинки.</a:t>
            </a:r>
          </a:p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55776" y="332656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Arial Black" pitchFamily="34" charset="0"/>
              </a:rPr>
              <a:t>ОПИСАНИЕ ИГР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259632" y="2420888"/>
            <a:ext cx="6984776" cy="115212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Игра «Один и много".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Ребенок называет предметы сначала в единственном числе, а затем во множественном числе.                                                                                               </a:t>
            </a:r>
          </a:p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259632" y="3645024"/>
            <a:ext cx="7056784" cy="115212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Игра "Нет кого - чего".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Ребенок называет картинки. Потом одна картинка закрывается и спрашиваем: НЕТ КОГО (ЧЕГО)? Количество картинок увеличивается.</a:t>
            </a:r>
          </a:p>
        </p:txBody>
      </p:sp>
      <p:pic>
        <p:nvPicPr>
          <p:cNvPr id="15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412776"/>
            <a:ext cx="720080" cy="720080"/>
          </a:xfrm>
          <a:prstGeom prst="rect">
            <a:avLst/>
          </a:prstGeom>
          <a:noFill/>
        </p:spPr>
      </p:pic>
      <p:pic>
        <p:nvPicPr>
          <p:cNvPr id="16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717032"/>
            <a:ext cx="720080" cy="720080"/>
          </a:xfrm>
          <a:prstGeom prst="rect">
            <a:avLst/>
          </a:prstGeom>
          <a:noFill/>
        </p:spPr>
      </p:pic>
      <p:sp>
        <p:nvSpPr>
          <p:cNvPr id="17" name="Скругленный прямоугольник 16"/>
          <p:cNvSpPr/>
          <p:nvPr/>
        </p:nvSpPr>
        <p:spPr>
          <a:xfrm>
            <a:off x="1259632" y="4869160"/>
            <a:ext cx="7056784" cy="16561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Игра «Посчитай до 5».</a:t>
            </a:r>
            <a:endParaRPr lang="en-US" b="1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 Ребёнок открывает фишку и называет слово изображённое на карточке. Затем начинает считать будто количество этих предметов увеличивается от одного до пяти. </a:t>
            </a:r>
          </a:p>
          <a:p>
            <a:pPr algn="just"/>
            <a:r>
              <a:rPr lang="ru-RU" u="sng" dirty="0">
                <a:latin typeface="Arial" pitchFamily="34" charset="0"/>
                <a:cs typeface="Arial" pitchFamily="34" charset="0"/>
              </a:rPr>
              <a:t>Например:</a:t>
            </a:r>
            <a:r>
              <a:rPr lang="ru-RU" dirty="0">
                <a:latin typeface="Arial" pitchFamily="34" charset="0"/>
                <a:cs typeface="Arial" pitchFamily="34" charset="0"/>
              </a:rPr>
              <a:t> «Одна свечка, две свечки, три свечки, четыре свечки, пять свечек».</a:t>
            </a:r>
          </a:p>
        </p:txBody>
      </p:sp>
      <p:pic>
        <p:nvPicPr>
          <p:cNvPr id="18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941168"/>
            <a:ext cx="720080" cy="7200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4" cstate="print"/>
          <a:srcRect t="3419" r="117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кругленный прямоугольник 2"/>
          <p:cNvSpPr/>
          <p:nvPr/>
        </p:nvSpPr>
        <p:spPr>
          <a:xfrm>
            <a:off x="1115616" y="548680"/>
            <a:ext cx="7272808" cy="604867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331640" y="980728"/>
            <a:ext cx="6840760" cy="2088232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Arial Black" pitchFamily="34" charset="0"/>
              </a:rPr>
              <a:t>ИГРЫ НА АВТОМАТИЗАЦИЮ</a:t>
            </a:r>
          </a:p>
          <a:p>
            <a:pPr algn="ctr"/>
            <a:r>
              <a:rPr lang="ru-RU" sz="3200" b="1" dirty="0">
                <a:solidFill>
                  <a:srgbClr val="002060"/>
                </a:solidFill>
                <a:latin typeface="Arial Black" pitchFamily="34" charset="0"/>
              </a:rPr>
              <a:t>ЗВУКОВ В СЛОВОСОЧИТАНИЯХ</a:t>
            </a:r>
          </a:p>
        </p:txBody>
      </p:sp>
      <p:pic>
        <p:nvPicPr>
          <p:cNvPr id="5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1403648" y="1052736"/>
            <a:ext cx="792088" cy="792088"/>
          </a:xfrm>
          <a:prstGeom prst="rect">
            <a:avLst/>
          </a:prstGeom>
          <a:noFill/>
        </p:spPr>
      </p:pic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899592" y="548680"/>
            <a:ext cx="7272808" cy="2808312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1" i="0" u="none" strike="noStrike" kern="1200" cap="none" spc="0" normalizeH="0" baseline="0" noProof="0" dirty="0">
              <a:ln>
                <a:noFill/>
              </a:ln>
              <a:solidFill>
                <a:srgbClr val="1C485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5229200"/>
            <a:ext cx="74168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sp>
        <p:nvSpPr>
          <p:cNvPr id="8" name="Rectangle 2"/>
          <p:cNvSpPr txBox="1">
            <a:spLocks/>
          </p:cNvSpPr>
          <p:nvPr/>
        </p:nvSpPr>
        <p:spPr bwMode="auto">
          <a:xfrm>
            <a:off x="1475656" y="5301208"/>
            <a:ext cx="6408712" cy="936104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imes New Roman" pitchFamily="18" charset="0"/>
              <a:ea typeface="+mj-ea"/>
              <a:cs typeface="+mj-cs"/>
            </a:endParaRPr>
          </a:p>
        </p:txBody>
      </p:sp>
      <p:pic>
        <p:nvPicPr>
          <p:cNvPr id="10" name="0-02-05-48b694149bea2832e0e1aa3bc07f422b20919a6d8e4d893c9f973b2085ec33bb_b0fc900f3e75ec85">
            <a:hlinkClick r:id="" action="ppaction://media"/>
            <a:extLst>
              <a:ext uri="{FF2B5EF4-FFF2-40B4-BE49-F238E27FC236}">
                <a16:creationId xmlns:a16="http://schemas.microsoft.com/office/drawing/2014/main" id="{294E28FA-7A0A-4C2B-8C6D-A99979C5B26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275856" y="3072408"/>
            <a:ext cx="4061048" cy="30457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219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4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 t="3419" r="117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ый прямоугольник 4"/>
          <p:cNvSpPr/>
          <p:nvPr/>
        </p:nvSpPr>
        <p:spPr>
          <a:xfrm>
            <a:off x="251520" y="764704"/>
            <a:ext cx="8640960" cy="583264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979712" y="116632"/>
            <a:ext cx="5184576" cy="1008112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b="1" dirty="0">
              <a:solidFill>
                <a:srgbClr val="0070C0"/>
              </a:solidFill>
              <a:latin typeface="Georgia" pitchFamily="18" charset="0"/>
            </a:endParaRPr>
          </a:p>
        </p:txBody>
      </p:sp>
      <p:pic>
        <p:nvPicPr>
          <p:cNvPr id="14344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907704" y="260648"/>
            <a:ext cx="792088" cy="792088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1259632" y="1196752"/>
            <a:ext cx="6984776" cy="122413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Игра "Придумай сам"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Ребенок открывает по 1 фишке называет слово и  придумывает с ним словосочетание.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55776" y="332656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Arial Black" pitchFamily="34" charset="0"/>
              </a:rPr>
              <a:t>ОПИСАНИЕ ИГР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259632" y="2636912"/>
            <a:ext cx="7056784" cy="86409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Упражнение «Мой, моя, моё».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Ребенок называет только те картинки, про которые можно сказать мой, моя или  моё. </a:t>
            </a:r>
          </a:p>
        </p:txBody>
      </p:sp>
      <p:pic>
        <p:nvPicPr>
          <p:cNvPr id="15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268760"/>
            <a:ext cx="720080" cy="720080"/>
          </a:xfrm>
          <a:prstGeom prst="rect">
            <a:avLst/>
          </a:prstGeom>
          <a:noFill/>
        </p:spPr>
      </p:pic>
      <p:pic>
        <p:nvPicPr>
          <p:cNvPr id="16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708920"/>
            <a:ext cx="720080" cy="720080"/>
          </a:xfrm>
          <a:prstGeom prst="rect">
            <a:avLst/>
          </a:prstGeom>
          <a:noFill/>
        </p:spPr>
      </p:pic>
      <p:sp>
        <p:nvSpPr>
          <p:cNvPr id="17" name="Скругленный прямоугольник 16"/>
          <p:cNvSpPr/>
          <p:nvPr/>
        </p:nvSpPr>
        <p:spPr>
          <a:xfrm>
            <a:off x="1259632" y="3717032"/>
            <a:ext cx="7056784" cy="108012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Упражнение «Угадай».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Взрослый называет слово-действие, а ребёнок подбирает к нему соответствующее слово-предмет и проговаривает словосочетание целиком.</a:t>
            </a:r>
          </a:p>
        </p:txBody>
      </p:sp>
      <p:pic>
        <p:nvPicPr>
          <p:cNvPr id="18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789040"/>
            <a:ext cx="720080" cy="720080"/>
          </a:xfrm>
          <a:prstGeom prst="rect">
            <a:avLst/>
          </a:prstGeom>
          <a:noFill/>
        </p:spPr>
      </p:pic>
      <p:sp>
        <p:nvSpPr>
          <p:cNvPr id="19" name="Скругленный прямоугольник 18"/>
          <p:cNvSpPr/>
          <p:nvPr/>
        </p:nvSpPr>
        <p:spPr>
          <a:xfrm>
            <a:off x="1259632" y="5013176"/>
            <a:ext cx="7056784" cy="144016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Упражнение «Придумай сам».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Взрослый задаёт вопросы. Ребенок подбирает  как можно больше ответов. </a:t>
            </a:r>
          </a:p>
          <a:p>
            <a:pPr algn="just"/>
            <a:r>
              <a:rPr lang="ru-RU" u="sng" dirty="0">
                <a:latin typeface="Arial" pitchFamily="34" charset="0"/>
                <a:cs typeface="Arial" pitchFamily="34" charset="0"/>
              </a:rPr>
              <a:t>Образец:</a:t>
            </a:r>
            <a:r>
              <a:rPr lang="ru-RU" dirty="0">
                <a:latin typeface="Arial" pitchFamily="34" charset="0"/>
                <a:cs typeface="Arial" pitchFamily="34" charset="0"/>
              </a:rPr>
              <a:t> Сумка Какая? — Сумка Маленькая, Красивая, Голубая…</a:t>
            </a:r>
          </a:p>
        </p:txBody>
      </p:sp>
      <p:pic>
        <p:nvPicPr>
          <p:cNvPr id="20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5373216"/>
            <a:ext cx="720080" cy="7200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 t="3419" r="117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ый прямоугольник 4"/>
          <p:cNvSpPr/>
          <p:nvPr/>
        </p:nvSpPr>
        <p:spPr>
          <a:xfrm>
            <a:off x="251520" y="764704"/>
            <a:ext cx="8640960" cy="583264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979712" y="116632"/>
            <a:ext cx="5184576" cy="1008112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b="1" dirty="0">
              <a:solidFill>
                <a:srgbClr val="0070C0"/>
              </a:solidFill>
              <a:latin typeface="Georgia" pitchFamily="18" charset="0"/>
            </a:endParaRPr>
          </a:p>
        </p:txBody>
      </p:sp>
      <p:pic>
        <p:nvPicPr>
          <p:cNvPr id="14344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907704" y="260648"/>
            <a:ext cx="792088" cy="792088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1259632" y="1196752"/>
            <a:ext cx="6984776" cy="122413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Игра «Жадина».</a:t>
            </a:r>
          </a:p>
          <a:p>
            <a:r>
              <a:rPr lang="ru-RU">
                <a:latin typeface="Arial" pitchFamily="34" charset="0"/>
                <a:cs typeface="Arial" pitchFamily="34" charset="0"/>
              </a:rPr>
              <a:t>Предложите </a:t>
            </a:r>
            <a:r>
              <a:rPr lang="ru-RU" dirty="0">
                <a:latin typeface="Arial" pitchFamily="34" charset="0"/>
                <a:cs typeface="Arial" pitchFamily="34" charset="0"/>
              </a:rPr>
              <a:t>ребёнку поиграть в игру: «Давай представим, что всё на этих карточках — твоё. Скажи, чей это жираф» Ребёнок должен ответить: «Мой жираф».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55776" y="332656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Arial Black" pitchFamily="34" charset="0"/>
              </a:rPr>
              <a:t>ОПИСАНИЕ ИГР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259632" y="2636912"/>
            <a:ext cx="7056784" cy="86409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Игра «Я вижу много...». </a:t>
            </a:r>
          </a:p>
          <a:p>
            <a:r>
              <a:rPr lang="ru-RU" dirty="0">
                <a:latin typeface="Arial" pitchFamily="34" charset="0"/>
                <a:cs typeface="Arial" pitchFamily="34" charset="0"/>
              </a:rPr>
              <a:t>Ребенок поднимает фишку видит слово и произносит фразу: «Я вижу много ракет».</a:t>
            </a:r>
          </a:p>
        </p:txBody>
      </p:sp>
      <p:pic>
        <p:nvPicPr>
          <p:cNvPr id="15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268760"/>
            <a:ext cx="720080" cy="720080"/>
          </a:xfrm>
          <a:prstGeom prst="rect">
            <a:avLst/>
          </a:prstGeom>
          <a:noFill/>
        </p:spPr>
      </p:pic>
      <p:pic>
        <p:nvPicPr>
          <p:cNvPr id="16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708920"/>
            <a:ext cx="720080" cy="720080"/>
          </a:xfrm>
          <a:prstGeom prst="rect">
            <a:avLst/>
          </a:prstGeom>
          <a:noFill/>
        </p:spPr>
      </p:pic>
      <p:sp>
        <p:nvSpPr>
          <p:cNvPr id="19" name="Скругленный прямоугольник 18"/>
          <p:cNvSpPr/>
          <p:nvPr/>
        </p:nvSpPr>
        <p:spPr>
          <a:xfrm>
            <a:off x="1259632" y="3717032"/>
            <a:ext cx="7056784" cy="244827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Игра "Реши и назови"</a:t>
            </a:r>
          </a:p>
          <a:p>
            <a:r>
              <a:rPr lang="ru-RU" dirty="0">
                <a:latin typeface="Arial" pitchFamily="34" charset="0"/>
                <a:cs typeface="Arial" pitchFamily="34" charset="0"/>
              </a:rPr>
              <a:t>Перед ребенок закрытое поле из фишек. Ребёнку предлагается взять любую фишку из верхних 2 рядов, там пример который надо решить. Далее ребёнку предлагается выбрать любую фишку из нижних 2 рядов, там находятся картинки. Затем ребенок согласуется получившееся числительное с существительным. </a:t>
            </a:r>
          </a:p>
          <a:p>
            <a:r>
              <a:rPr lang="ru-RU" u="sng" dirty="0">
                <a:latin typeface="Arial" pitchFamily="34" charset="0"/>
                <a:cs typeface="Arial" pitchFamily="34" charset="0"/>
              </a:rPr>
              <a:t>Варианты ответов: </a:t>
            </a:r>
            <a:r>
              <a:rPr lang="ru-RU" dirty="0">
                <a:latin typeface="Arial" pitchFamily="34" charset="0"/>
                <a:cs typeface="Arial" pitchFamily="34" charset="0"/>
              </a:rPr>
              <a:t>3 розы или 7 медуз...</a:t>
            </a:r>
          </a:p>
          <a:p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149080"/>
            <a:ext cx="720080" cy="7200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 t="3419" r="117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кругленный прямоугольник 2"/>
          <p:cNvSpPr/>
          <p:nvPr/>
        </p:nvSpPr>
        <p:spPr>
          <a:xfrm>
            <a:off x="1115616" y="548680"/>
            <a:ext cx="7272808" cy="604867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331640" y="980728"/>
            <a:ext cx="6840760" cy="1656184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Arial Black" pitchFamily="34" charset="0"/>
              </a:rPr>
              <a:t>ИГРЫ НА АВТОМАТИЗАЦИЮ</a:t>
            </a:r>
          </a:p>
          <a:p>
            <a:pPr algn="ctr"/>
            <a:r>
              <a:rPr lang="ru-RU" sz="3200" b="1" dirty="0">
                <a:solidFill>
                  <a:srgbClr val="002060"/>
                </a:solidFill>
                <a:latin typeface="Arial Black" pitchFamily="34" charset="0"/>
              </a:rPr>
              <a:t>ЗВУКОВ В ПРЕДЛОЖЕНИЯХ</a:t>
            </a:r>
          </a:p>
        </p:txBody>
      </p:sp>
      <p:pic>
        <p:nvPicPr>
          <p:cNvPr id="5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403648" y="1052736"/>
            <a:ext cx="792088" cy="792088"/>
          </a:xfrm>
          <a:prstGeom prst="rect">
            <a:avLst/>
          </a:prstGeom>
          <a:noFill/>
        </p:spPr>
      </p:pic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899592" y="1340768"/>
            <a:ext cx="7272808" cy="2808312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1" i="0" u="none" strike="noStrike" kern="1200" cap="none" spc="0" normalizeH="0" baseline="0" noProof="0" dirty="0">
              <a:ln>
                <a:noFill/>
              </a:ln>
              <a:solidFill>
                <a:srgbClr val="1C485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 descr="C:\Users\User\Downloads\изображение_viber_2022-04-19_16-23-56-681.jpg"/>
          <p:cNvPicPr>
            <a:picLocks noChangeAspect="1" noChangeArrowheads="1"/>
          </p:cNvPicPr>
          <p:nvPr/>
        </p:nvPicPr>
        <p:blipFill>
          <a:blip r:embed="rId4" cstate="print"/>
          <a:srcRect l="11194" t="1327" r="27612"/>
          <a:stretch>
            <a:fillRect/>
          </a:stretch>
        </p:blipFill>
        <p:spPr bwMode="auto">
          <a:xfrm>
            <a:off x="2915816" y="2780928"/>
            <a:ext cx="3795468" cy="31683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Скругленный прямоугольник 9"/>
          <p:cNvSpPr/>
          <p:nvPr/>
        </p:nvSpPr>
        <p:spPr>
          <a:xfrm>
            <a:off x="3131840" y="6021288"/>
            <a:ext cx="2736304" cy="360040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ИГРА «ПРИДУМАЙ»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 t="3419" r="117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ый прямоугольник 4"/>
          <p:cNvSpPr/>
          <p:nvPr/>
        </p:nvSpPr>
        <p:spPr>
          <a:xfrm>
            <a:off x="251520" y="764704"/>
            <a:ext cx="8640960" cy="568863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979712" y="116632"/>
            <a:ext cx="5184576" cy="1008112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b="1" dirty="0">
              <a:solidFill>
                <a:srgbClr val="0070C0"/>
              </a:solidFill>
              <a:latin typeface="Georgia" pitchFamily="18" charset="0"/>
            </a:endParaRPr>
          </a:p>
        </p:txBody>
      </p:sp>
      <p:pic>
        <p:nvPicPr>
          <p:cNvPr id="14344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907704" y="260648"/>
            <a:ext cx="792088" cy="792088"/>
          </a:xfrm>
          <a:prstGeom prst="rect">
            <a:avLst/>
          </a:prstGeom>
          <a:noFill/>
        </p:spPr>
      </p:pic>
      <p:pic>
        <p:nvPicPr>
          <p:cNvPr id="29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636912"/>
            <a:ext cx="720080" cy="720080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1259632" y="1196752"/>
            <a:ext cx="6984776" cy="115212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Игра "Фантазия"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Ребенок открывает 3 любые фишки и придумывает рассказ в котором будут использованы все слова.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55776" y="332656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Arial Black" pitchFamily="34" charset="0"/>
              </a:rPr>
              <a:t>ОПИСАНИЕ ИГР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259632" y="2420888"/>
            <a:ext cx="6984776" cy="115212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Упражнение «Доскажи словечко».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Все </a:t>
            </a:r>
            <a:r>
              <a:rPr lang="ru-RU">
                <a:latin typeface="Arial" pitchFamily="34" charset="0"/>
                <a:cs typeface="Arial" pitchFamily="34" charset="0"/>
              </a:rPr>
              <a:t>фишки открыты. Взрослый </a:t>
            </a:r>
            <a:r>
              <a:rPr lang="ru-RU" dirty="0">
                <a:latin typeface="Arial" pitchFamily="34" charset="0"/>
                <a:cs typeface="Arial" pitchFamily="34" charset="0"/>
              </a:rPr>
              <a:t>произносит начало предложения, а ребенок выбирает подходящее слово-картинку и заканчивает его.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259632" y="3717032"/>
            <a:ext cx="7056784" cy="115212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Игра "Читай"</a:t>
            </a:r>
          </a:p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Ребенок открывает фишки по рядам. Во время чтения он должен заменить картинки на слова, сохранив при этом смысл предложения.</a:t>
            </a:r>
          </a:p>
        </p:txBody>
      </p:sp>
      <p:pic>
        <p:nvPicPr>
          <p:cNvPr id="15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412776"/>
            <a:ext cx="720080" cy="720080"/>
          </a:xfrm>
          <a:prstGeom prst="rect">
            <a:avLst/>
          </a:prstGeom>
          <a:noFill/>
        </p:spPr>
      </p:pic>
      <p:pic>
        <p:nvPicPr>
          <p:cNvPr id="16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789040"/>
            <a:ext cx="720080" cy="720080"/>
          </a:xfrm>
          <a:prstGeom prst="rect">
            <a:avLst/>
          </a:prstGeom>
          <a:noFill/>
        </p:spPr>
      </p:pic>
      <p:sp>
        <p:nvSpPr>
          <p:cNvPr id="17" name="Скругленный прямоугольник 16"/>
          <p:cNvSpPr/>
          <p:nvPr/>
        </p:nvSpPr>
        <p:spPr>
          <a:xfrm>
            <a:off x="1187624" y="5013176"/>
            <a:ext cx="7056784" cy="115212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Arial" pitchFamily="34" charset="0"/>
                <a:cs typeface="Arial" pitchFamily="34" charset="0"/>
              </a:rPr>
              <a:t>Игра «Придумай"</a:t>
            </a:r>
          </a:p>
          <a:p>
            <a:pPr algn="just"/>
            <a:r>
              <a:rPr lang="ru-RU" dirty="0">
                <a:latin typeface="Arial" pitchFamily="34" charset="0"/>
                <a:cs typeface="Arial" pitchFamily="34" charset="0"/>
              </a:rPr>
              <a:t>Ребенок открывает 1 любую фишку и придумывает предложение  со словом пока сыпется песочные часы (1 минута). </a:t>
            </a:r>
          </a:p>
        </p:txBody>
      </p:sp>
      <p:pic>
        <p:nvPicPr>
          <p:cNvPr id="18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5085184"/>
            <a:ext cx="720080" cy="7200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 t="3419" r="117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кругленный прямоугольник 2"/>
          <p:cNvSpPr/>
          <p:nvPr/>
        </p:nvSpPr>
        <p:spPr>
          <a:xfrm>
            <a:off x="611560" y="548680"/>
            <a:ext cx="7632848" cy="604867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043608" y="188640"/>
            <a:ext cx="6840760" cy="1008112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Arial Black" pitchFamily="34" charset="0"/>
              </a:rPr>
              <a:t>ВЫВОД:</a:t>
            </a:r>
          </a:p>
        </p:txBody>
      </p:sp>
      <p:pic>
        <p:nvPicPr>
          <p:cNvPr id="5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115616" y="260648"/>
            <a:ext cx="792088" cy="792088"/>
          </a:xfrm>
          <a:prstGeom prst="rect">
            <a:avLst/>
          </a:prstGeom>
          <a:noFill/>
        </p:spPr>
      </p:pic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899592" y="1340768"/>
            <a:ext cx="7272808" cy="2808312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1" i="0" u="none" strike="noStrike" kern="1200" cap="none" spc="0" normalizeH="0" baseline="0" noProof="0" dirty="0">
              <a:ln>
                <a:noFill/>
              </a:ln>
              <a:solidFill>
                <a:srgbClr val="1C485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5229200"/>
            <a:ext cx="74168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sp>
        <p:nvSpPr>
          <p:cNvPr id="8" name="Rectangle 2"/>
          <p:cNvSpPr txBox="1">
            <a:spLocks/>
          </p:cNvSpPr>
          <p:nvPr/>
        </p:nvSpPr>
        <p:spPr bwMode="auto">
          <a:xfrm>
            <a:off x="1475656" y="5301208"/>
            <a:ext cx="6408712" cy="936104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imes New Roman" pitchFamily="18" charset="0"/>
              <a:ea typeface="+mj-ea"/>
              <a:cs typeface="+mj-cs"/>
            </a:endParaRPr>
          </a:p>
        </p:txBody>
      </p:sp>
      <p:pic>
        <p:nvPicPr>
          <p:cNvPr id="9" name="Picture 30" descr="http://www.clipartbest.com/cliparts/niB/MGo/niBMGo8d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844824"/>
            <a:ext cx="720080" cy="720079"/>
          </a:xfrm>
          <a:prstGeom prst="rect">
            <a:avLst/>
          </a:prstGeom>
          <a:noFill/>
        </p:spPr>
      </p:pic>
      <p:sp>
        <p:nvSpPr>
          <p:cNvPr id="10" name="Скругленный прямоугольник 9"/>
          <p:cNvSpPr/>
          <p:nvPr/>
        </p:nvSpPr>
        <p:spPr>
          <a:xfrm>
            <a:off x="1475656" y="1628800"/>
            <a:ext cx="6408712" cy="396044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indent="457200" algn="just">
              <a:lnSpc>
                <a:spcPct val="150000"/>
              </a:lnSpc>
            </a:pPr>
            <a:r>
              <a:rPr lang="ru-RU" dirty="0"/>
              <a:t>Благодаря использованию в коррекционной работе такого пособия, актуализируются знания детей, создаются условия для возникновения и усиления познавательных мотивов, развития интересов, формируется положительное отношение к обучению.</a:t>
            </a:r>
          </a:p>
          <a:p>
            <a:pPr indent="457200" algn="just">
              <a:lnSpc>
                <a:spcPct val="150000"/>
              </a:lnSpc>
            </a:pPr>
            <a:r>
              <a:rPr lang="ru-RU" dirty="0"/>
              <a:t>Сам процесс обучения становится эмоциональным и более действенным, позволяющим ребенку усвоить свой собственный опыт, активизируя познавательную деятельность.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/>
          <p:nvPr/>
        </p:nvPicPr>
        <p:blipFill>
          <a:blip r:embed="rId2" cstate="print"/>
          <a:srcRect t="3419" r="117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434677"/>
            <a:ext cx="5562774" cy="616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Скругленный прямоугольник 6"/>
          <p:cNvSpPr/>
          <p:nvPr/>
        </p:nvSpPr>
        <p:spPr>
          <a:xfrm>
            <a:off x="2195736" y="274067"/>
            <a:ext cx="5112568" cy="1008112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Arial Black" pitchFamily="34" charset="0"/>
              </a:rPr>
              <a:t>ИСПОЛЬЗОВАННАЯ ЛИТЕРАТУРА:</a:t>
            </a:r>
          </a:p>
        </p:txBody>
      </p:sp>
      <p:pic>
        <p:nvPicPr>
          <p:cNvPr id="8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979712" y="562099"/>
            <a:ext cx="864096" cy="792088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051720" y="1570211"/>
            <a:ext cx="5112568" cy="92333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+mj-lt"/>
              <a:buAutoNum type="arabicPeriod"/>
            </a:pPr>
            <a:r>
              <a:rPr lang="ru-RU" dirty="0">
                <a:latin typeface="Arial" pitchFamily="34" charset="0"/>
                <a:cs typeface="Arial" pitchFamily="34" charset="0"/>
              </a:rPr>
              <a:t>Комарова Л.А. Альбомы по автоматизации звуков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err="1"/>
              <a:t>Батяева</a:t>
            </a:r>
            <a:r>
              <a:rPr lang="ru-RU" dirty="0"/>
              <a:t> С. В. Логопедические карточки.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 descr="1620823980_20-phonoteka_org-p-fon-dlya-prezentatsii-s-umnoi-sovoi-2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51720" y="2852936"/>
            <a:ext cx="4386077" cy="354541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787</TotalTime>
  <Words>1117</Words>
  <Application>Microsoft Office PowerPoint</Application>
  <PresentationFormat>Экран (4:3)</PresentationFormat>
  <Paragraphs>210</Paragraphs>
  <Slides>18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Arial</vt:lpstr>
      <vt:lpstr>Arial Black</vt:lpstr>
      <vt:lpstr>Arial Unicode MS</vt:lpstr>
      <vt:lpstr>Calibri</vt:lpstr>
      <vt:lpstr>Georgia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132</dc:creator>
  <cp:lastModifiedBy>надежда ванаева</cp:lastModifiedBy>
  <cp:revision>118</cp:revision>
  <dcterms:created xsi:type="dcterms:W3CDTF">2017-04-09T12:21:35Z</dcterms:created>
  <dcterms:modified xsi:type="dcterms:W3CDTF">2022-08-17T07:18:50Z</dcterms:modified>
</cp:coreProperties>
</file>