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66" r:id="rId2"/>
    <p:sldId id="334" r:id="rId3"/>
    <p:sldId id="270" r:id="rId4"/>
    <p:sldId id="360" r:id="rId5"/>
    <p:sldId id="361" r:id="rId6"/>
    <p:sldId id="389" r:id="rId7"/>
    <p:sldId id="336" r:id="rId8"/>
    <p:sldId id="298" r:id="rId9"/>
    <p:sldId id="364" r:id="rId10"/>
    <p:sldId id="366" r:id="rId11"/>
    <p:sldId id="368" r:id="rId12"/>
    <p:sldId id="370" r:id="rId13"/>
    <p:sldId id="376" r:id="rId14"/>
    <p:sldId id="378" r:id="rId15"/>
    <p:sldId id="380" r:id="rId16"/>
    <p:sldId id="382" r:id="rId17"/>
    <p:sldId id="337" r:id="rId18"/>
    <p:sldId id="384" r:id="rId19"/>
    <p:sldId id="385" r:id="rId20"/>
    <p:sldId id="386" r:id="rId21"/>
    <p:sldId id="344" r:id="rId22"/>
    <p:sldId id="349" r:id="rId23"/>
    <p:sldId id="388" r:id="rId2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DA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13" autoAdjust="0"/>
    <p:restoredTop sz="94660"/>
  </p:normalViewPr>
  <p:slideViewPr>
    <p:cSldViewPr>
      <p:cViewPr varScale="1">
        <p:scale>
          <a:sx n="111" d="100"/>
          <a:sy n="111" d="100"/>
        </p:scale>
        <p:origin x="-162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23C312-A1D4-4E44-B5A0-64B29DC2530E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6C528761-4532-41D5-A67C-48D637C7C3BF}">
      <dgm:prSet custT="1"/>
      <dgm:spPr/>
      <dgm:t>
        <a:bodyPr/>
        <a:lstStyle/>
        <a:p>
          <a:r>
            <a:rPr lang="ru-RU" sz="1600" dirty="0" smtClean="0"/>
            <a:t>Создание условий для самореализации ребенка  в непосредственно образовательной деятельности.</a:t>
          </a:r>
          <a:endParaRPr lang="ru-RU" sz="1600" dirty="0"/>
        </a:p>
      </dgm:t>
    </dgm:pt>
    <dgm:pt modelId="{36419678-EB54-400B-A34B-63E0E0B66A75}" type="parTrans" cxnId="{2A990598-6006-4590-B5D6-E34FB7DA2446}">
      <dgm:prSet/>
      <dgm:spPr/>
      <dgm:t>
        <a:bodyPr/>
        <a:lstStyle/>
        <a:p>
          <a:endParaRPr lang="ru-RU"/>
        </a:p>
      </dgm:t>
    </dgm:pt>
    <dgm:pt modelId="{518DF553-674C-47C0-9B2B-C88F5A3214A4}" type="sibTrans" cxnId="{2A990598-6006-4590-B5D6-E34FB7DA2446}">
      <dgm:prSet/>
      <dgm:spPr/>
      <dgm:t>
        <a:bodyPr/>
        <a:lstStyle/>
        <a:p>
          <a:endParaRPr lang="ru-RU"/>
        </a:p>
      </dgm:t>
    </dgm:pt>
    <dgm:pt modelId="{F6F49F64-95BA-4A6E-97EB-37D20DA84078}">
      <dgm:prSet custT="1"/>
      <dgm:spPr/>
      <dgm:t>
        <a:bodyPr/>
        <a:lstStyle/>
        <a:p>
          <a:r>
            <a:rPr lang="ru-RU" sz="1600" dirty="0" smtClean="0"/>
            <a:t>Обогащение знаний педагогов об основных инновационных технологиях, применяемых в ДОУ.                                                                                                                      </a:t>
          </a:r>
          <a:endParaRPr lang="ru-RU" sz="1600" dirty="0"/>
        </a:p>
      </dgm:t>
    </dgm:pt>
    <dgm:pt modelId="{C6215AD9-43EC-4E2E-825D-EEE51092EFFD}" type="parTrans" cxnId="{FA033C33-BD56-44B4-B97D-34798E8F5864}">
      <dgm:prSet/>
      <dgm:spPr/>
      <dgm:t>
        <a:bodyPr/>
        <a:lstStyle/>
        <a:p>
          <a:endParaRPr lang="ru-RU"/>
        </a:p>
      </dgm:t>
    </dgm:pt>
    <dgm:pt modelId="{49A2F70C-5C71-4DE5-9265-41F928DE5624}" type="sibTrans" cxnId="{FA033C33-BD56-44B4-B97D-34798E8F5864}">
      <dgm:prSet/>
      <dgm:spPr/>
      <dgm:t>
        <a:bodyPr/>
        <a:lstStyle/>
        <a:p>
          <a:endParaRPr lang="ru-RU"/>
        </a:p>
      </dgm:t>
    </dgm:pt>
    <dgm:pt modelId="{6F3D21C4-661B-4B2D-A45A-52AD38D5B8EE}">
      <dgm:prSet custT="1"/>
      <dgm:spPr/>
      <dgm:t>
        <a:bodyPr/>
        <a:lstStyle/>
        <a:p>
          <a:r>
            <a:rPr lang="ru-RU" sz="1600" dirty="0" smtClean="0"/>
            <a:t>Создание условий для развития профессиональной компетентности, рефлексии и профессиональной успешности педагогов.</a:t>
          </a:r>
          <a:endParaRPr lang="ru-RU" sz="1600" dirty="0"/>
        </a:p>
      </dgm:t>
    </dgm:pt>
    <dgm:pt modelId="{49B143A9-152F-4ED5-81D5-27329EB34E6A}" type="parTrans" cxnId="{6FC32161-B065-43E1-B26E-CFE91B95E277}">
      <dgm:prSet/>
      <dgm:spPr/>
      <dgm:t>
        <a:bodyPr/>
        <a:lstStyle/>
        <a:p>
          <a:endParaRPr lang="ru-RU"/>
        </a:p>
      </dgm:t>
    </dgm:pt>
    <dgm:pt modelId="{CC085D1D-83E2-4BAE-850E-788969D9BA75}" type="sibTrans" cxnId="{6FC32161-B065-43E1-B26E-CFE91B95E277}">
      <dgm:prSet/>
      <dgm:spPr/>
      <dgm:t>
        <a:bodyPr/>
        <a:lstStyle/>
        <a:p>
          <a:endParaRPr lang="ru-RU"/>
        </a:p>
      </dgm:t>
    </dgm:pt>
    <dgm:pt modelId="{0E1D530E-BDEC-401A-858B-65BD12B13D86}" type="pres">
      <dgm:prSet presAssocID="{B123C312-A1D4-4E44-B5A0-64B29DC2530E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987D63-3299-4020-A48B-A91CA39BFE8B}" type="pres">
      <dgm:prSet presAssocID="{F6F49F64-95BA-4A6E-97EB-37D20DA84078}" presName="parentLin" presStyleCnt="0"/>
      <dgm:spPr/>
    </dgm:pt>
    <dgm:pt modelId="{BBB75F2B-D8AF-423D-A560-D11CA662C0DA}" type="pres">
      <dgm:prSet presAssocID="{F6F49F64-95BA-4A6E-97EB-37D20DA84078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C75D455D-25DD-440D-B032-2A5FF201CF79}" type="pres">
      <dgm:prSet presAssocID="{F6F49F64-95BA-4A6E-97EB-37D20DA84078}" presName="parentText" presStyleLbl="node1" presStyleIdx="0" presStyleCnt="3" custScaleX="143282" custScaleY="15804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83B331-2581-4693-B0E7-2EC2F0E2190F}" type="pres">
      <dgm:prSet presAssocID="{F6F49F64-95BA-4A6E-97EB-37D20DA84078}" presName="negativeSpace" presStyleCnt="0"/>
      <dgm:spPr/>
    </dgm:pt>
    <dgm:pt modelId="{1695929F-A62C-491E-B047-7A6151F6012A}" type="pres">
      <dgm:prSet presAssocID="{F6F49F64-95BA-4A6E-97EB-37D20DA84078}" presName="childText" presStyleLbl="conFgAcc1" presStyleIdx="0" presStyleCnt="3" custLinFactY="-54457" custLinFactNeighborY="-100000">
        <dgm:presLayoutVars>
          <dgm:bulletEnabled val="1"/>
        </dgm:presLayoutVars>
      </dgm:prSet>
      <dgm:spPr/>
    </dgm:pt>
    <dgm:pt modelId="{5A23E834-88E4-45AD-968E-A24F72F293E9}" type="pres">
      <dgm:prSet presAssocID="{49A2F70C-5C71-4DE5-9265-41F928DE5624}" presName="spaceBetweenRectangles" presStyleCnt="0"/>
      <dgm:spPr/>
    </dgm:pt>
    <dgm:pt modelId="{87BEEB6C-4147-4215-9F51-3D2CC51145BD}" type="pres">
      <dgm:prSet presAssocID="{6C528761-4532-41D5-A67C-48D637C7C3BF}" presName="parentLin" presStyleCnt="0"/>
      <dgm:spPr/>
    </dgm:pt>
    <dgm:pt modelId="{43A65AEC-FD44-4DA9-A690-21BB48055A1B}" type="pres">
      <dgm:prSet presAssocID="{6C528761-4532-41D5-A67C-48D637C7C3BF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A5D4BB41-FE7B-49A0-8756-FC3535A68881}" type="pres">
      <dgm:prSet presAssocID="{6C528761-4532-41D5-A67C-48D637C7C3BF}" presName="parentText" presStyleLbl="node1" presStyleIdx="1" presStyleCnt="3" custAng="0" custScaleX="142997" custScaleY="15753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E3C5DF-DFC7-4DE1-A7DF-53EAF65487F9}" type="pres">
      <dgm:prSet presAssocID="{6C528761-4532-41D5-A67C-48D637C7C3BF}" presName="negativeSpace" presStyleCnt="0"/>
      <dgm:spPr/>
    </dgm:pt>
    <dgm:pt modelId="{292078E6-6B09-411E-AF68-8158A8C8310D}" type="pres">
      <dgm:prSet presAssocID="{6C528761-4532-41D5-A67C-48D637C7C3BF}" presName="childText" presStyleLbl="conFgAcc1" presStyleIdx="1" presStyleCnt="3">
        <dgm:presLayoutVars>
          <dgm:bulletEnabled val="1"/>
        </dgm:presLayoutVars>
      </dgm:prSet>
      <dgm:spPr/>
    </dgm:pt>
    <dgm:pt modelId="{4A8DBAF5-66D1-4BB1-9878-EABAC60D01FE}" type="pres">
      <dgm:prSet presAssocID="{518DF553-674C-47C0-9B2B-C88F5A3214A4}" presName="spaceBetweenRectangles" presStyleCnt="0"/>
      <dgm:spPr/>
    </dgm:pt>
    <dgm:pt modelId="{1B244403-487D-40E2-9D5E-4996DD141C51}" type="pres">
      <dgm:prSet presAssocID="{6F3D21C4-661B-4B2D-A45A-52AD38D5B8EE}" presName="parentLin" presStyleCnt="0"/>
      <dgm:spPr/>
    </dgm:pt>
    <dgm:pt modelId="{0988BA6D-C818-47C0-BF03-F649665E8849}" type="pres">
      <dgm:prSet presAssocID="{6F3D21C4-661B-4B2D-A45A-52AD38D5B8EE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71971CFB-CA46-48D3-A333-7F10E911ACD1}" type="pres">
      <dgm:prSet presAssocID="{6F3D21C4-661B-4B2D-A45A-52AD38D5B8EE}" presName="parentText" presStyleLbl="node1" presStyleIdx="2" presStyleCnt="3" custScaleX="142997" custScaleY="140963" custLinFactNeighborX="6916" custLinFactNeighborY="5226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9B3F42-C0D0-49F7-925E-4C37E36BEC71}" type="pres">
      <dgm:prSet presAssocID="{6F3D21C4-661B-4B2D-A45A-52AD38D5B8EE}" presName="negativeSpace" presStyleCnt="0"/>
      <dgm:spPr/>
    </dgm:pt>
    <dgm:pt modelId="{CF460DC7-6E2B-44A5-9EFE-5EE48021AC4A}" type="pres">
      <dgm:prSet presAssocID="{6F3D21C4-661B-4B2D-A45A-52AD38D5B8EE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1E4AD53-149F-4F5A-BA64-8E532B919420}" type="presOf" srcId="{F6F49F64-95BA-4A6E-97EB-37D20DA84078}" destId="{BBB75F2B-D8AF-423D-A560-D11CA662C0DA}" srcOrd="0" destOrd="0" presId="urn:microsoft.com/office/officeart/2005/8/layout/list1"/>
    <dgm:cxn modelId="{6FC32161-B065-43E1-B26E-CFE91B95E277}" srcId="{B123C312-A1D4-4E44-B5A0-64B29DC2530E}" destId="{6F3D21C4-661B-4B2D-A45A-52AD38D5B8EE}" srcOrd="2" destOrd="0" parTransId="{49B143A9-152F-4ED5-81D5-27329EB34E6A}" sibTransId="{CC085D1D-83E2-4BAE-850E-788969D9BA75}"/>
    <dgm:cxn modelId="{2E497CF1-C8C0-4C93-A269-34C32420493C}" type="presOf" srcId="{6C528761-4532-41D5-A67C-48D637C7C3BF}" destId="{A5D4BB41-FE7B-49A0-8756-FC3535A68881}" srcOrd="1" destOrd="0" presId="urn:microsoft.com/office/officeart/2005/8/layout/list1"/>
    <dgm:cxn modelId="{6DE30B46-2CC0-4DB7-B249-0C675996CAA5}" type="presOf" srcId="{F6F49F64-95BA-4A6E-97EB-37D20DA84078}" destId="{C75D455D-25DD-440D-B032-2A5FF201CF79}" srcOrd="1" destOrd="0" presId="urn:microsoft.com/office/officeart/2005/8/layout/list1"/>
    <dgm:cxn modelId="{033D1788-855D-422E-A9DE-81BC5CB76C52}" type="presOf" srcId="{B123C312-A1D4-4E44-B5A0-64B29DC2530E}" destId="{0E1D530E-BDEC-401A-858B-65BD12B13D86}" srcOrd="0" destOrd="0" presId="urn:microsoft.com/office/officeart/2005/8/layout/list1"/>
    <dgm:cxn modelId="{2A990598-6006-4590-B5D6-E34FB7DA2446}" srcId="{B123C312-A1D4-4E44-B5A0-64B29DC2530E}" destId="{6C528761-4532-41D5-A67C-48D637C7C3BF}" srcOrd="1" destOrd="0" parTransId="{36419678-EB54-400B-A34B-63E0E0B66A75}" sibTransId="{518DF553-674C-47C0-9B2B-C88F5A3214A4}"/>
    <dgm:cxn modelId="{3CE38278-97C4-41BF-9344-9456DEA64D82}" type="presOf" srcId="{6F3D21C4-661B-4B2D-A45A-52AD38D5B8EE}" destId="{0988BA6D-C818-47C0-BF03-F649665E8849}" srcOrd="0" destOrd="0" presId="urn:microsoft.com/office/officeart/2005/8/layout/list1"/>
    <dgm:cxn modelId="{9A4666A3-854F-4BB9-9A77-3E99240E1CAF}" type="presOf" srcId="{6F3D21C4-661B-4B2D-A45A-52AD38D5B8EE}" destId="{71971CFB-CA46-48D3-A333-7F10E911ACD1}" srcOrd="1" destOrd="0" presId="urn:microsoft.com/office/officeart/2005/8/layout/list1"/>
    <dgm:cxn modelId="{FA033C33-BD56-44B4-B97D-34798E8F5864}" srcId="{B123C312-A1D4-4E44-B5A0-64B29DC2530E}" destId="{F6F49F64-95BA-4A6E-97EB-37D20DA84078}" srcOrd="0" destOrd="0" parTransId="{C6215AD9-43EC-4E2E-825D-EEE51092EFFD}" sibTransId="{49A2F70C-5C71-4DE5-9265-41F928DE5624}"/>
    <dgm:cxn modelId="{641E729E-6BDC-4517-B2D1-6684C0507AD8}" type="presOf" srcId="{6C528761-4532-41D5-A67C-48D637C7C3BF}" destId="{43A65AEC-FD44-4DA9-A690-21BB48055A1B}" srcOrd="0" destOrd="0" presId="urn:microsoft.com/office/officeart/2005/8/layout/list1"/>
    <dgm:cxn modelId="{DAAB6286-95C8-4BF2-8EF2-325DB8136E95}" type="presParOf" srcId="{0E1D530E-BDEC-401A-858B-65BD12B13D86}" destId="{38987D63-3299-4020-A48B-A91CA39BFE8B}" srcOrd="0" destOrd="0" presId="urn:microsoft.com/office/officeart/2005/8/layout/list1"/>
    <dgm:cxn modelId="{5C243407-4776-406D-A192-0A92A593C092}" type="presParOf" srcId="{38987D63-3299-4020-A48B-A91CA39BFE8B}" destId="{BBB75F2B-D8AF-423D-A560-D11CA662C0DA}" srcOrd="0" destOrd="0" presId="urn:microsoft.com/office/officeart/2005/8/layout/list1"/>
    <dgm:cxn modelId="{26E7B5C7-87C7-4543-9682-8642D1DA4FF4}" type="presParOf" srcId="{38987D63-3299-4020-A48B-A91CA39BFE8B}" destId="{C75D455D-25DD-440D-B032-2A5FF201CF79}" srcOrd="1" destOrd="0" presId="urn:microsoft.com/office/officeart/2005/8/layout/list1"/>
    <dgm:cxn modelId="{A1E91006-BEA7-4467-A551-80ED8F25EB9B}" type="presParOf" srcId="{0E1D530E-BDEC-401A-858B-65BD12B13D86}" destId="{7C83B331-2581-4693-B0E7-2EC2F0E2190F}" srcOrd="1" destOrd="0" presId="urn:microsoft.com/office/officeart/2005/8/layout/list1"/>
    <dgm:cxn modelId="{799EEEDB-A55E-4C22-B594-CF340396A8FB}" type="presParOf" srcId="{0E1D530E-BDEC-401A-858B-65BD12B13D86}" destId="{1695929F-A62C-491E-B047-7A6151F6012A}" srcOrd="2" destOrd="0" presId="urn:microsoft.com/office/officeart/2005/8/layout/list1"/>
    <dgm:cxn modelId="{15EF33F5-4D8A-47D0-8621-17B5E4ACC943}" type="presParOf" srcId="{0E1D530E-BDEC-401A-858B-65BD12B13D86}" destId="{5A23E834-88E4-45AD-968E-A24F72F293E9}" srcOrd="3" destOrd="0" presId="urn:microsoft.com/office/officeart/2005/8/layout/list1"/>
    <dgm:cxn modelId="{F0EEC23F-74F5-449B-B717-BABE5AAD4E99}" type="presParOf" srcId="{0E1D530E-BDEC-401A-858B-65BD12B13D86}" destId="{87BEEB6C-4147-4215-9F51-3D2CC51145BD}" srcOrd="4" destOrd="0" presId="urn:microsoft.com/office/officeart/2005/8/layout/list1"/>
    <dgm:cxn modelId="{CC8C8CC6-CFD4-45AA-878E-8D1BD0854C3B}" type="presParOf" srcId="{87BEEB6C-4147-4215-9F51-3D2CC51145BD}" destId="{43A65AEC-FD44-4DA9-A690-21BB48055A1B}" srcOrd="0" destOrd="0" presId="urn:microsoft.com/office/officeart/2005/8/layout/list1"/>
    <dgm:cxn modelId="{006C4A2E-127E-4D41-83EF-9B7C094E6C5C}" type="presParOf" srcId="{87BEEB6C-4147-4215-9F51-3D2CC51145BD}" destId="{A5D4BB41-FE7B-49A0-8756-FC3535A68881}" srcOrd="1" destOrd="0" presId="urn:microsoft.com/office/officeart/2005/8/layout/list1"/>
    <dgm:cxn modelId="{5FFE9B26-5B14-4ADD-9096-FD81BA7BD0DD}" type="presParOf" srcId="{0E1D530E-BDEC-401A-858B-65BD12B13D86}" destId="{ADE3C5DF-DFC7-4DE1-A7DF-53EAF65487F9}" srcOrd="5" destOrd="0" presId="urn:microsoft.com/office/officeart/2005/8/layout/list1"/>
    <dgm:cxn modelId="{F5F4CEF1-B7D1-42B7-A836-E4CCA16937F4}" type="presParOf" srcId="{0E1D530E-BDEC-401A-858B-65BD12B13D86}" destId="{292078E6-6B09-411E-AF68-8158A8C8310D}" srcOrd="6" destOrd="0" presId="urn:microsoft.com/office/officeart/2005/8/layout/list1"/>
    <dgm:cxn modelId="{7E0EA870-82BA-4FBE-AF6B-3381B265F190}" type="presParOf" srcId="{0E1D530E-BDEC-401A-858B-65BD12B13D86}" destId="{4A8DBAF5-66D1-4BB1-9878-EABAC60D01FE}" srcOrd="7" destOrd="0" presId="urn:microsoft.com/office/officeart/2005/8/layout/list1"/>
    <dgm:cxn modelId="{C14EBFDD-8EC1-4787-B3ED-FD541C7F0457}" type="presParOf" srcId="{0E1D530E-BDEC-401A-858B-65BD12B13D86}" destId="{1B244403-487D-40E2-9D5E-4996DD141C51}" srcOrd="8" destOrd="0" presId="urn:microsoft.com/office/officeart/2005/8/layout/list1"/>
    <dgm:cxn modelId="{1D7F27DB-3A6B-4FD8-9356-4D2F1C941DC9}" type="presParOf" srcId="{1B244403-487D-40E2-9D5E-4996DD141C51}" destId="{0988BA6D-C818-47C0-BF03-F649665E8849}" srcOrd="0" destOrd="0" presId="urn:microsoft.com/office/officeart/2005/8/layout/list1"/>
    <dgm:cxn modelId="{604C7A80-7220-4E3C-A0F9-4AD64493E6A4}" type="presParOf" srcId="{1B244403-487D-40E2-9D5E-4996DD141C51}" destId="{71971CFB-CA46-48D3-A333-7F10E911ACD1}" srcOrd="1" destOrd="0" presId="urn:microsoft.com/office/officeart/2005/8/layout/list1"/>
    <dgm:cxn modelId="{8FC67733-94FC-40FA-AD7A-6EE91D72E7B2}" type="presParOf" srcId="{0E1D530E-BDEC-401A-858B-65BD12B13D86}" destId="{E59B3F42-C0D0-49F7-925E-4C37E36BEC71}" srcOrd="9" destOrd="0" presId="urn:microsoft.com/office/officeart/2005/8/layout/list1"/>
    <dgm:cxn modelId="{83A694DE-A168-44EF-8533-2716D38A4938}" type="presParOf" srcId="{0E1D530E-BDEC-401A-858B-65BD12B13D86}" destId="{CF460DC7-6E2B-44A5-9EFE-5EE48021AC4A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1695929F-A62C-491E-B047-7A6151F6012A}">
      <dsp:nvSpPr>
        <dsp:cNvPr id="0" name=""/>
        <dsp:cNvSpPr/>
      </dsp:nvSpPr>
      <dsp:spPr>
        <a:xfrm>
          <a:off x="0" y="444433"/>
          <a:ext cx="8496944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5D455D-25DD-440D-B032-2A5FF201CF79}">
      <dsp:nvSpPr>
        <dsp:cNvPr id="0" name=""/>
        <dsp:cNvSpPr/>
      </dsp:nvSpPr>
      <dsp:spPr>
        <a:xfrm>
          <a:off x="403272" y="48519"/>
          <a:ext cx="8089445" cy="144629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815" tIns="0" rIns="22481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Обогащение знаний педагогов об основных инновационных технологиях, применяемых в ДОУ.                                                                                                                      </a:t>
          </a:r>
          <a:endParaRPr lang="ru-RU" sz="1600" kern="1200" dirty="0"/>
        </a:p>
      </dsp:txBody>
      <dsp:txXfrm>
        <a:off x="403272" y="48519"/>
        <a:ext cx="8089445" cy="1446292"/>
      </dsp:txXfrm>
    </dsp:sp>
    <dsp:sp modelId="{292078E6-6B09-411E-AF68-8158A8C8310D}">
      <dsp:nvSpPr>
        <dsp:cNvPr id="0" name=""/>
        <dsp:cNvSpPr/>
      </dsp:nvSpPr>
      <dsp:spPr>
        <a:xfrm>
          <a:off x="0" y="2969880"/>
          <a:ext cx="8496944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D4BB41-FE7B-49A0-8756-FC3535A68881}">
      <dsp:nvSpPr>
        <dsp:cNvPr id="0" name=""/>
        <dsp:cNvSpPr/>
      </dsp:nvSpPr>
      <dsp:spPr>
        <a:xfrm>
          <a:off x="404102" y="1985851"/>
          <a:ext cx="8089966" cy="1441588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815" tIns="0" rIns="22481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Создание условий для самореализации ребенка  в непосредственно образовательной деятельности.</a:t>
          </a:r>
          <a:endParaRPr lang="ru-RU" sz="1600" kern="1200" dirty="0"/>
        </a:p>
      </dsp:txBody>
      <dsp:txXfrm>
        <a:off x="404102" y="1985851"/>
        <a:ext cx="8089966" cy="1441588"/>
      </dsp:txXfrm>
    </dsp:sp>
    <dsp:sp modelId="{CF460DC7-6E2B-44A5-9EFE-5EE48021AC4A}">
      <dsp:nvSpPr>
        <dsp:cNvPr id="0" name=""/>
        <dsp:cNvSpPr/>
      </dsp:nvSpPr>
      <dsp:spPr>
        <a:xfrm>
          <a:off x="0" y="4750900"/>
          <a:ext cx="8496944" cy="781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971CFB-CA46-48D3-A333-7F10E911ACD1}">
      <dsp:nvSpPr>
        <dsp:cNvPr id="0" name=""/>
        <dsp:cNvSpPr/>
      </dsp:nvSpPr>
      <dsp:spPr>
        <a:xfrm>
          <a:off x="406977" y="4290639"/>
          <a:ext cx="8089966" cy="128998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4815" tIns="0" rIns="224815" bIns="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Создание условий для развития профессиональной компетентности, рефлексии и профессиональной успешности педагогов.</a:t>
          </a:r>
          <a:endParaRPr lang="ru-RU" sz="1600" kern="1200" dirty="0"/>
        </a:p>
      </dsp:txBody>
      <dsp:txXfrm>
        <a:off x="406977" y="4290639"/>
        <a:ext cx="8089966" cy="12899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14B310-CC71-45A5-B0AB-4AB5D31A4E39}" type="datetimeFigureOut">
              <a:rPr lang="ru-RU" smtClean="0"/>
              <a:pPr/>
              <a:t>10.02.2019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BA8F6C-B53C-4DAA-8A31-3A414FCD938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95236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A08987-2444-4838-BFD3-ED7D80AD7A98}" type="slidenum">
              <a:rPr lang="ru-RU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5536" y="1556932"/>
            <a:ext cx="8424088" cy="1260000"/>
          </a:xfrm>
        </p:spPr>
        <p:txBody>
          <a:bodyPr/>
          <a:lstStyle>
            <a:lvl1pPr>
              <a:defRPr sz="8000" b="0">
                <a:solidFill>
                  <a:schemeClr val="bg2">
                    <a:lumMod val="25000"/>
                  </a:schemeClr>
                </a:solidFill>
                <a:effectLst/>
                <a:latin typeface="Cassandra" pitchFamily="66" charset="0"/>
                <a:ea typeface="Arial Unicode MS" pitchFamily="34" charset="-128"/>
                <a:cs typeface="Arial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7180" y="3528591"/>
            <a:ext cx="6400800" cy="1260000"/>
          </a:xfrm>
        </p:spPr>
        <p:txBody>
          <a:bodyPr/>
          <a:lstStyle>
            <a:lvl1pPr marL="0" indent="0" algn="ctr">
              <a:buNone/>
              <a:defRPr sz="3600" i="1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  <p:transition spd="med">
    <p:pull dir="ru"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6241" y="296652"/>
            <a:ext cx="7920000" cy="900113"/>
          </a:xfrm>
        </p:spPr>
        <p:txBody>
          <a:bodyPr/>
          <a:lstStyle>
            <a:lvl1pPr>
              <a:defRPr sz="6000" b="0">
                <a:solidFill>
                  <a:schemeClr val="bg2">
                    <a:lumMod val="25000"/>
                  </a:schemeClr>
                </a:solidFill>
                <a:latin typeface="Cassandra" pitchFamily="66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35596" y="1593342"/>
            <a:ext cx="7920000" cy="4428000"/>
          </a:xfrm>
        </p:spPr>
        <p:txBody>
          <a:bodyPr/>
          <a:lstStyle>
            <a:lvl1pPr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2pPr>
            <a:lvl3pPr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3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</p:cSld>
  <p:clrMapOvr>
    <a:masterClrMapping/>
  </p:clrMapOvr>
  <p:transition spd="med">
    <p:pull dir="ru"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5596" y="296652"/>
            <a:ext cx="7920000" cy="900113"/>
          </a:xfrm>
        </p:spPr>
        <p:txBody>
          <a:bodyPr/>
          <a:lstStyle>
            <a:lvl1pPr>
              <a:defRPr sz="6000" b="0" baseline="0">
                <a:solidFill>
                  <a:schemeClr val="bg2">
                    <a:lumMod val="25000"/>
                  </a:schemeClr>
                </a:solidFill>
                <a:latin typeface="Cassandra" pitchFamily="66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>
          <a:xfrm>
            <a:off x="935596" y="1593342"/>
            <a:ext cx="7920000" cy="4248000"/>
          </a:xfrm>
        </p:spPr>
        <p:txBody>
          <a:bodyPr/>
          <a:lstStyle>
            <a:lvl1pPr marL="0" indent="0">
              <a:buNone/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 marL="108000" indent="0">
              <a:buNone/>
              <a:defRPr/>
            </a:lvl2pPr>
            <a:lvl3pPr marL="108000" indent="0">
              <a:buNone/>
              <a:defRPr/>
            </a:lvl3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</p:cSld>
  <p:clrMapOvr>
    <a:masterClrMapping/>
  </p:clrMapOvr>
  <p:transition spd="med">
    <p:pull dir="ru"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спис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5596" y="296652"/>
            <a:ext cx="7920000" cy="900113"/>
          </a:xfrm>
        </p:spPr>
        <p:txBody>
          <a:bodyPr/>
          <a:lstStyle>
            <a:lvl1pPr>
              <a:defRPr sz="6000" b="0">
                <a:solidFill>
                  <a:schemeClr val="bg2">
                    <a:lumMod val="25000"/>
                  </a:schemeClr>
                </a:solidFill>
                <a:latin typeface="Cassandra" pitchFamily="66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>
          <a:xfrm>
            <a:off x="935596" y="1593342"/>
            <a:ext cx="7920000" cy="4428000"/>
          </a:xfrm>
        </p:spPr>
        <p:txBody>
          <a:bodyPr/>
          <a:lstStyle>
            <a:lvl1pPr marL="342000" indent="-342000">
              <a:buSzPct val="80000"/>
              <a:buFont typeface="Wingdings 2" pitchFamily="18" charset="2"/>
              <a:buChar char="·"/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 marL="741600" indent="-284400">
              <a:buSzPct val="80000"/>
              <a:buFont typeface="Wingdings" pitchFamily="2" charset="2"/>
              <a:buChar char="§"/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2pPr>
            <a:lvl3pPr marL="1144800" indent="-230400">
              <a:buSzPct val="80000"/>
              <a:buFont typeface="Arial" pitchFamily="34" charset="0"/>
              <a:buChar char="•"/>
              <a:defRPr>
                <a:solidFill>
                  <a:schemeClr val="bg2">
                    <a:lumMod val="25000"/>
                  </a:schemeClr>
                </a:solidFill>
                <a:latin typeface="+mj-lt"/>
              </a:defRPr>
            </a:lvl3pPr>
            <a:lvl4pPr>
              <a:buFont typeface="Wingdings 2" pitchFamily="18" charset="2"/>
              <a:buChar char="·"/>
              <a:defRPr>
                <a:solidFill>
                  <a:schemeClr val="bg2">
                    <a:lumMod val="25000"/>
                  </a:schemeClr>
                </a:solidFill>
              </a:defRPr>
            </a:lvl4pPr>
            <a:lvl5pPr>
              <a:buFont typeface="Wingdings 2" pitchFamily="18" charset="2"/>
              <a:buChar char="·"/>
              <a:defRPr>
                <a:solidFill>
                  <a:schemeClr val="bg2">
                    <a:lumMod val="25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</p:cSld>
  <p:clrMapOvr>
    <a:masterClrMapping/>
  </p:clrMapOvr>
  <p:transition spd="med">
    <p:pull dir="ru"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5596" y="296652"/>
            <a:ext cx="7920000" cy="900113"/>
          </a:xfrm>
        </p:spPr>
        <p:txBody>
          <a:bodyPr/>
          <a:lstStyle>
            <a:lvl1pPr>
              <a:defRPr sz="6000" b="0">
                <a:solidFill>
                  <a:schemeClr val="bg2">
                    <a:lumMod val="25000"/>
                  </a:schemeClr>
                </a:solidFill>
                <a:latin typeface="Cassandra" pitchFamily="66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35596" y="1592796"/>
            <a:ext cx="3780000" cy="4428000"/>
          </a:xfrm>
        </p:spPr>
        <p:txBody>
          <a:bodyPr/>
          <a:lstStyle>
            <a:lvl1pPr>
              <a:defRPr sz="320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>
              <a:defRPr sz="2800">
                <a:solidFill>
                  <a:schemeClr val="bg2">
                    <a:lumMod val="25000"/>
                  </a:schemeClr>
                </a:solidFill>
                <a:latin typeface="+mj-lt"/>
              </a:defRPr>
            </a:lvl2pPr>
            <a:lvl3pPr>
              <a:defRPr sz="2400">
                <a:solidFill>
                  <a:schemeClr val="bg2">
                    <a:lumMod val="25000"/>
                  </a:schemeClr>
                </a:solidFill>
                <a:latin typeface="+mj-lt"/>
              </a:defRPr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076056" y="1592796"/>
            <a:ext cx="3780000" cy="4428000"/>
          </a:xfrm>
        </p:spPr>
        <p:txBody>
          <a:bodyPr/>
          <a:lstStyle>
            <a:lvl1pPr>
              <a:defRPr sz="3200">
                <a:solidFill>
                  <a:schemeClr val="bg2">
                    <a:lumMod val="25000"/>
                  </a:schemeClr>
                </a:solidFill>
                <a:latin typeface="+mj-lt"/>
              </a:defRPr>
            </a:lvl1pPr>
            <a:lvl2pPr>
              <a:defRPr sz="2800">
                <a:solidFill>
                  <a:schemeClr val="bg2">
                    <a:lumMod val="25000"/>
                  </a:schemeClr>
                </a:solidFill>
                <a:latin typeface="+mj-lt"/>
              </a:defRPr>
            </a:lvl2pPr>
            <a:lvl3pPr>
              <a:defRPr sz="2400">
                <a:solidFill>
                  <a:schemeClr val="bg2">
                    <a:lumMod val="25000"/>
                  </a:schemeClr>
                </a:solidFill>
                <a:latin typeface="+mj-lt"/>
              </a:defRPr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</p:txBody>
      </p:sp>
    </p:spTree>
  </p:cSld>
  <p:clrMapOvr>
    <a:masterClrMapping/>
  </p:clrMapOvr>
  <p:transition spd="med">
    <p:pull dir="ru"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ll dir="ru"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9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971550" y="296863"/>
            <a:ext cx="7920038" cy="900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971550" y="1631950"/>
            <a:ext cx="7920038" cy="442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19" r:id="rId2"/>
    <p:sldLayoutId id="2147483720" r:id="rId3"/>
    <p:sldLayoutId id="2147483721" r:id="rId4"/>
    <p:sldLayoutId id="2147483722" r:id="rId5"/>
    <p:sldLayoutId id="2147483723" r:id="rId6"/>
  </p:sldLayoutIdLst>
  <p:transition spd="med">
    <p:pull dir="ru"/>
    <p:sndAc>
      <p:stSnd>
        <p:snd r:embed="rId8" name="chimes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6000" kern="1200">
          <a:solidFill>
            <a:srgbClr val="4A452A"/>
          </a:solidFill>
          <a:latin typeface="Cassandra" pitchFamily="66" charset="0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4A452A"/>
          </a:solidFill>
          <a:latin typeface="Cassandra" pitchFamily="66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4A452A"/>
          </a:solidFill>
          <a:latin typeface="Cassandra" pitchFamily="66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4A452A"/>
          </a:solidFill>
          <a:latin typeface="Cassandra" pitchFamily="66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6000">
          <a:solidFill>
            <a:srgbClr val="4A452A"/>
          </a:solidFill>
          <a:latin typeface="Cassandra" pitchFamily="66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rgbClr val="17375E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Wingdings 2" pitchFamily="18" charset="2"/>
        <a:buChar char="·"/>
        <a:defRPr sz="3200" kern="1200">
          <a:solidFill>
            <a:srgbClr val="4A452A"/>
          </a:solidFill>
          <a:latin typeface="+mj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 sz="2800" kern="1200">
          <a:solidFill>
            <a:srgbClr val="4A452A"/>
          </a:solidFill>
          <a:latin typeface="+mj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4A452A"/>
          </a:solidFill>
          <a:latin typeface="+mj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17375E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17375E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5.jpeg"/><Relationship Id="rId7" Type="http://schemas.openxmlformats.org/officeDocument/2006/relationships/image" Target="../media/image1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2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5.jpeg"/><Relationship Id="rId7" Type="http://schemas.openxmlformats.org/officeDocument/2006/relationships/image" Target="../media/image2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5.jpeg"/><Relationship Id="rId7" Type="http://schemas.openxmlformats.org/officeDocument/2006/relationships/image" Target="../media/image2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5.jpeg"/><Relationship Id="rId7" Type="http://schemas.openxmlformats.org/officeDocument/2006/relationships/image" Target="../media/image3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5.jpeg"/><Relationship Id="rId7" Type="http://schemas.openxmlformats.org/officeDocument/2006/relationships/image" Target="../media/image3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18.jpeg"/><Relationship Id="rId9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3" Type="http://schemas.openxmlformats.org/officeDocument/2006/relationships/image" Target="../media/image5.jpeg"/><Relationship Id="rId7" Type="http://schemas.openxmlformats.org/officeDocument/2006/relationships/image" Target="../media/image4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eg"/><Relationship Id="rId3" Type="http://schemas.openxmlformats.org/officeDocument/2006/relationships/image" Target="../media/image5.jpeg"/><Relationship Id="rId7" Type="http://schemas.openxmlformats.org/officeDocument/2006/relationships/image" Target="../media/image4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image" Target="../media/image5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3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image" Target="../media/image5.jpeg"/><Relationship Id="rId7" Type="http://schemas.openxmlformats.org/officeDocument/2006/relationships/image" Target="../media/image6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60.jpeg"/><Relationship Id="rId9" Type="http://schemas.openxmlformats.org/officeDocument/2006/relationships/image" Target="../media/image6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image" Target="../media/image5.jpeg"/><Relationship Id="rId7" Type="http://schemas.openxmlformats.org/officeDocument/2006/relationships/image" Target="../media/image6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eg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audio" Target="../media/audio1.wav"/><Relationship Id="rId7" Type="http://schemas.openxmlformats.org/officeDocument/2006/relationships/image" Target="../media/image74.jpeg"/><Relationship Id="rId12" Type="http://schemas.openxmlformats.org/officeDocument/2006/relationships/image" Target="../media/image7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jpeg"/><Relationship Id="rId11" Type="http://schemas.openxmlformats.org/officeDocument/2006/relationships/image" Target="../media/image78.jpeg"/><Relationship Id="rId5" Type="http://schemas.openxmlformats.org/officeDocument/2006/relationships/image" Target="../media/image72.jpeg"/><Relationship Id="rId10" Type="http://schemas.openxmlformats.org/officeDocument/2006/relationships/image" Target="../media/image77.jpeg"/><Relationship Id="rId4" Type="http://schemas.openxmlformats.org/officeDocument/2006/relationships/image" Target="../media/image71.jpeg"/><Relationship Id="rId9" Type="http://schemas.openxmlformats.org/officeDocument/2006/relationships/image" Target="../media/image7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287524" y="3284984"/>
            <a:ext cx="8676964" cy="1020328"/>
          </a:xfrm>
          <a:ln w="19050">
            <a:solidFill>
              <a:srgbClr val="005DA2"/>
            </a:solidFill>
          </a:ln>
        </p:spPr>
        <p:txBody>
          <a:bodyPr/>
          <a:lstStyle/>
          <a:p>
            <a:pPr algn="r">
              <a:defRPr/>
            </a:pPr>
            <a:r>
              <a:rPr lang="ru-RU" sz="3200" b="1" dirty="0" smtClean="0">
                <a:solidFill>
                  <a:srgbClr val="C00000"/>
                </a:solidFill>
              </a:rPr>
              <a:t/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/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3200" b="1" dirty="0" smtClean="0">
                <a:solidFill>
                  <a:srgbClr val="C00000"/>
                </a:solidFill>
              </a:rPr>
              <a:t/>
            </a:r>
            <a:br>
              <a:rPr lang="ru-RU" sz="3200" b="1" dirty="0" smtClean="0">
                <a:solidFill>
                  <a:srgbClr val="C00000"/>
                </a:solidFill>
              </a:rPr>
            </a:br>
            <a:r>
              <a:rPr lang="ru-RU" sz="2400" b="1" dirty="0" err="1" smtClean="0">
                <a:solidFill>
                  <a:srgbClr val="C00000"/>
                </a:solidFill>
              </a:rPr>
              <a:t>Воспитатель:В.Н.Махлова</a:t>
            </a:r>
            <a:endParaRPr lang="ru-RU" sz="2400" dirty="0">
              <a:solidFill>
                <a:srgbClr val="C00000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67036" y="404663"/>
            <a:ext cx="8389440" cy="2772309"/>
          </a:xfrm>
        </p:spPr>
        <p:txBody>
          <a:bodyPr/>
          <a:lstStyle/>
          <a:p>
            <a:pPr>
              <a:defRPr/>
            </a:pPr>
            <a:endParaRPr lang="ru-RU" sz="2800" i="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2800" dirty="0" smtClean="0">
                <a:solidFill>
                  <a:schemeClr val="tx2"/>
                </a:solidFill>
              </a:rPr>
              <a:t>Филиал муниципального бюджетного дошкольного образовательного учреждения «Детский сад №43» – «детский сад №40»</a:t>
            </a:r>
            <a:endParaRPr lang="ru-RU" sz="2800" i="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defRPr/>
            </a:pPr>
            <a:r>
              <a:rPr lang="ru-RU" sz="2800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2800" b="1" dirty="0" smtClean="0">
                <a:solidFill>
                  <a:srgbClr val="C00000"/>
                </a:solidFill>
              </a:rPr>
              <a:t>Современные педагогические технологии, способствующие самореализации ребенка  в непосредственно образовательной деятельности</a:t>
            </a:r>
            <a:r>
              <a:rPr lang="ru-RU" sz="2800" i="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pPr>
              <a:defRPr/>
            </a:pPr>
            <a:endParaRPr lang="ru-RU" sz="2800" i="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23"/>
          <p:cNvGrpSpPr>
            <a:grpSpLocks/>
          </p:cNvGrpSpPr>
          <p:nvPr/>
        </p:nvGrpSpPr>
        <p:grpSpPr bwMode="auto">
          <a:xfrm>
            <a:off x="0" y="2420888"/>
            <a:ext cx="8953560" cy="1687171"/>
            <a:chOff x="500002" y="2928934"/>
            <a:chExt cx="8643998" cy="1500198"/>
          </a:xfrm>
        </p:grpSpPr>
        <p:grpSp>
          <p:nvGrpSpPr>
            <p:cNvPr id="3" name="Группа 12"/>
            <p:cNvGrpSpPr/>
            <p:nvPr/>
          </p:nvGrpSpPr>
          <p:grpSpPr>
            <a:xfrm flipH="1">
              <a:off x="500002" y="2928934"/>
              <a:ext cx="8643998" cy="1500198"/>
              <a:chOff x="0" y="0"/>
              <a:chExt cx="9144000" cy="930258"/>
            </a:xfrm>
            <a:solidFill>
              <a:schemeClr val="bg1">
                <a:lumMod val="85000"/>
              </a:schemeClr>
            </a:solidFill>
          </p:grpSpPr>
          <p:grpSp>
            <p:nvGrpSpPr>
              <p:cNvPr id="4" name="Группа 15"/>
              <p:cNvGrpSpPr/>
              <p:nvPr/>
            </p:nvGrpSpPr>
            <p:grpSpPr>
              <a:xfrm>
                <a:off x="0" y="0"/>
                <a:ext cx="9144000" cy="928670"/>
                <a:chOff x="0" y="0"/>
                <a:chExt cx="9144000" cy="928670"/>
              </a:xfrm>
              <a:grpFill/>
            </p:grpSpPr>
            <p:pic>
              <p:nvPicPr>
                <p:cNvPr id="16" name="Рисунок 15" descr="017.jpg"/>
                <p:cNvPicPr>
                  <a:picLocks noChangeAspect="1"/>
                </p:cNvPicPr>
                <p:nvPr/>
              </p:nvPicPr>
              <p:blipFill>
                <a:blip r:embed="rId3" cstate="print"/>
                <a:srcRect l="80228" r="2157" b="68096"/>
                <a:stretch>
                  <a:fillRect/>
                </a:stretch>
              </p:blipFill>
              <p:spPr>
                <a:xfrm>
                  <a:off x="8215338" y="1"/>
                  <a:ext cx="928662" cy="928669"/>
                </a:xfrm>
                <a:prstGeom prst="rect">
                  <a:avLst/>
                </a:prstGeom>
                <a:grpFill/>
              </p:spPr>
            </p:pic>
            <p:sp>
              <p:nvSpPr>
                <p:cNvPr id="17" name="Прямоугольник 16"/>
                <p:cNvSpPr/>
                <p:nvPr/>
              </p:nvSpPr>
              <p:spPr>
                <a:xfrm>
                  <a:off x="0" y="0"/>
                  <a:ext cx="8215306" cy="92867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ru-RU"/>
                </a:p>
              </p:txBody>
            </p:sp>
          </p:grpSp>
          <p:cxnSp>
            <p:nvCxnSpPr>
              <p:cNvPr id="15" name="Прямая соединительная линия 14"/>
              <p:cNvCxnSpPr/>
              <p:nvPr/>
            </p:nvCxnSpPr>
            <p:spPr>
              <a:xfrm>
                <a:off x="0" y="928670"/>
                <a:ext cx="8786842" cy="1588"/>
              </a:xfrm>
              <a:prstGeom prst="line">
                <a:avLst/>
              </a:prstGeom>
              <a:grpFill/>
            </p:spPr>
            <p:style>
              <a:lnRef idx="3">
                <a:schemeClr val="accent5"/>
              </a:lnRef>
              <a:fillRef idx="0">
                <a:schemeClr val="accent5"/>
              </a:fillRef>
              <a:effectRef idx="2">
                <a:schemeClr val="accent5"/>
              </a:effectRef>
              <a:fontRef idx="minor">
                <a:schemeClr val="tx1"/>
              </a:fontRef>
            </p:style>
          </p:cxnSp>
        </p:grpSp>
        <p:sp>
          <p:nvSpPr>
            <p:cNvPr id="9226" name="Прямоугольник 4"/>
            <p:cNvSpPr>
              <a:spLocks noChangeArrowheads="1"/>
            </p:cNvSpPr>
            <p:nvPr/>
          </p:nvSpPr>
          <p:spPr bwMode="auto">
            <a:xfrm>
              <a:off x="1571604" y="3214685"/>
              <a:ext cx="7215238" cy="3557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ru-RU" sz="2000" b="1" i="1" dirty="0" smtClean="0">
                  <a:latin typeface="+mj-lt"/>
                  <a:cs typeface="Times New Roman" pitchFamily="18" charset="0"/>
                </a:rPr>
                <a:t>Цель</a:t>
              </a:r>
              <a:r>
                <a:rPr lang="ru-RU" sz="2000" dirty="0" smtClean="0">
                  <a:latin typeface="+mj-lt"/>
                  <a:cs typeface="Times New Roman" pitchFamily="18" charset="0"/>
                </a:rPr>
                <a:t> – </a:t>
              </a:r>
              <a:endParaRPr lang="ru-RU" sz="2000" dirty="0">
                <a:latin typeface="+mj-lt"/>
                <a:cs typeface="Times New Roman" pitchFamily="18" charset="0"/>
              </a:endParaRPr>
            </a:p>
          </p:txBody>
        </p:sp>
      </p:grpSp>
      <p:grpSp>
        <p:nvGrpSpPr>
          <p:cNvPr id="6" name="Группа 6"/>
          <p:cNvGrpSpPr/>
          <p:nvPr/>
        </p:nvGrpSpPr>
        <p:grpSpPr bwMode="auto">
          <a:xfrm>
            <a:off x="0" y="219078"/>
            <a:ext cx="8341895" cy="1584899"/>
            <a:chOff x="0" y="175421"/>
            <a:chExt cx="9126175" cy="948594"/>
          </a:xfrm>
          <a:solidFill>
            <a:schemeClr val="bg1">
              <a:lumMod val="85000"/>
            </a:schemeClr>
          </a:solidFill>
        </p:grpSpPr>
        <p:grpSp>
          <p:nvGrpSpPr>
            <p:cNvPr id="7" name="Группа 15"/>
            <p:cNvGrpSpPr/>
            <p:nvPr/>
          </p:nvGrpSpPr>
          <p:grpSpPr>
            <a:xfrm>
              <a:off x="0" y="175421"/>
              <a:ext cx="9126175" cy="948594"/>
              <a:chOff x="0" y="175421"/>
              <a:chExt cx="9126175" cy="948594"/>
            </a:xfrm>
            <a:grpFill/>
          </p:grpSpPr>
          <p:pic>
            <p:nvPicPr>
              <p:cNvPr id="10" name="Рисунок 9" descr="017.jpg"/>
              <p:cNvPicPr>
                <a:picLocks noChangeAspect="1"/>
              </p:cNvPicPr>
              <p:nvPr/>
            </p:nvPicPr>
            <p:blipFill>
              <a:blip r:embed="rId3" cstate="print"/>
              <a:srcRect l="80228" r="2157" b="68096"/>
              <a:stretch>
                <a:fillRect/>
              </a:stretch>
            </p:blipFill>
            <p:spPr>
              <a:xfrm>
                <a:off x="8197513" y="195346"/>
                <a:ext cx="928662" cy="928669"/>
              </a:xfrm>
              <a:prstGeom prst="rect">
                <a:avLst/>
              </a:prstGeom>
              <a:grpFill/>
            </p:spPr>
          </p:pic>
          <p:sp>
            <p:nvSpPr>
              <p:cNvPr id="11" name="Прямоугольник 10"/>
              <p:cNvSpPr/>
              <p:nvPr/>
            </p:nvSpPr>
            <p:spPr>
              <a:xfrm>
                <a:off x="0" y="175421"/>
                <a:ext cx="8215306" cy="92867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ru-RU"/>
              </a:p>
            </p:txBody>
          </p:sp>
        </p:grpSp>
        <p:cxnSp>
          <p:nvCxnSpPr>
            <p:cNvPr id="9" name="Прямая соединительная линия 8"/>
            <p:cNvCxnSpPr/>
            <p:nvPr/>
          </p:nvCxnSpPr>
          <p:spPr>
            <a:xfrm>
              <a:off x="0" y="928670"/>
              <a:ext cx="8786842" cy="1588"/>
            </a:xfrm>
            <a:prstGeom prst="line">
              <a:avLst/>
            </a:prstGeom>
            <a:grpFill/>
          </p:spPr>
          <p:style>
            <a:lnRef idx="3">
              <a:schemeClr val="accent5"/>
            </a:lnRef>
            <a:fillRef idx="0">
              <a:schemeClr val="accent5"/>
            </a:fillRef>
            <a:effectRef idx="2">
              <a:schemeClr val="accent5"/>
            </a:effectRef>
            <a:fontRef idx="minor">
              <a:schemeClr val="tx1"/>
            </a:fontRef>
          </p:style>
        </p:cxnSp>
      </p:grpSp>
      <p:sp>
        <p:nvSpPr>
          <p:cNvPr id="18" name="Прямоугольник 17"/>
          <p:cNvSpPr/>
          <p:nvPr/>
        </p:nvSpPr>
        <p:spPr>
          <a:xfrm>
            <a:off x="1871700" y="2384884"/>
            <a:ext cx="70207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осмысление необходимости и возможности применения современных технологий, как показателя педагогической компетентности современного педагога, способствующие самореализации ребенка в непосредственно образовательной деятельности.</a:t>
            </a:r>
          </a:p>
        </p:txBody>
      </p:sp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95536" y="764704"/>
          <a:ext cx="8496944" cy="55806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2987824" y="152636"/>
            <a:ext cx="30963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2060"/>
                </a:solidFill>
                <a:latin typeface="Cassandra" pitchFamily="66" charset="0"/>
              </a:rPr>
              <a:t>Задачи:</a:t>
            </a:r>
            <a:endParaRPr lang="ru-RU" sz="3600" dirty="0">
              <a:solidFill>
                <a:srgbClr val="002060"/>
              </a:solidFill>
              <a:latin typeface="Cassandra" pitchFamily="66" charset="0"/>
            </a:endParaRPr>
          </a:p>
        </p:txBody>
      </p:sp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79388" y="296652"/>
            <a:ext cx="4032250" cy="147616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b="1" dirty="0" smtClean="0"/>
              <a:t>Педагогическая технология</a:t>
            </a:r>
            <a:endParaRPr lang="ru-RU" sz="2400" b="1" dirty="0"/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2195513" y="2060848"/>
            <a:ext cx="6012891" cy="20522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smtClean="0"/>
              <a:t>Педагогическая технология</a:t>
            </a:r>
            <a:r>
              <a:rPr lang="ru-RU" dirty="0" smtClean="0"/>
              <a:t>— целостный научно обоснованный проект определенной педагогической системы от ее теоретического замысла до реализации в образовательной практике, отражающий процессуальную сторону обучения и воспитания и охватывающий их цели, содержание, формы, методы, средства, результаты и условия организации. </a:t>
            </a:r>
            <a:endParaRPr lang="ru-RU" b="1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727684" y="4473116"/>
            <a:ext cx="7200429" cy="207633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ru-RU" b="1" dirty="0" smtClean="0"/>
              <a:t>Технология </a:t>
            </a:r>
            <a:r>
              <a:rPr lang="ru-RU" dirty="0" smtClean="0"/>
              <a:t>– это инструмент профессиональной деятельности педагога. Сущность педагогической технологии заключается в том, что она имеет выраженную </a:t>
            </a:r>
            <a:r>
              <a:rPr lang="ru-RU" dirty="0" err="1" smtClean="0"/>
              <a:t>этапность</a:t>
            </a:r>
            <a:r>
              <a:rPr lang="ru-RU" dirty="0" smtClean="0"/>
              <a:t> и включает в себя набор определенных профессиональных действий на каждом этапе, позволяя педагогу еще в процессе проектирования предвидеть промежуточные и итоговые результаты собственной профессионально-педагогической деятельности.</a:t>
            </a:r>
          </a:p>
        </p:txBody>
      </p:sp>
      <p:sp>
        <p:nvSpPr>
          <p:cNvPr id="13" name="Стрелка вниз 12"/>
          <p:cNvSpPr/>
          <p:nvPr/>
        </p:nvSpPr>
        <p:spPr>
          <a:xfrm>
            <a:off x="3023828" y="1772816"/>
            <a:ext cx="287337" cy="23336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4" name="Стрелка вниз 13"/>
          <p:cNvSpPr/>
          <p:nvPr/>
        </p:nvSpPr>
        <p:spPr>
          <a:xfrm>
            <a:off x="4968044" y="4113076"/>
            <a:ext cx="215900" cy="3016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 smtClean="0">
                <a:solidFill>
                  <a:schemeClr val="tx2"/>
                </a:solidFill>
              </a:rPr>
              <a:t>К числу современных образовательных технологий относятся:</a:t>
            </a:r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lvl="0"/>
            <a:r>
              <a:rPr lang="ru-RU" sz="2400" dirty="0" err="1" smtClean="0">
                <a:solidFill>
                  <a:schemeClr val="tx2"/>
                </a:solidFill>
              </a:rPr>
              <a:t>здоровьесберегающие</a:t>
            </a:r>
            <a:r>
              <a:rPr lang="ru-RU" sz="2400" dirty="0" smtClean="0">
                <a:solidFill>
                  <a:schemeClr val="tx2"/>
                </a:solidFill>
              </a:rPr>
              <a:t> технологии;</a:t>
            </a:r>
          </a:p>
          <a:p>
            <a:pPr lvl="0"/>
            <a:r>
              <a:rPr lang="ru-RU" sz="2400" dirty="0" smtClean="0">
                <a:solidFill>
                  <a:schemeClr val="tx2"/>
                </a:solidFill>
              </a:rPr>
              <a:t>технологии проектной деятельности;</a:t>
            </a:r>
          </a:p>
          <a:p>
            <a:pPr lvl="0"/>
            <a:r>
              <a:rPr lang="ru-RU" sz="2400" dirty="0" smtClean="0">
                <a:solidFill>
                  <a:schemeClr val="tx2"/>
                </a:solidFill>
              </a:rPr>
              <a:t>технология исследовательской деятельности;</a:t>
            </a:r>
          </a:p>
          <a:p>
            <a:pPr lvl="0"/>
            <a:r>
              <a:rPr lang="ru-RU" sz="2400" dirty="0" smtClean="0">
                <a:solidFill>
                  <a:schemeClr val="tx2"/>
                </a:solidFill>
              </a:rPr>
              <a:t>информационно-коммуникационные технологии;</a:t>
            </a:r>
          </a:p>
          <a:p>
            <a:pPr lvl="0"/>
            <a:r>
              <a:rPr lang="ru-RU" sz="2400" dirty="0" smtClean="0">
                <a:solidFill>
                  <a:schemeClr val="tx2"/>
                </a:solidFill>
              </a:rPr>
              <a:t>личностно-ориентированные технологии;</a:t>
            </a:r>
          </a:p>
          <a:p>
            <a:pPr lvl="0"/>
            <a:r>
              <a:rPr lang="ru-RU" sz="2400" dirty="0" smtClean="0">
                <a:solidFill>
                  <a:schemeClr val="tx2"/>
                </a:solidFill>
              </a:rPr>
              <a:t>технология </a:t>
            </a:r>
            <a:r>
              <a:rPr lang="ru-RU" sz="2400" dirty="0" err="1" smtClean="0">
                <a:solidFill>
                  <a:schemeClr val="tx2"/>
                </a:solidFill>
              </a:rPr>
              <a:t>портфолио</a:t>
            </a:r>
            <a:r>
              <a:rPr lang="ru-RU" sz="2400" dirty="0" smtClean="0">
                <a:solidFill>
                  <a:schemeClr val="tx2"/>
                </a:solidFill>
              </a:rPr>
              <a:t> дошкольника и воспитателя</a:t>
            </a:r>
          </a:p>
          <a:p>
            <a:pPr lvl="0"/>
            <a:r>
              <a:rPr lang="ru-RU" sz="2400" dirty="0" smtClean="0">
                <a:solidFill>
                  <a:schemeClr val="tx2"/>
                </a:solidFill>
              </a:rPr>
              <a:t>игровые технологии;</a:t>
            </a:r>
          </a:p>
          <a:p>
            <a:pPr lvl="0"/>
            <a:r>
              <a:rPr lang="ru-RU" sz="2400" dirty="0" smtClean="0">
                <a:solidFill>
                  <a:schemeClr val="tx2"/>
                </a:solidFill>
              </a:rPr>
              <a:t>технология «ТРИЗ»;</a:t>
            </a:r>
          </a:p>
          <a:p>
            <a:pPr lvl="0"/>
            <a:r>
              <a:rPr lang="ru-RU" sz="2400" dirty="0" smtClean="0">
                <a:solidFill>
                  <a:schemeClr val="tx2"/>
                </a:solidFill>
              </a:rPr>
              <a:t>технология развивающего обучения.</a:t>
            </a:r>
          </a:p>
          <a:p>
            <a:r>
              <a:rPr lang="ru-RU" sz="2400" dirty="0" err="1" smtClean="0">
                <a:solidFill>
                  <a:schemeClr val="tx2"/>
                </a:solidFill>
              </a:rPr>
              <a:t>сайтостроение</a:t>
            </a:r>
            <a:r>
              <a:rPr lang="ru-RU" sz="2400" dirty="0" smtClean="0">
                <a:solidFill>
                  <a:schemeClr val="tx2"/>
                </a:solidFill>
              </a:rPr>
              <a:t>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pull dir="ru"/>
    <p:sndAc>
      <p:stSnd>
        <p:snd r:embed="rId2" name="chimes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935596" y="476672"/>
            <a:ext cx="4104456" cy="5868652"/>
          </a:xfrm>
        </p:spPr>
        <p:txBody>
          <a:bodyPr/>
          <a:lstStyle/>
          <a:p>
            <a:r>
              <a:rPr lang="ru-RU" sz="1800" i="1" dirty="0" smtClean="0"/>
              <a:t>Базарный  В. Ф.совместно с сотрудниками создал </a:t>
            </a:r>
            <a:r>
              <a:rPr lang="ru-RU" sz="1800" b="1" i="1" dirty="0" smtClean="0"/>
              <a:t>теорию «Сенсорной свободы и психомоторного раскрепощения».</a:t>
            </a:r>
            <a:r>
              <a:rPr lang="ru-RU" sz="1800" i="1" dirty="0" smtClean="0"/>
              <a:t> На ее базе разработана и широко апробирована целостная система </a:t>
            </a:r>
            <a:r>
              <a:rPr lang="ru-RU" sz="1800" i="1" dirty="0" err="1" smtClean="0"/>
              <a:t>здоровьеразвивающих</a:t>
            </a:r>
            <a:r>
              <a:rPr lang="ru-RU" sz="1800" i="1" dirty="0" smtClean="0"/>
              <a:t> педагогических технологий. Его разработки признаны научным открытием, защищены патентами, одобрены Минздравом, утверждены Правительством, дают гарантированный результат улучшения и повышения уровня успеваемости и эффективности учебного процесса. </a:t>
            </a:r>
            <a:endParaRPr lang="ru-RU" sz="1800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endParaRPr lang="ru-RU" sz="2000" b="1" i="1" dirty="0" smtClean="0"/>
          </a:p>
          <a:p>
            <a:pPr>
              <a:buNone/>
            </a:pPr>
            <a:endParaRPr lang="ru-RU" sz="2000" b="1" i="1" dirty="0" smtClean="0"/>
          </a:p>
          <a:p>
            <a:pPr>
              <a:buNone/>
            </a:pPr>
            <a:endParaRPr lang="ru-RU" sz="2000" b="1" i="1" dirty="0" smtClean="0"/>
          </a:p>
          <a:p>
            <a:pPr>
              <a:buNone/>
            </a:pPr>
            <a:endParaRPr lang="ru-RU" sz="2000" b="1" i="1" dirty="0" smtClean="0"/>
          </a:p>
          <a:p>
            <a:pPr>
              <a:buNone/>
            </a:pPr>
            <a:endParaRPr lang="ru-RU" sz="2000" b="1" i="1" dirty="0" smtClean="0"/>
          </a:p>
          <a:p>
            <a:pPr>
              <a:buNone/>
            </a:pPr>
            <a:endParaRPr lang="ru-RU" sz="2000" b="1" i="1" dirty="0" smtClean="0"/>
          </a:p>
          <a:p>
            <a:pPr algn="ctr">
              <a:buNone/>
            </a:pPr>
            <a:endParaRPr lang="ru-RU" sz="2000" b="1" i="1" dirty="0" smtClean="0"/>
          </a:p>
          <a:p>
            <a:pPr algn="ctr">
              <a:buNone/>
            </a:pPr>
            <a:endParaRPr lang="ru-RU" sz="2000" b="1" dirty="0" smtClean="0"/>
          </a:p>
          <a:p>
            <a:pPr algn="ctr">
              <a:buNone/>
            </a:pPr>
            <a:r>
              <a:rPr lang="ru-RU" sz="2000" b="1" dirty="0" smtClean="0"/>
              <a:t>доктор медицинских наук    </a:t>
            </a:r>
            <a:r>
              <a:rPr lang="ru-RU" sz="2000" b="1" i="1" dirty="0" smtClean="0"/>
              <a:t> В.Ф. Базарный</a:t>
            </a:r>
            <a:endParaRPr lang="ru-RU" sz="2000" dirty="0"/>
          </a:p>
        </p:txBody>
      </p:sp>
      <p:pic>
        <p:nvPicPr>
          <p:cNvPr id="1026" name="Picture 2" descr="bazarn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60132" y="1304764"/>
            <a:ext cx="2376264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620688"/>
            <a:ext cx="5849954" cy="1938992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dirty="0" smtClean="0">
                <a:solidFill>
                  <a:srgbClr val="001F1E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itchFamily="18" charset="0"/>
                <a:cs typeface="Times New Roman" pitchFamily="18" charset="0"/>
              </a:rPr>
              <a:t>Использование элементов </a:t>
            </a:r>
            <a:r>
              <a:rPr lang="ru-RU" sz="2000" b="1" dirty="0" err="1" smtClean="0">
                <a:solidFill>
                  <a:srgbClr val="001F1E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itchFamily="18" charset="0"/>
                <a:cs typeface="Times New Roman" pitchFamily="18" charset="0"/>
              </a:rPr>
              <a:t>здоровьесберегающих</a:t>
            </a:r>
            <a:r>
              <a:rPr lang="ru-RU" sz="2000" b="1" dirty="0" smtClean="0">
                <a:solidFill>
                  <a:srgbClr val="001F1E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Times New Roman" pitchFamily="18" charset="0"/>
                <a:cs typeface="Times New Roman" pitchFamily="18" charset="0"/>
              </a:rPr>
              <a:t> технологий д.м. наук В.Ф. Базарного.</a:t>
            </a:r>
            <a:r>
              <a:rPr lang="ru-RU" sz="2000" b="1" i="1" dirty="0" smtClean="0"/>
              <a:t> </a:t>
            </a:r>
            <a:r>
              <a:rPr lang="ru-RU" sz="2000" b="1" i="1" dirty="0" smtClean="0">
                <a:solidFill>
                  <a:schemeClr val="accent2"/>
                </a:solidFill>
              </a:rPr>
              <a:t>Первая технология – режим « динамических поз», или </a:t>
            </a:r>
            <a:r>
              <a:rPr lang="ru-RU" sz="2000" b="1" i="1" dirty="0" err="1" smtClean="0">
                <a:solidFill>
                  <a:schemeClr val="accent2"/>
                </a:solidFill>
              </a:rPr>
              <a:t>вертикализация</a:t>
            </a:r>
            <a:r>
              <a:rPr lang="ru-RU" sz="2000" b="1" i="1" dirty="0" smtClean="0">
                <a:solidFill>
                  <a:schemeClr val="accent2"/>
                </a:solidFill>
              </a:rPr>
              <a:t> позы</a:t>
            </a:r>
            <a:r>
              <a:rPr lang="ru-RU" sz="2000" i="1" dirty="0" smtClean="0">
                <a:solidFill>
                  <a:schemeClr val="accent2"/>
                </a:solidFill>
              </a:rPr>
              <a:t>.</a:t>
            </a:r>
            <a:endParaRPr lang="ru-RU" sz="2000" dirty="0" smtClean="0">
              <a:solidFill>
                <a:schemeClr val="accent2"/>
              </a:solidFill>
            </a:endParaRPr>
          </a:p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>
              <a:solidFill>
                <a:srgbClr val="001F1E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2" descr="C:\Documents and Settings\Admin\Рабочий стол\семинар февраль\игры фото\DSC03290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23628" y="2780928"/>
            <a:ext cx="3888432" cy="3248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3" descr="C:\Documents and Settings\Admin\Рабочий стол\семинар февраль\игры фото\DSC0328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23620" y="692696"/>
            <a:ext cx="3420380" cy="294241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4" descr="C:\Documents and Settings\Admin\Рабочий стол\семинар февраль\фото к аттестации18-19\DSC0315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3753036"/>
            <a:ext cx="3795914" cy="29249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75556" y="116632"/>
            <a:ext cx="5849954" cy="707886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 smtClean="0">
                <a:solidFill>
                  <a:schemeClr val="accent2"/>
                </a:solidFill>
              </a:rPr>
              <a:t>Использование настольной конторки,</a:t>
            </a:r>
            <a:r>
              <a:rPr lang="ru-RU" sz="2000" b="1" dirty="0" smtClean="0">
                <a:solidFill>
                  <a:schemeClr val="accent2"/>
                </a:solidFill>
              </a:rPr>
              <a:t> стоя на массажных  ковриках</a:t>
            </a:r>
            <a:endParaRPr lang="ru-RU" sz="2000" b="1" dirty="0">
              <a:solidFill>
                <a:schemeClr val="accent2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" descr="E:\Детский сад\все фото\Новая папка\DSCN065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124744"/>
            <a:ext cx="3384376" cy="26151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6" descr="E:\Детский сад\Базарный В.Ф\Махлова г Славгород конспект занятия и фото к занятию\P104005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1196752"/>
            <a:ext cx="2643775" cy="23814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5" descr="E:\Детский сад\Базарный В.Ф\Махлова г Славгород конспект занятия и фото к занятию\P104002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1124744"/>
            <a:ext cx="3203848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3" descr="E:\Детский сад\все фото\P104059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3548" y="3573016"/>
            <a:ext cx="3623320" cy="30055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C:\Documents and Settings\Admin\Рабочий стол\Новая папкафото к семинару\DSC0339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03848" y="3897052"/>
            <a:ext cx="2751645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7" descr="E:\Детский сад\Базарный В.Ф\фото с семинара апр 2016\DSCN2138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813400" y="3789040"/>
            <a:ext cx="3330600" cy="28384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620688"/>
            <a:ext cx="5849954" cy="1015663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 smtClean="0">
                <a:solidFill>
                  <a:schemeClr val="accent2"/>
                </a:solidFill>
              </a:rPr>
              <a:t>Построение образовательной деятельности в режиме подвижных объектов и зрительных горизонтов. </a:t>
            </a:r>
            <a:endParaRPr lang="ru-RU" sz="2000" b="1" dirty="0" smtClean="0">
              <a:solidFill>
                <a:schemeClr val="accent2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79512" y="1772816"/>
            <a:ext cx="3024336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дидактический материал размещается на максимально возможном удалении от детей и эффективность зрительного восприятия повышается в условиях пространственного обзора. В ответ на каждый вопрос дети совершают десятки  поисковых движений глазами, головой, туловищем</a:t>
            </a:r>
            <a:r>
              <a:rPr lang="ru-RU" sz="2000" i="1" dirty="0" smtClean="0"/>
              <a:t>. </a:t>
            </a:r>
            <a:endParaRPr lang="ru-RU" sz="2000" dirty="0"/>
          </a:p>
        </p:txBody>
      </p:sp>
      <p:pic>
        <p:nvPicPr>
          <p:cNvPr id="11" name="Picture 2" descr="E:\Детский сад\Базарный В.Ф\здоровьесберегающие технологии Махлова ВН г. Славгород\фото по здоровьесберегающей технологии ВФБазарного\P1030853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36704" y="188640"/>
            <a:ext cx="3407296" cy="2555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2" descr="C:\Documents and Settings\Admin\Рабочий стол\Новая папкафото к семинару\DSC0342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91780" y="2888940"/>
            <a:ext cx="3375714" cy="3528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 descr="C:\Documents and Settings\Admin\Рабочий стол\фотографии  группа\Новая папкафото к семинару\DSC0338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2852936"/>
            <a:ext cx="3131840" cy="34203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620688"/>
            <a:ext cx="5849954" cy="1015663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 smtClean="0">
                <a:solidFill>
                  <a:schemeClr val="accent2"/>
                </a:solidFill>
              </a:rPr>
              <a:t>" сенсорно - дидактические подвески" ("сенсорные  кресты"), которые развешены под потолком в группе. </a:t>
            </a:r>
            <a:endParaRPr lang="ru-RU" sz="2000" b="1" dirty="0" smtClean="0">
              <a:solidFill>
                <a:schemeClr val="accent2"/>
              </a:solidFill>
            </a:endParaRPr>
          </a:p>
        </p:txBody>
      </p:sp>
      <p:pic>
        <p:nvPicPr>
          <p:cNvPr id="11267" name="Рисунок 8" descr="Копия pedsovet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6728"/>
          <a:stretch>
            <a:fillRect/>
          </a:stretch>
        </p:blipFill>
        <p:spPr bwMode="auto">
          <a:xfrm>
            <a:off x="2735796" y="2816932"/>
            <a:ext cx="3357562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179512" y="1736812"/>
            <a:ext cx="3888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9" name="Picture 3" descr="E:\Детский сад\все фото\группа фото\DSC0257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27684" y="4184443"/>
            <a:ext cx="3312368" cy="26735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 descr="C:\Documents and Settings\Admin\Рабочий стол\группа фото\DSC02659.JPG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84168" y="476672"/>
            <a:ext cx="3059832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2" descr="C:\Documents and Settings\Admin\Рабочий стол\Новая папкафото к семинару\DSC0339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28084" y="3537012"/>
            <a:ext cx="3635896" cy="3320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TextBox 15"/>
          <p:cNvSpPr txBox="1"/>
          <p:nvPr/>
        </p:nvSpPr>
        <p:spPr>
          <a:xfrm>
            <a:off x="0" y="620688"/>
            <a:ext cx="5849954" cy="1015663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 smtClean="0">
                <a:solidFill>
                  <a:schemeClr val="accent2"/>
                </a:solidFill>
              </a:rPr>
              <a:t>" Сенсорно - дидактические подвески" ("сенсорные  кресты"), которые развешены под потолком в группе. </a:t>
            </a:r>
            <a:endParaRPr lang="ru-RU" sz="2000" b="1" dirty="0" smtClean="0">
              <a:solidFill>
                <a:schemeClr val="accent2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3528" y="1808821"/>
            <a:ext cx="3708412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На них закрепляются различные учебные объекты ( плоские и объемные геометрические фигуры, цифры, карточки по теме данного вида деятельности ( птицы : зимующие - перелетные; овощи - фрукты; транспорт и т.д.). </a:t>
            </a:r>
            <a:endParaRPr lang="ru-RU" dirty="0"/>
          </a:p>
        </p:txBody>
      </p:sp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" y="620688"/>
            <a:ext cx="5849954" cy="400110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 smtClean="0">
                <a:solidFill>
                  <a:schemeClr val="accent2"/>
                </a:solidFill>
              </a:rPr>
              <a:t>" сенсорно - дидактические подвески"</a:t>
            </a:r>
            <a:endParaRPr lang="ru-RU" sz="2000" b="1" dirty="0" smtClean="0">
              <a:solidFill>
                <a:schemeClr val="accent2"/>
              </a:solidFill>
            </a:endParaRPr>
          </a:p>
        </p:txBody>
      </p:sp>
      <p:pic>
        <p:nvPicPr>
          <p:cNvPr id="11267" name="Рисунок 8" descr="Копия pedsovet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6728"/>
          <a:stretch>
            <a:fillRect/>
          </a:stretch>
        </p:blipFill>
        <p:spPr bwMode="auto">
          <a:xfrm>
            <a:off x="2771800" y="2060848"/>
            <a:ext cx="3357562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0" y="260648"/>
            <a:ext cx="5849954" cy="1015663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 smtClean="0">
                <a:solidFill>
                  <a:schemeClr val="accent2"/>
                </a:solidFill>
              </a:rPr>
              <a:t>Сенсорно - </a:t>
            </a:r>
            <a:r>
              <a:rPr lang="ru-RU" sz="2000" b="1" i="1" dirty="0" err="1" smtClean="0">
                <a:solidFill>
                  <a:schemeClr val="accent2"/>
                </a:solidFill>
              </a:rPr>
              <a:t>координаторные</a:t>
            </a:r>
            <a:r>
              <a:rPr lang="ru-RU" sz="2000" b="1" i="1" dirty="0" smtClean="0">
                <a:solidFill>
                  <a:schemeClr val="accent2"/>
                </a:solidFill>
              </a:rPr>
              <a:t> тренажеры, с помощью меняющихся зрительно-сигнальных сюжетов. </a:t>
            </a:r>
            <a:endParaRPr lang="ru-RU" sz="2000" b="1" dirty="0" smtClean="0">
              <a:solidFill>
                <a:schemeClr val="accent2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9532" y="1592797"/>
            <a:ext cx="306034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Данный тренаж оказывает благоприятное влияние на развитие зрительно-моторной реакции, скорости ориентации в пространстве, а так же реакцию на экстренные ситуации в жизни. У них развивается поисковая активность, а так же зрительно-ручная и телесная координация. </a:t>
            </a:r>
            <a:endParaRPr lang="ru-RU" dirty="0"/>
          </a:p>
        </p:txBody>
      </p:sp>
      <p:pic>
        <p:nvPicPr>
          <p:cNvPr id="11" name="Содержимое 7" descr="E:\Детский сад\все фото\Новая папка\P1020703.JPG"/>
          <p:cNvPicPr>
            <a:picLocks noGrp="1"/>
          </p:cNvPicPr>
          <p:nvPr>
            <p:ph sz="half" idx="4294967295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88124" y="0"/>
            <a:ext cx="3312368" cy="37804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4" descr="C:\Documents and Settings\Admin\Рабочий стол\Новая папкафото к семинару\DSC0342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733764"/>
            <a:ext cx="3240360" cy="21242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Содержимое 7" descr="C:\Documents and Settings\Admin\Рабочий стол\группа фото\DSC02658.JPG"/>
          <p:cNvPicPr>
            <a:picLocks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27884" y="3545632"/>
            <a:ext cx="3195464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2" descr="C:\Documents and Settings\Admin\Рабочий стол\Новая папкафото к семинару\DSC0342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216" y="3861048"/>
            <a:ext cx="2627784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620688"/>
            <a:ext cx="5849954" cy="707886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b="1" i="1" dirty="0" err="1" smtClean="0">
                <a:solidFill>
                  <a:schemeClr val="accent2"/>
                </a:solidFill>
              </a:rPr>
              <a:t>Зрительно-координаторные</a:t>
            </a:r>
            <a:r>
              <a:rPr lang="ru-RU" sz="2000" b="1" i="1" dirty="0" smtClean="0">
                <a:solidFill>
                  <a:schemeClr val="accent2"/>
                </a:solidFill>
              </a:rPr>
              <a:t> тренажи - схема универсальных символов ( "СУС").</a:t>
            </a:r>
            <a:endParaRPr lang="ru-RU" sz="2000" b="1" dirty="0" smtClean="0">
              <a:solidFill>
                <a:schemeClr val="accent2"/>
              </a:solidFill>
            </a:endParaRPr>
          </a:p>
        </p:txBody>
      </p:sp>
      <p:pic>
        <p:nvPicPr>
          <p:cNvPr id="11267" name="Рисунок 8" descr="Копия pedsovet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6728"/>
          <a:stretch>
            <a:fillRect/>
          </a:stretch>
        </p:blipFill>
        <p:spPr bwMode="auto">
          <a:xfrm>
            <a:off x="2771800" y="2060848"/>
            <a:ext cx="3357562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0" y="260648"/>
            <a:ext cx="5849954" cy="400110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solidFill>
                <a:schemeClr val="accent2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9532" y="1592797"/>
            <a:ext cx="30603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59532" y="1628800"/>
            <a:ext cx="27003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Данный тренаж чаще выполняем после работы, которая требовала от детей приложения усилий, т.к. она прекрасно снимает напряжение, расслабляет, снимает психическую утомляемость и избыточную нервную возбудимость. Способствует доброжелательности, улучшает чувство гармонии и ритма.</a:t>
            </a:r>
            <a:endParaRPr lang="ru-RU" dirty="0"/>
          </a:p>
        </p:txBody>
      </p:sp>
      <p:pic>
        <p:nvPicPr>
          <p:cNvPr id="15" name="Рисунок 14" descr="DSC04627.JPG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3275856" y="4473116"/>
            <a:ext cx="3085002" cy="2564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Содержимое 7" descr="E:\Детский сад\все фото\Новая папка\P1040035.JPG"/>
          <p:cNvPicPr>
            <a:picLocks noGrp="1"/>
          </p:cNvPicPr>
          <p:nvPr>
            <p:ph sz="half" idx="4294967295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1520788"/>
            <a:ext cx="3350350" cy="28803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Рисунок 18" descr="DSC04630.JPG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975648" y="188640"/>
            <a:ext cx="3168352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Рисунок 19" descr="DSC04628.JPG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156176" y="3465004"/>
            <a:ext cx="2987824" cy="2780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43508" y="260648"/>
            <a:ext cx="5832648" cy="830997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FF0000"/>
                </a:solidFill>
              </a:rPr>
              <a:t>Фиксатор для дидактического материала: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7504" y="1412776"/>
            <a:ext cx="33843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Ручные сенсорно-дидактические фиксаторы – служат для фиксации наглядного материала и обеспечивают режим подвижных зрительных образов. </a:t>
            </a:r>
            <a:endParaRPr lang="ru-RU" dirty="0"/>
          </a:p>
        </p:txBody>
      </p:sp>
      <p:pic>
        <p:nvPicPr>
          <p:cNvPr id="15" name="Picture 3" descr="C:\Documents and Settings\Admin\Рабочий стол\фотографии  группа\Новая папкафото к семинару\DSC03430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51418" y="188640"/>
            <a:ext cx="2992582" cy="2244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Picture 3" descr="C:\Documents and Settings\Admin\Рабочий стол\семинар февраль\фото к аттестации18-19\DSC0325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35896" y="1376772"/>
            <a:ext cx="2631632" cy="21897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Picture 2" descr="C:\Documents and Settings\Admin\Рабочий стол\семинар февраль\фото к аттестации18-19\DSC0326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9512" y="3356992"/>
            <a:ext cx="3119264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Picture 2" descr="C:\Documents and Settings\Admin\Рабочий стол\фотографии  группа\Новая папкафото к семинару\DSC0342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75856" y="3861048"/>
            <a:ext cx="3244208" cy="24331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Picture 4" descr="C:\Documents and Settings\Admin\Рабочий стол\семинар февраль\фото к аттестации18-19\DSC03259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07696" y="3392996"/>
            <a:ext cx="2736304" cy="21890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620688"/>
            <a:ext cx="5849954" cy="707886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000" dirty="0" smtClean="0">
                <a:solidFill>
                  <a:srgbClr val="FF0000"/>
                </a:solidFill>
              </a:rPr>
              <a:t>«Тренажеры»</a:t>
            </a:r>
            <a:r>
              <a:rPr lang="ru-RU" sz="2000" i="1" dirty="0" smtClean="0">
                <a:solidFill>
                  <a:srgbClr val="FF0000"/>
                </a:solidFill>
              </a:rPr>
              <a:t> для    закрепления пространственных представлений. </a:t>
            </a:r>
            <a:endParaRPr lang="ru-RU" sz="2000" b="1" dirty="0" smtClean="0">
              <a:solidFill>
                <a:srgbClr val="FF0000"/>
              </a:solidFill>
            </a:endParaRPr>
          </a:p>
        </p:txBody>
      </p:sp>
      <p:pic>
        <p:nvPicPr>
          <p:cNvPr id="11267" name="Рисунок 8" descr="Копия pedsovet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6728"/>
          <a:stretch>
            <a:fillRect/>
          </a:stretch>
        </p:blipFill>
        <p:spPr bwMode="auto">
          <a:xfrm>
            <a:off x="2771800" y="2060848"/>
            <a:ext cx="3357562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0" y="260648"/>
            <a:ext cx="5849954" cy="400110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000" b="1" dirty="0" smtClean="0">
              <a:solidFill>
                <a:schemeClr val="accent2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59532" y="1592797"/>
            <a:ext cx="30603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11" name="Picture 4" descr="C:\Documents and Settings\Admin\Рабочий стол\группа фото\DSC02648.JPG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1808820"/>
            <a:ext cx="2647604" cy="25769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6" descr="C:\Documents and Settings\Admin\Рабочий стол\2018 лето\DSC0308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47964" y="1988840"/>
            <a:ext cx="2736304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2" descr="E:\Диск\DISK1\Новая папка (2)\DSC0493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72200" y="0"/>
            <a:ext cx="2558344" cy="2520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5" descr="C:\Documents and Settings\Admin\Рабочий стол\2018 лето\DSC03092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51520" y="4319794"/>
            <a:ext cx="2956175" cy="2538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Picture 4" descr="E:\Детский сад\все фото\В.Н\P1040894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167844" y="4149080"/>
            <a:ext cx="2875675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Picture 2" descr="C:\Documents and Settings\Admin\Рабочий стол\Новая папкафото к семинару\DSC03393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12160" y="4365104"/>
            <a:ext cx="3131840" cy="23488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43508" y="260648"/>
            <a:ext cx="5832648" cy="1200329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Бумажные тренажеры :</a:t>
            </a:r>
            <a:r>
              <a:rPr lang="ru-RU" sz="2400" dirty="0" smtClean="0">
                <a:solidFill>
                  <a:srgbClr val="FF0000"/>
                </a:solidFill>
              </a:rPr>
              <a:t>   «Пирамидки», «Тарелки с разноцветными кружками» и др.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pic>
        <p:nvPicPr>
          <p:cNvPr id="10" name="Picture 2" descr="E:\Детский сад\все фото\В.Н\P104090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520788"/>
            <a:ext cx="3670796" cy="27530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12500"/>
          </a:effectLst>
        </p:spPr>
      </p:pic>
      <p:pic>
        <p:nvPicPr>
          <p:cNvPr id="11" name="Рисунок 3" descr="картинка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7504" y="4043978"/>
            <a:ext cx="3491880" cy="28140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Содержимое 11" descr="C:\Documents and Settings\Admin\Рабочий стол\yayaya.jpg"/>
          <p:cNvPicPr>
            <a:picLocks noGrp="1"/>
          </p:cNvPicPr>
          <p:nvPr>
            <p:ph idx="1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43908" y="2276872"/>
            <a:ext cx="3019425" cy="19907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E:\Детский сад\все фото\В.Н\P1040904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188640"/>
            <a:ext cx="2826196" cy="230425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Содержимое 8" descr="E:\Детский сад\все фото\В.Н\P1040899.JPG"/>
          <p:cNvPicPr>
            <a:picLocks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112060" y="4031738"/>
            <a:ext cx="3839344" cy="28262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43508" y="260648"/>
            <a:ext cx="5832648" cy="1569660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>
                <a:solidFill>
                  <a:srgbClr val="FF0000"/>
                </a:solidFill>
              </a:rPr>
              <a:t>Развивают зрительно-моторную реакцию, чувство локализации в пространстве,  различительно-цветовую функцию.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pic>
        <p:nvPicPr>
          <p:cNvPr id="10" name="Picture 6" descr="C:\Documents and Settings\Admin\Рабочий стол\Новая папкафото к семинару\DSC03399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7524" y="2456892"/>
            <a:ext cx="3782291" cy="17997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1" name="Picture 4" descr="C:\Documents and Settings\Admin\Рабочий стол\Новая папкафото к семинару\DSC0340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4797152"/>
            <a:ext cx="3888432" cy="151216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2" name="Picture 5" descr="C:\Documents and Settings\Admin\Рабочий стол\Новая папкафото к семинару\DSC0340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80112" y="2708920"/>
            <a:ext cx="3388224" cy="16561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3" name="Picture 2" descr="C:\Documents and Settings\Admin\Рабочий стол\Новая папкафото к семинару\DSC03407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6096" y="872716"/>
            <a:ext cx="3483496" cy="165618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7" name="Содержимое 4" descr="E:\Детский сад\все фото\В.Н\P1040913.JPG"/>
          <p:cNvPicPr>
            <a:picLocks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283968" y="4761148"/>
            <a:ext cx="3614936" cy="18931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15516" y="260648"/>
            <a:ext cx="6192688" cy="1384995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i="1" dirty="0" smtClean="0">
                <a:solidFill>
                  <a:srgbClr val="FF0000"/>
                </a:solidFill>
              </a:rPr>
              <a:t>Тренажер  - геометрические фигуры разных цветов на белом круге.</a:t>
            </a:r>
            <a:endParaRPr lang="ru-RU" sz="2800" b="1" dirty="0">
              <a:solidFill>
                <a:srgbClr val="FF00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1880829"/>
            <a:ext cx="410445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Красный</a:t>
            </a:r>
            <a:r>
              <a:rPr lang="ru-RU" i="1" dirty="0" smtClean="0"/>
              <a:t> - активизирует психический процесс, согревает, если холодно, вырабатывает интерферон.</a:t>
            </a:r>
            <a:endParaRPr lang="ru-RU" dirty="0" smtClean="0"/>
          </a:p>
          <a:p>
            <a:r>
              <a:rPr lang="ru-RU" i="1" dirty="0" smtClean="0"/>
              <a:t>   </a:t>
            </a:r>
            <a:r>
              <a:rPr lang="ru-RU" b="1" i="1" dirty="0" smtClean="0"/>
              <a:t>Зеленый </a:t>
            </a:r>
            <a:r>
              <a:rPr lang="ru-RU" i="1" dirty="0" smtClean="0"/>
              <a:t>- цвет гармонии, равновесия, успокаивает.</a:t>
            </a:r>
            <a:endParaRPr lang="ru-RU" dirty="0" smtClean="0"/>
          </a:p>
          <a:p>
            <a:r>
              <a:rPr lang="ru-RU" i="1" dirty="0" smtClean="0"/>
              <a:t>   </a:t>
            </a:r>
            <a:r>
              <a:rPr lang="ru-RU" b="1" i="1" dirty="0" smtClean="0"/>
              <a:t>Желтый </a:t>
            </a:r>
            <a:r>
              <a:rPr lang="ru-RU" i="1" dirty="0" smtClean="0"/>
              <a:t>- цвет радости, оптимизма; поднимает настроение, активизирует все функциональные процессы.</a:t>
            </a:r>
            <a:endParaRPr lang="ru-RU" dirty="0" smtClean="0"/>
          </a:p>
          <a:p>
            <a:r>
              <a:rPr lang="ru-RU" i="1" dirty="0" smtClean="0"/>
              <a:t>   </a:t>
            </a:r>
            <a:r>
              <a:rPr lang="ru-RU" b="1" i="1" dirty="0" smtClean="0"/>
              <a:t>Синий</a:t>
            </a:r>
            <a:r>
              <a:rPr lang="ru-RU" i="1" dirty="0" smtClean="0"/>
              <a:t> - тормозит все физиологические процессы, но активизирует химические.</a:t>
            </a:r>
            <a:endParaRPr lang="ru-RU" dirty="0" smtClean="0"/>
          </a:p>
          <a:p>
            <a:r>
              <a:rPr lang="ru-RU" i="1" dirty="0" smtClean="0"/>
              <a:t>   Если в течение нескольких минут смотреть на цветные фигуры, то легко снижается переутомление и активизируется работа мозга.                                                                 </a:t>
            </a:r>
            <a:endParaRPr lang="ru-RU" dirty="0" smtClean="0"/>
          </a:p>
        </p:txBody>
      </p:sp>
      <p:pic>
        <p:nvPicPr>
          <p:cNvPr id="9" name="Picture 2" descr="C:\Documents and Settings\Admin\Рабочий стол\семинар2\DSC03386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1664804"/>
            <a:ext cx="4343400" cy="26282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2" descr="E:\Детский сад\все фото\В.Н\P104091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52020" y="4509120"/>
            <a:ext cx="3384376" cy="22322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143508" y="260648"/>
            <a:ext cx="5832648" cy="461665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 smtClean="0">
                <a:solidFill>
                  <a:srgbClr val="FF0000"/>
                </a:solidFill>
              </a:rPr>
              <a:t>Экологическое панно</a:t>
            </a:r>
            <a:r>
              <a:rPr lang="ru-RU" sz="2400" i="1" dirty="0" smtClean="0">
                <a:solidFill>
                  <a:srgbClr val="FF0000"/>
                </a:solidFill>
              </a:rPr>
              <a:t>.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908720"/>
            <a:ext cx="44284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/>
              <a:t>Экологическое панно является многофункциональным, мобильным и очень легким в использовании пособием. Расширяет зрительные горизонты и развивает воображение детей </a:t>
            </a:r>
            <a:endParaRPr lang="ru-RU" dirty="0" smtClean="0"/>
          </a:p>
        </p:txBody>
      </p:sp>
      <p:pic>
        <p:nvPicPr>
          <p:cNvPr id="14" name="Picture 3" descr="C:\Documents and Settings\Admin\Рабочий стол\Новая папкафото к семинару\DSC034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3508" y="2852936"/>
            <a:ext cx="3022127" cy="22977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Picture 2" descr="E:\Детский сад\конспекты по математике на семинар\P106037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04148" y="476672"/>
            <a:ext cx="2947683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8" name="Picture 3" descr="C:\Documents and Settings\Admin\Рабочий стол\2018 лето\DSC03130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31840" y="4149080"/>
            <a:ext cx="2690877" cy="201815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9" name="Picture 2" descr="C:\Documents and Settings\Admin\Рабочий стол\Новая папкафото к семинару\DSC0338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12160" y="3284984"/>
            <a:ext cx="3131840" cy="24871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Рабочий стол\материал к семинару\DSC0348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356992"/>
            <a:ext cx="4291012" cy="321825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C:\Documents and Settings\Admin\Рабочий стол\фото экол букв\DSC035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35996" y="152636"/>
            <a:ext cx="4289425" cy="3217069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3" descr="C:\Documents and Settings\Admin\Рабочий стол\фото экол букв\DSC035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501008"/>
            <a:ext cx="4372715" cy="277519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3" descr="C:\Documents and Settings\Admin\Рабочий стол\Новая папкафото к семинару\DSC0341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7524" y="188640"/>
            <a:ext cx="3958231" cy="280181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287524" y="260648"/>
            <a:ext cx="5688632" cy="461665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rgbClr val="FF0000"/>
                </a:solidFill>
              </a:rPr>
              <a:t>Предметно-развивающая среда.</a:t>
            </a:r>
            <a:r>
              <a:rPr lang="ru-RU" sz="2400" dirty="0" smtClean="0">
                <a:solidFill>
                  <a:srgbClr val="FF0000"/>
                </a:solidFill>
              </a:rPr>
              <a:t> </a:t>
            </a:r>
            <a:endParaRPr lang="ru-RU" sz="2400" b="1" dirty="0" smtClean="0">
              <a:solidFill>
                <a:srgbClr val="FF0000"/>
              </a:solidFill>
            </a:endParaRPr>
          </a:p>
        </p:txBody>
      </p:sp>
      <p:pic>
        <p:nvPicPr>
          <p:cNvPr id="8" name="Picture 2" descr="C:\Documents and Settings\Admin\Рабочий стол\2018 лето\DSC0313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124744"/>
            <a:ext cx="3574785" cy="2681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4" descr="C:\Documents and Settings\Admin\Рабочий стол\2018 лето\DSC0308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1124744"/>
            <a:ext cx="3168479" cy="28137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7" descr="C:\Documents and Settings\Admin\Рабочий стол\семинар февраль\фото к аттестации18-19\DSC0318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04148" y="368660"/>
            <a:ext cx="3059832" cy="29489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5" descr="C:\Documents and Settings\Admin\Рабочий стол\семинар февраль\игры фото\DSC03305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3717032"/>
            <a:ext cx="3131840" cy="2919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3" descr="C:\Documents and Settings\Admin\Рабочий стол\2018 лето\DSC03095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095836" y="3933056"/>
            <a:ext cx="3123456" cy="261262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Picture 6" descr="C:\Documents and Settings\Admin\Рабочий стол\семинар февраль\фото к аттестации18-19\DSC03146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92180" y="3753036"/>
            <a:ext cx="2736304" cy="28529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79512" y="2312876"/>
            <a:ext cx="5724636" cy="954107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rgbClr val="FF0000"/>
                </a:solidFill>
              </a:rPr>
              <a:t>Работа с семьями </a:t>
            </a:r>
            <a:r>
              <a:rPr lang="ru-RU" b="1" dirty="0" smtClean="0">
                <a:solidFill>
                  <a:srgbClr val="FF0000"/>
                </a:solidFill>
              </a:rPr>
              <a:t>воспитанников: мастер – классы, семинары – практикумы, консультации, родительские собрания.. </a:t>
            </a:r>
            <a:endParaRPr lang="ru-RU" b="1" dirty="0">
              <a:solidFill>
                <a:srgbClr val="FF00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2" descr="K:\день открытых дверей 2018\фото день откр дверей 2018 апр\DSC0291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429000"/>
            <a:ext cx="3996444" cy="3429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3" descr="C:\Documents and Settings\Admin\Рабочий стол\мастер-класс 9 сент18г\DSC0306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0"/>
            <a:ext cx="3204356" cy="24323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 descr="C:\Documents and Settings\Admin\Рабочий стол\мастер-класс 9 сент18г\DSC0307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44108" y="116632"/>
            <a:ext cx="2932173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5" descr="E:\Детский сад\все фото\фото\день мам фото\P107001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2564904"/>
            <a:ext cx="2903569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 descr="E:\Детский сад\работа сродителями\род соб фев 2017\P1070093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4365104"/>
            <a:ext cx="3115701" cy="24928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0" y="764704"/>
            <a:ext cx="7668344" cy="1569660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 smtClean="0">
                <a:solidFill>
                  <a:schemeClr val="accent1"/>
                </a:solidFill>
              </a:rPr>
              <a:t>Творческое сочетание </a:t>
            </a:r>
            <a:r>
              <a:rPr lang="ru-RU" sz="2400" b="1" dirty="0" smtClean="0">
                <a:solidFill>
                  <a:schemeClr val="accent1"/>
                </a:solidFill>
              </a:rPr>
              <a:t>современных педагогических </a:t>
            </a:r>
            <a:r>
              <a:rPr lang="ru-RU" sz="2400" b="1" i="1" dirty="0" smtClean="0">
                <a:solidFill>
                  <a:schemeClr val="accent1"/>
                </a:solidFill>
              </a:rPr>
              <a:t>технологий позволило развивать функциональную зрелость всех тех систем, на которые падает в школе основная тяжесть всех школьных нагрузок. </a:t>
            </a:r>
            <a:endParaRPr lang="ru-RU" sz="2400" b="1" dirty="0">
              <a:solidFill>
                <a:schemeClr val="accent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+mj-lt"/>
              <a:cs typeface="Times New Roman" pitchFamily="18" charset="0"/>
            </a:endParaRPr>
          </a:p>
        </p:txBody>
      </p:sp>
      <p:pic>
        <p:nvPicPr>
          <p:cNvPr id="37891" name="Рисунок 8" descr="Копия pedsovet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56728"/>
          <a:stretch>
            <a:fillRect/>
          </a:stretch>
        </p:blipFill>
        <p:spPr bwMode="auto">
          <a:xfrm>
            <a:off x="395288" y="5589588"/>
            <a:ext cx="3357562" cy="1149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87524" y="3392996"/>
            <a:ext cx="8568952" cy="1938992"/>
          </a:xfrm>
          <a:prstGeom prst="homePlate">
            <a:avLst>
              <a:gd name="adj" fmla="val 29559"/>
            </a:avLst>
          </a:prstGeom>
          <a:blipFill>
            <a:blip r:embed="rId3" cstate="print">
              <a:lum bright="70000" contrast="-70000"/>
            </a:blip>
            <a:stretch>
              <a:fillRect/>
            </a:stretch>
          </a:blipFill>
          <a:ln>
            <a:prstDash val="sysDot"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marL="176213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i="1" dirty="0" smtClean="0">
                <a:solidFill>
                  <a:schemeClr val="accent1"/>
                </a:solidFill>
              </a:rPr>
              <a:t>Обучить детей искусству сохранения и укрепления здоровья.                                                                                       Повысить работоспособность, внимательность, активность. Оказывать стимулирующее влияние на психомоторную и умственную деятельность.</a:t>
            </a:r>
            <a:endParaRPr lang="ru-RU" sz="2400" b="1" dirty="0">
              <a:solidFill>
                <a:schemeClr val="accent1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+mj-lt"/>
              <a:cs typeface="Times New Roman" pitchFamily="18" charset="0"/>
            </a:endParaRPr>
          </a:p>
        </p:txBody>
      </p:sp>
      <p:sp>
        <p:nvSpPr>
          <p:cNvPr id="5" name="Двойная стрелка вверх/вниз 4"/>
          <p:cNvSpPr/>
          <p:nvPr/>
        </p:nvSpPr>
        <p:spPr>
          <a:xfrm>
            <a:off x="3671900" y="2312876"/>
            <a:ext cx="401643" cy="1095390"/>
          </a:xfrm>
          <a:prstGeom prst="upDownArrow">
            <a:avLst>
              <a:gd name="adj1" fmla="val 75685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ransition spd="med">
    <p:pull dir="ru"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Kalachinsk_gorod_na_Omi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85784" y="1285860"/>
            <a:ext cx="7516980" cy="4000528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31" name="Рисунок 30" descr="tra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143769" y="-142900"/>
            <a:ext cx="2000232" cy="150019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2" name="Рисунок 31" descr="trad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57422" y="5518516"/>
            <a:ext cx="1785950" cy="133948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3" name="Прямоугольник 22"/>
          <p:cNvSpPr/>
          <p:nvPr/>
        </p:nvSpPr>
        <p:spPr>
          <a:xfrm rot="20077939">
            <a:off x="20167" y="2906695"/>
            <a:ext cx="81455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5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Спасибо за внимание</a:t>
            </a:r>
          </a:p>
        </p:txBody>
      </p:sp>
      <p:pic>
        <p:nvPicPr>
          <p:cNvPr id="3074" name="Picture 2" descr="C:\Documents and Settings\Admin\Рабочий стол\2018 лето\DSC0313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2656651" cy="1992488"/>
          </a:xfrm>
          <a:prstGeom prst="rect">
            <a:avLst/>
          </a:prstGeom>
          <a:noFill/>
        </p:spPr>
      </p:pic>
      <p:pic>
        <p:nvPicPr>
          <p:cNvPr id="3075" name="Picture 3" descr="C:\Documents and Settings\Admin\Рабочий стол\2018 лето\DSC03128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99792" y="0"/>
            <a:ext cx="2880320" cy="2009728"/>
          </a:xfrm>
          <a:prstGeom prst="rect">
            <a:avLst/>
          </a:prstGeom>
          <a:noFill/>
        </p:spPr>
      </p:pic>
      <p:pic>
        <p:nvPicPr>
          <p:cNvPr id="3076" name="Picture 4" descr="C:\Documents and Settings\Admin\Рабочий стол\семинар февраль\фото к аттестации18-19\DSC03176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496042" y="0"/>
            <a:ext cx="2324429" cy="2060848"/>
          </a:xfrm>
          <a:prstGeom prst="rect">
            <a:avLst/>
          </a:prstGeom>
          <a:noFill/>
        </p:spPr>
      </p:pic>
      <p:pic>
        <p:nvPicPr>
          <p:cNvPr id="3077" name="Picture 5" descr="C:\Documents and Settings\Admin\Рабочий стол\семинар февраль\фото к аттестации18-19\DSC03170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0" y="2420888"/>
            <a:ext cx="2500126" cy="1875094"/>
          </a:xfrm>
          <a:prstGeom prst="rect">
            <a:avLst/>
          </a:prstGeom>
          <a:noFill/>
        </p:spPr>
      </p:pic>
      <p:pic>
        <p:nvPicPr>
          <p:cNvPr id="19" name="Рисунок 18" descr="C:\Documents and Settings\Admin\Рабочий стол\группа фото\DSC02631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084168" y="2924944"/>
            <a:ext cx="3059832" cy="2143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E:\Детский сад\все фото\РАЗВИВАЮЩИЕ ЗОНЫ\DSCN1696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99592" y="4941168"/>
            <a:ext cx="3312368" cy="1769766"/>
          </a:xfrm>
          <a:prstGeom prst="rect">
            <a:avLst/>
          </a:prstGeom>
          <a:noFill/>
        </p:spPr>
      </p:pic>
      <p:pic>
        <p:nvPicPr>
          <p:cNvPr id="5123" name="Picture 3" descr="E:\Детский сад\дс 1 сен\DSC02323.JP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4644008" y="4758262"/>
            <a:ext cx="2799650" cy="209973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ull dir="ru"/>
    <p:sndAc>
      <p:stSnd>
        <p:snd r:embed="rId3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1948</TotalTime>
  <Words>775</Words>
  <Application>Microsoft Office PowerPoint</Application>
  <PresentationFormat>Экран (4:3)</PresentationFormat>
  <Paragraphs>65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Тема Office</vt:lpstr>
      <vt:lpstr>   Воспитатель:В.Н.Махлова</vt:lpstr>
      <vt:lpstr>Слайд 2</vt:lpstr>
      <vt:lpstr>Слайд 3</vt:lpstr>
      <vt:lpstr>Слайд 4</vt:lpstr>
      <vt:lpstr>К числу современных образовательных технологий относятся: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>MultiDVD 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Home</dc:creator>
  <cp:lastModifiedBy>Admin</cp:lastModifiedBy>
  <cp:revision>196</cp:revision>
  <dcterms:created xsi:type="dcterms:W3CDTF">2011-07-06T07:21:00Z</dcterms:created>
  <dcterms:modified xsi:type="dcterms:W3CDTF">2019-02-10T02:54:38Z</dcterms:modified>
</cp:coreProperties>
</file>