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9" r:id="rId3"/>
    <p:sldId id="256" r:id="rId4"/>
    <p:sldId id="260" r:id="rId5"/>
    <p:sldId id="265" r:id="rId6"/>
    <p:sldId id="266" r:id="rId7"/>
    <p:sldId id="257" r:id="rId8"/>
    <p:sldId id="258" r:id="rId9"/>
    <p:sldId id="261" r:id="rId10"/>
    <p:sldId id="271" r:id="rId11"/>
    <p:sldId id="272" r:id="rId12"/>
    <p:sldId id="267" r:id="rId13"/>
    <p:sldId id="268" r:id="rId14"/>
    <p:sldId id="269" r:id="rId15"/>
    <p:sldId id="270" r:id="rId16"/>
    <p:sldId id="263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3" descr="1klass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46970">
            <a:off x="119063" y="4381500"/>
            <a:ext cx="2573337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Рисунок 8" descr="Рисунок9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838" y="3408363"/>
            <a:ext cx="4679950" cy="344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378565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80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Согласные звуки [</a:t>
            </a:r>
            <a:r>
              <a:rPr lang="ru-RU" sz="80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х</a:t>
            </a:r>
            <a:r>
              <a:rPr lang="ru-RU" sz="80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], [</a:t>
            </a:r>
            <a:r>
              <a:rPr lang="ru-RU" sz="80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х</a:t>
            </a:r>
            <a:r>
              <a:rPr lang="ru-RU" sz="80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’].</a:t>
            </a:r>
          </a:p>
          <a:p>
            <a:pPr algn="ctr">
              <a:defRPr/>
            </a:pPr>
            <a:r>
              <a:rPr lang="ru-RU" sz="80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Буквы </a:t>
            </a:r>
            <a:r>
              <a:rPr lang="ru-RU" sz="80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Хх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dirty="0" smtClean="0"/>
              <a:t>Проверим д/з.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9657"/>
            <a:ext cx="4608512" cy="6549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857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522478" y="188283"/>
            <a:ext cx="7883018" cy="79244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Скороговорка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268760"/>
            <a:ext cx="6400800" cy="17526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Был в саду переполо</a:t>
            </a:r>
            <a:r>
              <a:rPr lang="ru-RU" sz="4000" b="1" dirty="0" smtClean="0">
                <a:solidFill>
                  <a:schemeClr val="accent1"/>
                </a:solidFill>
              </a:rPr>
              <a:t>х</a:t>
            </a:r>
            <a:r>
              <a:rPr lang="ru-RU" sz="4000" b="1" dirty="0" smtClean="0">
                <a:solidFill>
                  <a:schemeClr val="tx1"/>
                </a:solidFill>
              </a:rPr>
              <a:t> -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Там расцвёл чертополо</a:t>
            </a:r>
            <a:r>
              <a:rPr lang="ru-RU" sz="4000" b="1" dirty="0" smtClean="0">
                <a:solidFill>
                  <a:schemeClr val="accent1"/>
                </a:solidFill>
              </a:rPr>
              <a:t>х</a:t>
            </a:r>
            <a:r>
              <a:rPr lang="ru-RU" sz="4000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Чтобы сад твой не загло</a:t>
            </a:r>
            <a:r>
              <a:rPr lang="ru-RU" sz="4000" b="1" dirty="0" smtClean="0">
                <a:solidFill>
                  <a:schemeClr val="accent1"/>
                </a:solidFill>
              </a:rPr>
              <a:t>х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Прополи чертополо</a:t>
            </a:r>
            <a:r>
              <a:rPr lang="ru-RU" sz="4000" b="1" dirty="0" smtClean="0">
                <a:solidFill>
                  <a:schemeClr val="accent1"/>
                </a:solidFill>
              </a:rPr>
              <a:t>х</a:t>
            </a:r>
            <a:r>
              <a:rPr lang="ru-RU" sz="4000" b="1" dirty="0" smtClean="0">
                <a:solidFill>
                  <a:schemeClr val="tx1"/>
                </a:solidFill>
              </a:rPr>
              <a:t>.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17032"/>
            <a:ext cx="2138694" cy="29247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26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77" t="46667" r="62258" b="4516"/>
          <a:stretch/>
        </p:blipFill>
        <p:spPr bwMode="auto">
          <a:xfrm>
            <a:off x="345530" y="315703"/>
            <a:ext cx="2566220" cy="3347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877" t="13001" r="6556" b="15277"/>
          <a:stretch/>
        </p:blipFill>
        <p:spPr bwMode="auto">
          <a:xfrm>
            <a:off x="6954604" y="5157192"/>
            <a:ext cx="1213213" cy="83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95159"/>
            <a:ext cx="2666055" cy="2753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03" t="16995" r="53092" b="14023"/>
          <a:stretch/>
        </p:blipFill>
        <p:spPr bwMode="auto">
          <a:xfrm>
            <a:off x="3162678" y="1995159"/>
            <a:ext cx="108618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59832" y="315703"/>
            <a:ext cx="38481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Вырос в поле колоском,</a:t>
            </a:r>
          </a:p>
          <a:p>
            <a:r>
              <a:rPr lang="ru-RU" sz="2800" dirty="0"/>
              <a:t>На столе лежу куском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530" y="4005064"/>
            <a:ext cx="516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Кричит он громче всех с утра:</a:t>
            </a:r>
          </a:p>
          <a:p>
            <a:r>
              <a:rPr lang="ru-RU" sz="2800" dirty="0"/>
              <a:t>— Вставать пора! Вставать пора!</a:t>
            </a:r>
          </a:p>
          <a:p>
            <a:r>
              <a:rPr lang="ru-RU" sz="2800" dirty="0"/>
              <a:t>Всю жизнь </a:t>
            </a:r>
            <a:r>
              <a:rPr lang="ru-RU" sz="2800" dirty="0" smtClean="0"/>
              <a:t>несёт </a:t>
            </a:r>
            <a:r>
              <a:rPr lang="ru-RU" sz="2800" dirty="0"/>
              <a:t>он службу</a:t>
            </a:r>
          </a:p>
          <a:p>
            <a:r>
              <a:rPr lang="ru-RU" sz="2800" dirty="0"/>
              <a:t>И с солнцем водит дружбу.</a:t>
            </a:r>
          </a:p>
        </p:txBody>
      </p:sp>
    </p:spTree>
    <p:extLst>
      <p:ext uri="{BB962C8B-B14F-4D97-AF65-F5344CB8AC3E}">
        <p14:creationId xmlns:p14="http://schemas.microsoft.com/office/powerpoint/2010/main" xmlns="" val="290987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568863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Сформулируйте тему урока.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Тема: </a:t>
            </a:r>
            <a:r>
              <a:rPr lang="ru-RU" sz="5700" b="1" dirty="0" smtClean="0"/>
              <a:t>Звуки [х] [хˈ].  Буква «</a:t>
            </a:r>
            <a:r>
              <a:rPr lang="ru-RU" sz="5700" b="1" dirty="0" err="1" smtClean="0"/>
              <a:t>Хх</a:t>
            </a:r>
            <a:r>
              <a:rPr lang="ru-RU" sz="5700" b="1" dirty="0" smtClean="0"/>
              <a:t>».</a:t>
            </a:r>
          </a:p>
          <a:p>
            <a:pPr marL="0" indent="0">
              <a:buNone/>
            </a:pP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Сегодня на уроке</a:t>
            </a:r>
            <a:r>
              <a:rPr lang="ru-RU" dirty="0" smtClean="0"/>
              <a:t>:</a:t>
            </a:r>
          </a:p>
          <a:p>
            <a:pPr>
              <a:buFontTx/>
              <a:buChar char="-"/>
            </a:pPr>
            <a:r>
              <a:rPr lang="ru-RU" dirty="0" smtClean="0"/>
              <a:t>Будем изучать новую тему</a:t>
            </a:r>
          </a:p>
          <a:p>
            <a:pPr>
              <a:buFontTx/>
              <a:buChar char="-"/>
            </a:pPr>
            <a:r>
              <a:rPr lang="ru-RU" dirty="0" smtClean="0"/>
              <a:t>Продолжим тему предыдущего урока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Каким образом мы будем изучать?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1. Выделим звук в слове.</a:t>
            </a:r>
          </a:p>
          <a:p>
            <a:pPr marL="0" indent="0">
              <a:buNone/>
            </a:pPr>
            <a:r>
              <a:rPr lang="ru-RU" dirty="0"/>
              <a:t>2. Дадим характеристику звуку.</a:t>
            </a:r>
          </a:p>
          <a:p>
            <a:pPr marL="0" indent="0">
              <a:buNone/>
            </a:pPr>
            <a:r>
              <a:rPr lang="ru-RU" dirty="0"/>
              <a:t>3. Научимся читать слоги.</a:t>
            </a:r>
          </a:p>
          <a:p>
            <a:pPr marL="0" indent="0">
              <a:buNone/>
            </a:pPr>
            <a:r>
              <a:rPr lang="ru-RU" dirty="0"/>
              <a:t>4. Научимся читать слова и предложения с этой буквой. </a:t>
            </a:r>
          </a:p>
        </p:txBody>
      </p:sp>
    </p:spTree>
    <p:extLst>
      <p:ext uri="{BB962C8B-B14F-4D97-AF65-F5344CB8AC3E}">
        <p14:creationId xmlns:p14="http://schemas.microsoft.com/office/powerpoint/2010/main" xmlns="" val="28205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1" y="1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045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3208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3813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>Учебник стр. 38.</a:t>
            </a:r>
            <a:br>
              <a:rPr lang="ru-RU" sz="2700" dirty="0" smtClean="0"/>
            </a:br>
            <a:r>
              <a:rPr lang="ru-RU" b="1" dirty="0" smtClean="0">
                <a:solidFill>
                  <a:srgbClr val="FF0000"/>
                </a:solidFill>
              </a:rPr>
              <a:t>«Без труда хлеб не родится никогда!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Х – очень важная буква. С нее начинается очень дорогое, важное слово – хлеб. Хлеб всегда на столе и в будни, и в праздники. Хлебом – солью встречают самых дорогих и почетных гостей. Недаром говорят: «Хлеб – всему голова».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Ребята</a:t>
            </a:r>
            <a:r>
              <a:rPr lang="ru-RU" dirty="0"/>
              <a:t>, используя рисунки из нашего учебника, мы поговорим о пути хлеба от поля до твоего стола.</a:t>
            </a:r>
          </a:p>
        </p:txBody>
      </p:sp>
    </p:spTree>
    <p:extLst>
      <p:ext uri="{BB962C8B-B14F-4D97-AF65-F5344CB8AC3E}">
        <p14:creationId xmlns:p14="http://schemas.microsoft.com/office/powerpoint/2010/main" xmlns="" val="350688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853"/>
            <a:ext cx="4610059" cy="68381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0060" y="0"/>
            <a:ext cx="4448894" cy="68579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4646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84" y="0"/>
            <a:ext cx="4909499" cy="68306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5052523" y="188640"/>
            <a:ext cx="3789228" cy="322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7948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8" y="1052736"/>
            <a:ext cx="2962672" cy="364902"/>
          </a:xfrm>
        </p:spPr>
        <p:txBody>
          <a:bodyPr>
            <a:noAutofit/>
          </a:bodyPr>
          <a:lstStyle/>
          <a:p>
            <a:r>
              <a:rPr lang="ru-RU" sz="2800" dirty="0" smtClean="0"/>
              <a:t>Дома: стр. 41</a:t>
            </a:r>
            <a:br>
              <a:rPr lang="ru-RU" sz="2800" dirty="0" smtClean="0"/>
            </a:br>
            <a:r>
              <a:rPr lang="ru-RU" sz="2800" dirty="0" smtClean="0"/>
              <a:t>читать текст выразительно,</a:t>
            </a:r>
            <a:br>
              <a:rPr lang="ru-RU" sz="2800" dirty="0" smtClean="0"/>
            </a:br>
            <a:r>
              <a:rPr lang="ru-RU" sz="2800" dirty="0" smtClean="0"/>
              <a:t>объяснить смысл пословицы. </a:t>
            </a:r>
            <a:endParaRPr lang="ru-RU" sz="2800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9060"/>
            <a:ext cx="4824536" cy="66717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939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Подведём итог.</a:t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Всему ли мы научились, что                     запланировали?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32037"/>
            <a:ext cx="8229600" cy="4525963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Выделим звук в слове.</a:t>
            </a:r>
          </a:p>
          <a:p>
            <a:r>
              <a:rPr lang="ru-RU" dirty="0" smtClean="0"/>
              <a:t> </a:t>
            </a:r>
            <a:r>
              <a:rPr lang="ru-RU" dirty="0"/>
              <a:t>Дадим характеристику звуку.</a:t>
            </a:r>
          </a:p>
          <a:p>
            <a:r>
              <a:rPr lang="ru-RU" dirty="0" smtClean="0"/>
              <a:t> Научились  </a:t>
            </a:r>
            <a:r>
              <a:rPr lang="ru-RU" dirty="0"/>
              <a:t>читать слоги.</a:t>
            </a:r>
          </a:p>
          <a:p>
            <a:r>
              <a:rPr lang="ru-RU" dirty="0" smtClean="0"/>
              <a:t> Научились </a:t>
            </a:r>
            <a:r>
              <a:rPr lang="ru-RU" dirty="0"/>
              <a:t>читать слова и предложения с этой буквой. </a:t>
            </a:r>
          </a:p>
          <a:p>
            <a:pPr marL="0" indent="0" algn="ctr">
              <a:buNone/>
            </a:pPr>
            <a:r>
              <a:rPr lang="ru-RU" dirty="0" smtClean="0"/>
              <a:t>Моё настроение на уроке.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195736" y="5805264"/>
            <a:ext cx="1080120" cy="79208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923928" y="5805264"/>
            <a:ext cx="1080120" cy="79208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724128" y="5805264"/>
            <a:ext cx="1080120" cy="79208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397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897535"/>
            <a:ext cx="6400800" cy="175260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1"/>
                </a:solidFill>
              </a:rPr>
              <a:t>Звенит звонок заливается</a:t>
            </a:r>
          </a:p>
          <a:p>
            <a:r>
              <a:rPr lang="ru-RU" sz="4800" b="1" dirty="0" smtClean="0">
                <a:solidFill>
                  <a:schemeClr val="tx1"/>
                </a:solidFill>
              </a:rPr>
              <a:t>Урок письма</a:t>
            </a:r>
          </a:p>
          <a:p>
            <a:r>
              <a:rPr lang="ru-RU" sz="4800" b="1" dirty="0" smtClean="0">
                <a:solidFill>
                  <a:schemeClr val="tx1"/>
                </a:solidFill>
              </a:rPr>
              <a:t>начинается.</a:t>
            </a:r>
            <a:endParaRPr lang="ru-RU" sz="4800" b="1" dirty="0">
              <a:solidFill>
                <a:schemeClr val="tx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17501">
            <a:off x="227482" y="129577"/>
            <a:ext cx="2417402" cy="196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2388" y="2996951"/>
            <a:ext cx="3536622" cy="369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9131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609" y="-1957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Тема: Строчная и прописная буквы «</a:t>
            </a:r>
            <a:r>
              <a:rPr lang="ru-RU" sz="2800" dirty="0" err="1" smtClean="0"/>
              <a:t>хХ</a:t>
            </a:r>
            <a:r>
              <a:rPr lang="ru-RU" sz="2800" dirty="0" smtClean="0"/>
              <a:t>».</a:t>
            </a:r>
            <a:endParaRPr lang="ru-RU" sz="28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9227" y="188640"/>
            <a:ext cx="1118394" cy="148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639996"/>
            <a:ext cx="7308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/>
          </a:p>
          <a:p>
            <a:r>
              <a:rPr lang="ru-RU" sz="3200" dirty="0" smtClean="0"/>
              <a:t>Каким образом будем учиться писать?</a:t>
            </a:r>
          </a:p>
          <a:p>
            <a:endParaRPr lang="ru-RU" sz="3200" dirty="0"/>
          </a:p>
          <a:p>
            <a:endParaRPr lang="ru-RU" sz="3200" dirty="0" smtClean="0"/>
          </a:p>
          <a:p>
            <a:endParaRPr lang="ru-RU" sz="3200" dirty="0"/>
          </a:p>
          <a:p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23493" y="1675047"/>
            <a:ext cx="7330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1. Научимся писать букву по  элементам.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93120" y="2157796"/>
            <a:ext cx="6147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2.Научимся писать букву в строке.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972" y="2670442"/>
            <a:ext cx="7196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3. Научимся писать слоги и соединения.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59482" y="3123352"/>
            <a:ext cx="7079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4.Научимся писать слова с этой буквой.</a:t>
            </a:r>
            <a:endParaRPr lang="ru-RU" sz="3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860311"/>
            <a:ext cx="3672408" cy="27488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04599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71123" y="184110"/>
            <a:ext cx="1679165" cy="123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36" t="5398"/>
          <a:stretch/>
        </p:blipFill>
        <p:spPr bwMode="auto">
          <a:xfrm>
            <a:off x="331723" y="1484784"/>
            <a:ext cx="4571923" cy="504819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32478" y="1479980"/>
            <a:ext cx="3600400" cy="5078313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Повторим правила письма: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 smtClean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1. Пиши </a:t>
            </a:r>
            <a:r>
              <a:rPr lang="ru-RU" dirty="0">
                <a:solidFill>
                  <a:prstClr val="black"/>
                </a:solidFill>
              </a:rPr>
              <a:t>буквы под наклоном.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2. Соблюдай </a:t>
            </a:r>
            <a:r>
              <a:rPr lang="ru-RU" dirty="0">
                <a:solidFill>
                  <a:prstClr val="black"/>
                </a:solidFill>
              </a:rPr>
              <a:t>расстояние между буквами.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3. Соединяй </a:t>
            </a:r>
            <a:r>
              <a:rPr lang="ru-RU" dirty="0">
                <a:solidFill>
                  <a:prstClr val="black"/>
                </a:solidFill>
              </a:rPr>
              <a:t>буквы правильно.</a:t>
            </a:r>
          </a:p>
          <a:p>
            <a:r>
              <a:rPr lang="ru-RU" dirty="0">
                <a:solidFill>
                  <a:prstClr val="black"/>
                </a:solidFill>
              </a:rPr>
              <a:t>4. Слова </a:t>
            </a:r>
            <a:r>
              <a:rPr lang="ru-RU" dirty="0" smtClean="0">
                <a:solidFill>
                  <a:prstClr val="black"/>
                </a:solidFill>
              </a:rPr>
              <a:t>в предложении пиши </a:t>
            </a:r>
            <a:r>
              <a:rPr lang="ru-RU" dirty="0">
                <a:solidFill>
                  <a:prstClr val="black"/>
                </a:solidFill>
              </a:rPr>
              <a:t>раздельно.</a:t>
            </a:r>
          </a:p>
          <a:p>
            <a:r>
              <a:rPr lang="ru-RU" dirty="0">
                <a:solidFill>
                  <a:prstClr val="black"/>
                </a:solidFill>
              </a:rPr>
              <a:t>5. Начало предложения пиши с заглавной буквы.</a:t>
            </a:r>
          </a:p>
          <a:p>
            <a:r>
              <a:rPr lang="ru-RU" dirty="0">
                <a:solidFill>
                  <a:prstClr val="black"/>
                </a:solidFill>
              </a:rPr>
              <a:t>6. В конце предложения - ставь точку.</a:t>
            </a:r>
          </a:p>
          <a:p>
            <a:r>
              <a:rPr lang="ru-RU" dirty="0">
                <a:solidFill>
                  <a:prstClr val="black"/>
                </a:solidFill>
              </a:rPr>
              <a:t>7. Имена собственные пиши с заглавной буквы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r>
              <a:rPr lang="ru-RU" dirty="0" smtClean="0">
                <a:solidFill>
                  <a:prstClr val="black"/>
                </a:solidFill>
              </a:rPr>
              <a:t>8. Старайся писать аккуратно, без исправлений и красивым почерком.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1723" y="404664"/>
            <a:ext cx="6939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Эти правила дружок- ты запомни на зубок.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156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0" r="3480" b="4097"/>
          <a:stretch/>
        </p:blipFill>
        <p:spPr bwMode="auto">
          <a:xfrm>
            <a:off x="86637" y="116632"/>
            <a:ext cx="4627356" cy="67413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9" t="1975" r="3898" b="4519"/>
          <a:stretch/>
        </p:blipFill>
        <p:spPr bwMode="auto">
          <a:xfrm>
            <a:off x="4644008" y="116633"/>
            <a:ext cx="4388960" cy="67166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3921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Подведём итог.</a:t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Всему ли мы научились, что                     запланировали?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188" y="2636912"/>
            <a:ext cx="8229600" cy="2708920"/>
          </a:xfrm>
        </p:spPr>
        <p:txBody>
          <a:bodyPr/>
          <a:lstStyle/>
          <a:p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Моё настроение на уроке.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674756" y="4493096"/>
            <a:ext cx="1080120" cy="79208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563888" y="4520128"/>
            <a:ext cx="1080120" cy="79208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633236" y="4520128"/>
            <a:ext cx="1080120" cy="79208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03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376</Words>
  <Application>Microsoft Office PowerPoint</Application>
  <PresentationFormat>Экран (4:3)</PresentationFormat>
  <Paragraphs>65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Проверим д/з.</vt:lpstr>
      <vt:lpstr>Скороговорка</vt:lpstr>
      <vt:lpstr>Слайд 4</vt:lpstr>
      <vt:lpstr>Слайд 5</vt:lpstr>
      <vt:lpstr>Слайд 6</vt:lpstr>
      <vt:lpstr>Слайд 7</vt:lpstr>
      <vt:lpstr>Учебник стр. 38. «Без труда хлеб не родится никогда!</vt:lpstr>
      <vt:lpstr>Слайд 9</vt:lpstr>
      <vt:lpstr>Слайд 10</vt:lpstr>
      <vt:lpstr>Дома: стр. 41 читать текст выразительно, объяснить смысл пословицы. </vt:lpstr>
      <vt:lpstr> Подведём итог.                Всему ли мы научились, что                     запланировали?</vt:lpstr>
      <vt:lpstr>Слайд 13</vt:lpstr>
      <vt:lpstr>Тема: Строчная и прописная буквы «хХ».</vt:lpstr>
      <vt:lpstr>Слайд 15</vt:lpstr>
      <vt:lpstr>Слайд 16</vt:lpstr>
      <vt:lpstr> Подведём итог.                Всему ли мы научились, что                     запланировали?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Toshiba</cp:lastModifiedBy>
  <cp:revision>11</cp:revision>
  <dcterms:created xsi:type="dcterms:W3CDTF">2018-01-08T12:57:02Z</dcterms:created>
  <dcterms:modified xsi:type="dcterms:W3CDTF">2020-01-26T15:51:44Z</dcterms:modified>
</cp:coreProperties>
</file>