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6" r:id="rId8"/>
    <p:sldId id="267" r:id="rId9"/>
    <p:sldId id="269" r:id="rId10"/>
    <p:sldId id="276" r:id="rId11"/>
    <p:sldId id="277" r:id="rId12"/>
    <p:sldId id="278" r:id="rId13"/>
    <p:sldId id="279" r:id="rId14"/>
    <p:sldId id="268" r:id="rId15"/>
    <p:sldId id="270" r:id="rId16"/>
    <p:sldId id="271" r:id="rId17"/>
    <p:sldId id="272" r:id="rId18"/>
    <p:sldId id="262" r:id="rId19"/>
    <p:sldId id="273" r:id="rId20"/>
    <p:sldId id="263" r:id="rId21"/>
    <p:sldId id="274" r:id="rId22"/>
    <p:sldId id="275" r:id="rId23"/>
    <p:sldId id="261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" initials="П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 varScale="1">
        <p:scale>
          <a:sx n="61" d="100"/>
          <a:sy n="61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FE01934-100D-4268-A873-2C8986669C1A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2D1DE17-F13D-4D7C-BE56-C1DFB2DA0A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5852" y="1857364"/>
            <a:ext cx="6477000" cy="18288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My letters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5500703"/>
            <a:ext cx="6858016" cy="1357298"/>
          </a:xfrm>
        </p:spPr>
        <p:txBody>
          <a:bodyPr>
            <a:normAutofit fontScale="47500" lnSpcReduction="20000"/>
          </a:bodyPr>
          <a:lstStyle/>
          <a:p>
            <a:r>
              <a:rPr lang="en-US" sz="4800" b="1" i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Spotlight </a:t>
            </a:r>
            <a:r>
              <a:rPr lang="en-US" sz="4800" b="1" i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</a:t>
            </a:r>
            <a:endParaRPr lang="ru-RU" sz="4800" b="1" i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ru-RU" sz="4800" b="1" i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МБОУ СОШ №2 г. Барабинск Новосибирской области. учитель Екимова Наталья Сергеевна</a:t>
            </a:r>
            <a:r>
              <a:rPr lang="en-US" sz="4800" b="1" i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800" b="1" i="1" dirty="0">
              <a:solidFill>
                <a:schemeClr val="bg1"/>
              </a:solidFill>
              <a:cs typeface="Aharoni" pitchFamily="2" charset="-79"/>
            </a:endParaRPr>
          </a:p>
        </p:txBody>
      </p:sp>
      <p:sp>
        <p:nvSpPr>
          <p:cNvPr id="4" name="Текст 8"/>
          <p:cNvSpPr txBox="1">
            <a:spLocks/>
          </p:cNvSpPr>
          <p:nvPr/>
        </p:nvSpPr>
        <p:spPr>
          <a:xfrm>
            <a:off x="642910" y="0"/>
            <a:ext cx="7929618" cy="1928802"/>
          </a:xfrm>
          <a:prstGeom prst="rect">
            <a:avLst/>
          </a:prstGeom>
        </p:spPr>
        <p:txBody>
          <a:bodyPr/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 10</a:t>
            </a:r>
            <a:r>
              <a:rPr kumimoji="0" lang="en-US" sz="3600" b="1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of September</a:t>
            </a:r>
          </a:p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Wednesday</a:t>
            </a:r>
          </a:p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Char char=""/>
              <a:tabLst/>
              <a:defRPr/>
            </a:pP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5" name="Picture 2" descr="E:\флешка\Моя папка\анимации\Солнышко\Солнышко\55226690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2713286"/>
            <a:ext cx="3214710" cy="3226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0"/>
            <a:ext cx="8329642" cy="6400801"/>
          </a:xfrm>
        </p:spPr>
        <p:txBody>
          <a:bodyPr>
            <a:normAutofit/>
          </a:bodyPr>
          <a:lstStyle/>
          <a:p>
            <a:r>
              <a:rPr lang="ru-RU" sz="3600" b="1" u="sng" dirty="0" smtClean="0"/>
              <a:t>Транскрипция</a:t>
            </a:r>
            <a:r>
              <a:rPr lang="ru-RU" sz="3600" dirty="0" smtClean="0"/>
              <a:t> – знаки, которые показывают как слово произносится.</a:t>
            </a:r>
          </a:p>
          <a:p>
            <a:pPr>
              <a:buNone/>
            </a:pPr>
            <a:endParaRPr lang="ru-RU" dirty="0" smtClean="0"/>
          </a:p>
          <a:p>
            <a:pPr algn="ctr">
              <a:lnSpc>
                <a:spcPct val="200000"/>
              </a:lnSpc>
              <a:buNone/>
            </a:pPr>
            <a:r>
              <a:rPr lang="en-US" sz="4000" dirty="0" err="1" smtClean="0"/>
              <a:t>Sh</a:t>
            </a:r>
            <a:r>
              <a:rPr lang="en-US" sz="4000" dirty="0" smtClean="0"/>
              <a:t> </a:t>
            </a:r>
            <a:r>
              <a:rPr lang="en-US" sz="4000" b="1" dirty="0" smtClean="0"/>
              <a:t>[</a:t>
            </a:r>
            <a:r>
              <a:rPr lang="ru-RU" sz="4000" b="1" dirty="0" smtClean="0"/>
              <a:t> </a:t>
            </a:r>
            <a:r>
              <a:rPr lang="en-US" sz="4800" b="1" dirty="0" smtClean="0"/>
              <a:t>ʃ</a:t>
            </a:r>
            <a:r>
              <a:rPr lang="ru-RU" sz="4000" b="1" dirty="0" smtClean="0"/>
              <a:t> </a:t>
            </a:r>
            <a:r>
              <a:rPr lang="en-US" sz="4000" b="1" dirty="0" smtClean="0"/>
              <a:t>]</a:t>
            </a:r>
            <a:r>
              <a:rPr lang="en-US" sz="4000" dirty="0" smtClean="0"/>
              <a:t> – </a:t>
            </a:r>
            <a:r>
              <a:rPr lang="ru-RU" sz="4000" dirty="0" err="1" smtClean="0"/>
              <a:t>ш</a:t>
            </a:r>
            <a:endParaRPr lang="ru-RU" sz="4000" dirty="0" smtClean="0"/>
          </a:p>
          <a:p>
            <a:pPr algn="ctr">
              <a:lnSpc>
                <a:spcPct val="200000"/>
              </a:lnSpc>
              <a:buNone/>
            </a:pPr>
            <a:r>
              <a:rPr lang="en-US" sz="4000" dirty="0" err="1" smtClean="0"/>
              <a:t>ch</a:t>
            </a:r>
            <a:r>
              <a:rPr lang="en-US" sz="4000" dirty="0" smtClean="0"/>
              <a:t> </a:t>
            </a:r>
            <a:r>
              <a:rPr lang="en-US" sz="4000" b="1" dirty="0" smtClean="0"/>
              <a:t>[ </a:t>
            </a:r>
            <a:r>
              <a:rPr lang="en-US" sz="4400" b="1" dirty="0" err="1" smtClean="0"/>
              <a:t>tʃ</a:t>
            </a:r>
            <a:r>
              <a:rPr lang="en-US" sz="4400" b="1" dirty="0" smtClean="0"/>
              <a:t> </a:t>
            </a:r>
            <a:r>
              <a:rPr lang="en-US" sz="4000" b="1" dirty="0" smtClean="0"/>
              <a:t>]</a:t>
            </a:r>
            <a:r>
              <a:rPr lang="en-US" sz="4000" dirty="0" smtClean="0"/>
              <a:t> – </a:t>
            </a:r>
            <a:r>
              <a:rPr lang="ru-RU" sz="4000" dirty="0" smtClean="0"/>
              <a:t>ч</a:t>
            </a:r>
            <a:r>
              <a:rPr lang="en-US" sz="4000" dirty="0" smtClean="0"/>
              <a:t>   </a:t>
            </a:r>
            <a:endParaRPr lang="ru-RU" sz="4000" dirty="0" smtClean="0"/>
          </a:p>
          <a:p>
            <a:pPr algn="ctr">
              <a:lnSpc>
                <a:spcPct val="200000"/>
              </a:lnSpc>
              <a:buNone/>
            </a:pPr>
            <a:r>
              <a:rPr lang="ru-RU" sz="4000" dirty="0" smtClean="0"/>
              <a:t> </a:t>
            </a:r>
            <a:r>
              <a:rPr lang="en-US" sz="4000" dirty="0" smtClean="0"/>
              <a:t>ph [ </a:t>
            </a:r>
            <a:r>
              <a:rPr lang="en-US" sz="4800" b="1" dirty="0" smtClean="0"/>
              <a:t>f</a:t>
            </a:r>
            <a:r>
              <a:rPr lang="en-US" sz="4000" dirty="0" smtClean="0"/>
              <a:t>] – </a:t>
            </a:r>
            <a:r>
              <a:rPr lang="ru-RU" sz="4000" dirty="0" err="1" smtClean="0"/>
              <a:t>ф</a:t>
            </a:r>
            <a:r>
              <a:rPr lang="ru-RU" sz="4000" dirty="0" smtClean="0"/>
              <a:t> </a:t>
            </a:r>
            <a:endParaRPr lang="en-US" sz="4000" dirty="0" smtClean="0"/>
          </a:p>
          <a:p>
            <a:pPr>
              <a:buNone/>
            </a:pPr>
            <a:endParaRPr lang="ru-RU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Типы слогов в английском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 dirty="0" smtClean="0"/>
              <a:t>Snak</a:t>
            </a:r>
            <a:r>
              <a:rPr lang="en-US" b="1" u="sng" dirty="0" smtClean="0"/>
              <a:t>e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ru-RU" dirty="0" smtClean="0"/>
              <a:t>открытый тип слога.</a:t>
            </a:r>
          </a:p>
          <a:p>
            <a:r>
              <a:rPr lang="ru-RU" dirty="0" smtClean="0"/>
              <a:t>Заканчивается на гласную букву. </a:t>
            </a:r>
          </a:p>
          <a:p>
            <a:r>
              <a:rPr lang="ru-RU" u="sng" dirty="0" smtClean="0"/>
              <a:t>Гласная читается как в алфавите</a:t>
            </a:r>
            <a:r>
              <a:rPr lang="ru-RU" u="sng" dirty="0" smtClean="0"/>
              <a:t>!</a:t>
            </a:r>
            <a:endParaRPr lang="ru-RU" u="sng" dirty="0" smtClean="0"/>
          </a:p>
          <a:p>
            <a:endParaRPr lang="ru-RU" u="sng" dirty="0" smtClean="0"/>
          </a:p>
          <a:p>
            <a:r>
              <a:rPr lang="en-US" b="1" dirty="0" smtClean="0"/>
              <a:t>Ca</a:t>
            </a:r>
            <a:r>
              <a:rPr lang="en-US" b="1" u="sng" dirty="0" smtClean="0"/>
              <a:t>t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ru-RU" dirty="0" smtClean="0"/>
              <a:t>закрытый слог (на согласную букву)</a:t>
            </a:r>
          </a:p>
          <a:p>
            <a:r>
              <a:rPr lang="ru-RU" u="sng" dirty="0" smtClean="0"/>
              <a:t>Учим </a:t>
            </a:r>
            <a:r>
              <a:rPr lang="ru-RU" u="sng" dirty="0" smtClean="0"/>
              <a:t>правила</a:t>
            </a:r>
            <a:r>
              <a:rPr lang="ru-RU" u="sng" dirty="0" smtClean="0"/>
              <a:t>!</a:t>
            </a:r>
            <a:endParaRPr lang="ru-RU" u="sng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Users\User\Downloads\scree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None/>
            </a:pPr>
            <a:r>
              <a:rPr lang="en-US" dirty="0" smtClean="0"/>
              <a:t>				</a:t>
            </a:r>
            <a:endParaRPr lang="ru-RU" dirty="0"/>
          </a:p>
        </p:txBody>
      </p:sp>
      <p:pic>
        <p:nvPicPr>
          <p:cNvPr id="4098" name="Picture 2" descr="C:\Users\User\Downloads\screen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ownloads\aac0f64f7999938ac81468ded9d938b9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ownloads\img1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ownloads\img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ownloads\bd69deb86c18b67f529122f0ca8009ae-800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3"/>
          <p:cNvSpPr>
            <a:spLocks noChangeArrowheads="1" noChangeShapeType="1" noTextEdit="1"/>
          </p:cNvSpPr>
          <p:nvPr/>
        </p:nvSpPr>
        <p:spPr bwMode="auto">
          <a:xfrm>
            <a:off x="1643042" y="2285992"/>
            <a:ext cx="6194425" cy="424973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en-U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CC"/>
                </a:solidFill>
                <a:latin typeface="Times New Roman"/>
                <a:cs typeface="Times New Roman"/>
              </a:rPr>
              <a:t>Time to </a:t>
            </a:r>
            <a:r>
              <a:rPr lang="en-U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CC"/>
                </a:solidFill>
                <a:latin typeface="Times New Roman"/>
                <a:cs typeface="Times New Roman"/>
              </a:rPr>
              <a:t>rest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3333CC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Line 7"/>
          <p:cNvSpPr>
            <a:spLocks noChangeShapeType="1"/>
          </p:cNvSpPr>
          <p:nvPr/>
        </p:nvSpPr>
        <p:spPr bwMode="auto">
          <a:xfrm>
            <a:off x="1331913" y="1484313"/>
            <a:ext cx="6911975" cy="0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 flipH="1">
            <a:off x="1547813" y="1484313"/>
            <a:ext cx="6696075" cy="1800225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>
            <a:off x="1547813" y="3284538"/>
            <a:ext cx="6696075" cy="792162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 flipH="1">
            <a:off x="1187450" y="4056063"/>
            <a:ext cx="7058025" cy="1295400"/>
          </a:xfrm>
          <a:prstGeom prst="line">
            <a:avLst/>
          </a:prstGeom>
          <a:noFill/>
          <a:ln w="381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1258888" y="1268413"/>
            <a:ext cx="433387" cy="0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" name="Line 15"/>
          <p:cNvSpPr>
            <a:spLocks noChangeShapeType="1"/>
          </p:cNvSpPr>
          <p:nvPr/>
        </p:nvSpPr>
        <p:spPr bwMode="auto">
          <a:xfrm flipH="1">
            <a:off x="7885113" y="1557338"/>
            <a:ext cx="433387" cy="144462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" name="Line 21"/>
          <p:cNvSpPr>
            <a:spLocks noChangeShapeType="1"/>
          </p:cNvSpPr>
          <p:nvPr/>
        </p:nvSpPr>
        <p:spPr bwMode="auto">
          <a:xfrm>
            <a:off x="1476375" y="3500438"/>
            <a:ext cx="431800" cy="71437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1" name="Line 22"/>
          <p:cNvSpPr>
            <a:spLocks noChangeShapeType="1"/>
          </p:cNvSpPr>
          <p:nvPr/>
        </p:nvSpPr>
        <p:spPr bwMode="auto">
          <a:xfrm flipH="1">
            <a:off x="7812088" y="4365625"/>
            <a:ext cx="504825" cy="142875"/>
          </a:xfrm>
          <a:prstGeom prst="line">
            <a:avLst/>
          </a:prstGeom>
          <a:noFill/>
          <a:ln w="76200">
            <a:solidFill>
              <a:srgbClr val="8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50867E-6 L 0.7559 0.000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56647E-6 L -0.64584 0.241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" y="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39 0.01596 L 0.65347 0.1102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77457E-6 L -0.75208 0.1782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" y="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/>
          <p:cNvSpPr>
            <a:spLocks noChangeArrowheads="1"/>
          </p:cNvSpPr>
          <p:nvPr/>
        </p:nvSpPr>
        <p:spPr bwMode="auto">
          <a:xfrm>
            <a:off x="1857356" y="785794"/>
            <a:ext cx="6137301" cy="5521345"/>
          </a:xfrm>
          <a:prstGeom prst="ellipse">
            <a:avLst/>
          </a:prstGeom>
          <a:noFill/>
          <a:ln w="57150">
            <a:solidFill>
              <a:srgbClr val="FFFF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8093082" y="2297094"/>
            <a:ext cx="431800" cy="4318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7676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347 -0.25179 C -0.1625 -0.25179 -0.04722 -0.09896 -0.04722 0.08902 C -0.04722 0.277 -0.1625 0.43006 -0.30347 0.43006 C -0.44462 0.43006 -0.55903 0.277 -0.55903 0.08902 C -0.55903 -0.09896 -0.44462 -0.25179 -0.30347 -0.25179 Z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348 -0.25179 C -0.16268 -0.25179 -0.04757 -0.09896 -0.04757 0.08902 C -0.04757 0.277 -0.16268 0.43006 -0.30348 0.43006 C -0.44479 0.43006 -0.55938 0.277 -0.55938 0.08902 C -0.55938 -0.09896 -0.44479 -0.25179 -0.30348 -0.25179 Z " pathEditMode="relative" rAng="0" ptsTypes="fffff">
                                      <p:cBhvr>
                                        <p:cTn id="9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827088" y="260350"/>
            <a:ext cx="1008062" cy="936625"/>
            <a:chOff x="340" y="1253"/>
            <a:chExt cx="635" cy="590"/>
          </a:xfrm>
        </p:grpSpPr>
        <p:sp>
          <p:nvSpPr>
            <p:cNvPr id="3" name="AutoShape 28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4" name="AutoShape 32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7164388" y="3573463"/>
            <a:ext cx="1008062" cy="936625"/>
            <a:chOff x="340" y="1253"/>
            <a:chExt cx="635" cy="590"/>
          </a:xfrm>
        </p:grpSpPr>
        <p:sp>
          <p:nvSpPr>
            <p:cNvPr id="6" name="AutoShape 43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7" name="AutoShape 44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  <p:grpSp>
        <p:nvGrpSpPr>
          <p:cNvPr id="8" name="Group 48"/>
          <p:cNvGrpSpPr>
            <a:grpSpLocks/>
          </p:cNvGrpSpPr>
          <p:nvPr/>
        </p:nvGrpSpPr>
        <p:grpSpPr bwMode="auto">
          <a:xfrm>
            <a:off x="4859338" y="3068638"/>
            <a:ext cx="1008062" cy="936625"/>
            <a:chOff x="340" y="1253"/>
            <a:chExt cx="635" cy="590"/>
          </a:xfrm>
        </p:grpSpPr>
        <p:sp>
          <p:nvSpPr>
            <p:cNvPr id="9" name="AutoShape 49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10" name="AutoShape 50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  <p:grpSp>
        <p:nvGrpSpPr>
          <p:cNvPr id="11" name="Group 51"/>
          <p:cNvGrpSpPr>
            <a:grpSpLocks/>
          </p:cNvGrpSpPr>
          <p:nvPr/>
        </p:nvGrpSpPr>
        <p:grpSpPr bwMode="auto">
          <a:xfrm>
            <a:off x="2051050" y="2492375"/>
            <a:ext cx="1008063" cy="936625"/>
            <a:chOff x="340" y="1253"/>
            <a:chExt cx="635" cy="590"/>
          </a:xfrm>
        </p:grpSpPr>
        <p:sp>
          <p:nvSpPr>
            <p:cNvPr id="12" name="AutoShape 52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13" name="AutoShape 53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  <p:grpSp>
        <p:nvGrpSpPr>
          <p:cNvPr id="14" name="Group 60"/>
          <p:cNvGrpSpPr>
            <a:grpSpLocks/>
          </p:cNvGrpSpPr>
          <p:nvPr/>
        </p:nvGrpSpPr>
        <p:grpSpPr bwMode="auto">
          <a:xfrm>
            <a:off x="4356100" y="4941888"/>
            <a:ext cx="1008063" cy="936625"/>
            <a:chOff x="340" y="1253"/>
            <a:chExt cx="635" cy="590"/>
          </a:xfrm>
        </p:grpSpPr>
        <p:sp>
          <p:nvSpPr>
            <p:cNvPr id="15" name="AutoShape 61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16" name="AutoShape 62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  <p:grpSp>
        <p:nvGrpSpPr>
          <p:cNvPr id="17" name="Group 63"/>
          <p:cNvGrpSpPr>
            <a:grpSpLocks/>
          </p:cNvGrpSpPr>
          <p:nvPr/>
        </p:nvGrpSpPr>
        <p:grpSpPr bwMode="auto">
          <a:xfrm>
            <a:off x="5292725" y="1341438"/>
            <a:ext cx="1008063" cy="936625"/>
            <a:chOff x="340" y="1253"/>
            <a:chExt cx="635" cy="590"/>
          </a:xfrm>
        </p:grpSpPr>
        <p:sp>
          <p:nvSpPr>
            <p:cNvPr id="18" name="AutoShape 64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19" name="AutoShape 65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  <p:grpSp>
        <p:nvGrpSpPr>
          <p:cNvPr id="20" name="Group 66"/>
          <p:cNvGrpSpPr>
            <a:grpSpLocks/>
          </p:cNvGrpSpPr>
          <p:nvPr/>
        </p:nvGrpSpPr>
        <p:grpSpPr bwMode="auto">
          <a:xfrm>
            <a:off x="3924300" y="260350"/>
            <a:ext cx="1008063" cy="936625"/>
            <a:chOff x="340" y="1253"/>
            <a:chExt cx="635" cy="590"/>
          </a:xfrm>
        </p:grpSpPr>
        <p:sp>
          <p:nvSpPr>
            <p:cNvPr id="21" name="AutoShape 67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22" name="AutoShape 68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  <p:grpSp>
        <p:nvGrpSpPr>
          <p:cNvPr id="23" name="Group 72"/>
          <p:cNvGrpSpPr>
            <a:grpSpLocks/>
          </p:cNvGrpSpPr>
          <p:nvPr/>
        </p:nvGrpSpPr>
        <p:grpSpPr bwMode="auto">
          <a:xfrm>
            <a:off x="7451725" y="260350"/>
            <a:ext cx="1008063" cy="936625"/>
            <a:chOff x="340" y="1253"/>
            <a:chExt cx="635" cy="590"/>
          </a:xfrm>
        </p:grpSpPr>
        <p:sp>
          <p:nvSpPr>
            <p:cNvPr id="24" name="AutoShape 73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25" name="AutoShape 74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  <p:grpSp>
        <p:nvGrpSpPr>
          <p:cNvPr id="26" name="Group 75"/>
          <p:cNvGrpSpPr>
            <a:grpSpLocks/>
          </p:cNvGrpSpPr>
          <p:nvPr/>
        </p:nvGrpSpPr>
        <p:grpSpPr bwMode="auto">
          <a:xfrm>
            <a:off x="3924300" y="2420938"/>
            <a:ext cx="1008063" cy="936625"/>
            <a:chOff x="340" y="1253"/>
            <a:chExt cx="635" cy="590"/>
          </a:xfrm>
        </p:grpSpPr>
        <p:sp>
          <p:nvSpPr>
            <p:cNvPr id="27" name="AutoShape 76"/>
            <p:cNvSpPr>
              <a:spLocks noChangeArrowheads="1"/>
            </p:cNvSpPr>
            <p:nvPr/>
          </p:nvSpPr>
          <p:spPr bwMode="auto">
            <a:xfrm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  <p:sp>
          <p:nvSpPr>
            <p:cNvPr id="28" name="AutoShape 77"/>
            <p:cNvSpPr>
              <a:spLocks noChangeArrowheads="1"/>
            </p:cNvSpPr>
            <p:nvPr/>
          </p:nvSpPr>
          <p:spPr bwMode="auto">
            <a:xfrm rot="2241328">
              <a:off x="340" y="1253"/>
              <a:ext cx="635" cy="590"/>
            </a:xfrm>
            <a:prstGeom prst="star4">
              <a:avLst>
                <a:gd name="adj" fmla="val 12500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80008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Trebuchet MS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500"/>
                            </p:stCondLst>
                            <p:childTnLst>
                              <p:par>
                                <p:cTn id="10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500"/>
                            </p:stCondLst>
                            <p:childTnLst>
                              <p:par>
                                <p:cTn id="10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1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000"/>
                            </p:stCondLst>
                            <p:childTnLst>
                              <p:par>
                                <p:cTn id="12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000"/>
                            </p:stCondLst>
                            <p:childTnLst>
                              <p:par>
                                <p:cTn id="1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500"/>
                            </p:stCondLst>
                            <p:childTnLst>
                              <p:par>
                                <p:cTn id="1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8000"/>
                            </p:stCondLst>
                            <p:childTnLst>
                              <p:par>
                                <p:cTn id="14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5" presetID="1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0.28856 C 0.15521 -0.28856 0.2757 -0.14936 0.2757 0.02196 C 0.2757 0.19306 0.15521 0.33295 0.00764 0.33295 C -0.1401 0.33295 -0.25989 0.19306 -0.25989 0.02196 C -0.25989 -0.14936 -0.1401 -0.28856 0.00764 -0.28856 Z " pathEditMode="relative" rAng="0" ptsTypes="fffff">
                                      <p:cBhvr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8" presetID="1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4 -0.28856 C 0.15434 -0.28856 0.27413 -0.14752 0.27413 0.0259 C 0.27413 0.19954 0.15434 0.34058 0.00764 0.34058 C -0.13889 0.34058 -0.25764 0.19954 -0.25764 0.0259 C -0.25764 -0.14752 -0.13889 -0.28856 0.00764 -0.28856 Z " pathEditMode="relative" rAng="0" ptsTypes="fffff">
                                      <p:cBhvr>
                                        <p:cTn id="159" dur="2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1" presetID="35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00200"/>
            <a:ext cx="8480328" cy="4757758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200000"/>
              </a:lnSpc>
              <a:buNone/>
            </a:pPr>
            <a:r>
              <a:rPr lang="en-US" sz="6000" dirty="0" err="1" smtClean="0"/>
              <a:t>s</a:t>
            </a:r>
            <a:r>
              <a:rPr lang="en-US" sz="6000" dirty="0" err="1" smtClean="0"/>
              <a:t>h</a:t>
            </a:r>
            <a:r>
              <a:rPr lang="en-US" sz="6000" dirty="0" smtClean="0"/>
              <a:t> </a:t>
            </a:r>
            <a:r>
              <a:rPr lang="en-US" sz="6000" b="1" dirty="0" smtClean="0"/>
              <a:t>[</a:t>
            </a:r>
            <a:r>
              <a:rPr lang="ru-RU" sz="6000" b="1" dirty="0" smtClean="0"/>
              <a:t> </a:t>
            </a:r>
            <a:r>
              <a:rPr lang="en-US" sz="6000" b="1" dirty="0" smtClean="0"/>
              <a:t>ʃ</a:t>
            </a:r>
            <a:r>
              <a:rPr lang="ru-RU" sz="6000" b="1" dirty="0" smtClean="0"/>
              <a:t> </a:t>
            </a:r>
            <a:r>
              <a:rPr lang="en-US" sz="6000" b="1" dirty="0" smtClean="0"/>
              <a:t>]</a:t>
            </a:r>
            <a:r>
              <a:rPr lang="en-US" sz="6000" dirty="0" smtClean="0"/>
              <a:t> – </a:t>
            </a:r>
            <a:r>
              <a:rPr lang="ru-RU" sz="6000" dirty="0" err="1" smtClean="0"/>
              <a:t>Ш</a:t>
            </a:r>
            <a:endParaRPr lang="ru-RU" sz="6000" dirty="0" smtClean="0"/>
          </a:p>
          <a:p>
            <a:pPr algn="ctr">
              <a:lnSpc>
                <a:spcPct val="200000"/>
              </a:lnSpc>
              <a:buNone/>
            </a:pPr>
            <a:r>
              <a:rPr lang="en-US" sz="6000" dirty="0" err="1" smtClean="0"/>
              <a:t>ch</a:t>
            </a:r>
            <a:r>
              <a:rPr lang="en-US" sz="6000" dirty="0" smtClean="0"/>
              <a:t> </a:t>
            </a:r>
            <a:r>
              <a:rPr lang="en-US" sz="6000" b="1" dirty="0" smtClean="0"/>
              <a:t>[ </a:t>
            </a:r>
            <a:r>
              <a:rPr lang="en-US" sz="6000" b="1" dirty="0" err="1" smtClean="0"/>
              <a:t>tʃ</a:t>
            </a:r>
            <a:r>
              <a:rPr lang="en-US" sz="6000" b="1" dirty="0" smtClean="0"/>
              <a:t> ]</a:t>
            </a:r>
            <a:r>
              <a:rPr lang="en-US" sz="6000" dirty="0" smtClean="0"/>
              <a:t> – </a:t>
            </a:r>
            <a:r>
              <a:rPr lang="ru-RU" sz="6000" dirty="0" smtClean="0"/>
              <a:t>Ч</a:t>
            </a:r>
            <a:r>
              <a:rPr lang="en-US" sz="6000" dirty="0" smtClean="0"/>
              <a:t>   </a:t>
            </a:r>
            <a:endParaRPr lang="ru-RU" sz="6000" dirty="0" smtClean="0"/>
          </a:p>
          <a:p>
            <a:pPr algn="ctr">
              <a:lnSpc>
                <a:spcPct val="200000"/>
              </a:lnSpc>
              <a:buNone/>
            </a:pPr>
            <a:r>
              <a:rPr lang="ru-RU" sz="6000" dirty="0" smtClean="0"/>
              <a:t> </a:t>
            </a:r>
            <a:r>
              <a:rPr lang="en-US" sz="6000" dirty="0" smtClean="0"/>
              <a:t>ph [ </a:t>
            </a:r>
            <a:r>
              <a:rPr lang="en-US" sz="6000" b="1" dirty="0" smtClean="0"/>
              <a:t>f</a:t>
            </a:r>
            <a:r>
              <a:rPr lang="en-US" sz="6000" dirty="0" smtClean="0"/>
              <a:t>] – </a:t>
            </a:r>
            <a:r>
              <a:rPr lang="ru-RU" sz="6000" dirty="0" smtClean="0"/>
              <a:t>Ф</a:t>
            </a:r>
            <a:endParaRPr lang="en-US" sz="6000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214290"/>
            <a:ext cx="678661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Буквосочетания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ownloads\f8f2b67266f139befa40dd50a6c428e1ec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8557646" cy="6429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User\Downloads\f1c67ff9228cc376c61a1cfb77f455ba5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421" y="1071546"/>
            <a:ext cx="9168421" cy="5167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1" name="Picture 3" descr="C:\Users\User\Downloads\slide-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92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ownloads\img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55206"/>
            <a:ext cx="9604967" cy="54027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Users\User\Downloads\9683b41f581f98a6b26300d896592c8b-800x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286250" y="2857496"/>
            <a:ext cx="4857750" cy="3643312"/>
          </a:xfrm>
          <a:prstGeom prst="rect">
            <a:avLst/>
          </a:prstGeom>
          <a:noFill/>
        </p:spPr>
      </p:pic>
      <p:pic>
        <p:nvPicPr>
          <p:cNvPr id="13317" name="Picture 5" descr="C:\Users\User\Downloads\scale_1200 (1)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7232"/>
            <a:ext cx="4864100" cy="3643312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431209" y="214290"/>
            <a:ext cx="304923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Звонкий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5786446" y="2214554"/>
            <a:ext cx="2890830" cy="842946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Глухой</a:t>
            </a:r>
            <a:endParaRPr lang="ru-RU" sz="60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Users\User\Downloads\i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Вставьте </a:t>
            </a:r>
            <a:r>
              <a:rPr lang="en-US" b="1" dirty="0" err="1" smtClean="0">
                <a:solidFill>
                  <a:schemeClr val="tx1"/>
                </a:solidFill>
              </a:rPr>
              <a:t>sh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или </a:t>
            </a:r>
            <a:r>
              <a:rPr lang="en-US" b="1" dirty="0" err="1" smtClean="0">
                <a:solidFill>
                  <a:schemeClr val="tx1"/>
                </a:solidFill>
              </a:rPr>
              <a:t>ch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00100" y="1643050"/>
            <a:ext cx="6715172" cy="4972072"/>
          </a:xfrm>
        </p:spPr>
        <p:txBody>
          <a:bodyPr>
            <a:noAutofit/>
          </a:bodyPr>
          <a:lstStyle/>
          <a:p>
            <a:pPr lvl="0" algn="ctr">
              <a:lnSpc>
                <a:spcPct val="150000"/>
              </a:lnSpc>
              <a:buNone/>
            </a:pPr>
            <a:r>
              <a:rPr lang="ru-RU" sz="3600" b="1" dirty="0" smtClean="0"/>
              <a:t> </a:t>
            </a:r>
            <a:r>
              <a:rPr lang="en-US" sz="3600" b="1" dirty="0" smtClean="0"/>
              <a:t>_ _ </a:t>
            </a:r>
            <a:r>
              <a:rPr lang="en-US" sz="3600" b="1" dirty="0" err="1" smtClean="0"/>
              <a:t>eep</a:t>
            </a:r>
            <a:endParaRPr lang="ru-RU" sz="3600" dirty="0" smtClean="0"/>
          </a:p>
          <a:p>
            <a:pPr lvl="0" algn="ctr">
              <a:lnSpc>
                <a:spcPct val="150000"/>
              </a:lnSpc>
              <a:buNone/>
            </a:pPr>
            <a:r>
              <a:rPr lang="en-US" sz="3600" b="1" dirty="0" smtClean="0"/>
              <a:t>_ _ </a:t>
            </a:r>
            <a:r>
              <a:rPr lang="en-US" sz="3600" b="1" dirty="0" err="1" smtClean="0"/>
              <a:t>ick</a:t>
            </a:r>
            <a:endParaRPr lang="ru-RU" sz="3600" dirty="0" smtClean="0"/>
          </a:p>
          <a:p>
            <a:pPr algn="ctr">
              <a:lnSpc>
                <a:spcPct val="150000"/>
              </a:lnSpc>
              <a:buNone/>
            </a:pPr>
            <a:r>
              <a:rPr lang="en-US" sz="3600" b="1" dirty="0" smtClean="0"/>
              <a:t>_ _ </a:t>
            </a:r>
            <a:r>
              <a:rPr lang="en-US" sz="3600" b="1" dirty="0" err="1" smtClean="0"/>
              <a:t>eese</a:t>
            </a:r>
            <a:endParaRPr lang="ru-RU" sz="3600" dirty="0" smtClean="0"/>
          </a:p>
          <a:p>
            <a:pPr lvl="0" algn="ctr">
              <a:lnSpc>
                <a:spcPct val="150000"/>
              </a:lnSpc>
              <a:buNone/>
            </a:pPr>
            <a:r>
              <a:rPr lang="en-US" sz="3600" b="1" dirty="0" err="1" smtClean="0"/>
              <a:t>fi</a:t>
            </a:r>
            <a:r>
              <a:rPr lang="en-US" sz="3600" b="1" dirty="0" smtClean="0"/>
              <a:t> </a:t>
            </a:r>
            <a:r>
              <a:rPr lang="en-US" sz="3600" b="1" dirty="0" smtClean="0"/>
              <a:t>_ </a:t>
            </a:r>
            <a:r>
              <a:rPr lang="en-US" sz="3600" b="1" dirty="0" smtClean="0"/>
              <a:t>_</a:t>
            </a:r>
            <a:r>
              <a:rPr lang="en-US" sz="3600" b="1" dirty="0" smtClean="0"/>
              <a:t> </a:t>
            </a:r>
            <a:endParaRPr lang="ru-RU" sz="3600" dirty="0" smtClean="0"/>
          </a:p>
          <a:p>
            <a:pPr lvl="0" algn="ctr">
              <a:lnSpc>
                <a:spcPct val="150000"/>
              </a:lnSpc>
              <a:buNone/>
            </a:pPr>
            <a:r>
              <a:rPr lang="en-US" sz="3600" b="1" dirty="0" smtClean="0"/>
              <a:t>_ </a:t>
            </a:r>
            <a:r>
              <a:rPr lang="en-US" sz="3600" b="1" dirty="0" smtClean="0"/>
              <a:t>_</a:t>
            </a:r>
            <a:r>
              <a:rPr lang="en-US" sz="3600" b="1" dirty="0" err="1" smtClean="0"/>
              <a:t>ip</a:t>
            </a:r>
            <a:endParaRPr lang="ru-RU" sz="3600" dirty="0"/>
          </a:p>
        </p:txBody>
      </p:sp>
      <p:pic>
        <p:nvPicPr>
          <p:cNvPr id="4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22949" t="56767" r="55761" b="17669"/>
          <a:stretch/>
        </p:blipFill>
        <p:spPr bwMode="auto">
          <a:xfrm>
            <a:off x="7000892" y="1500174"/>
            <a:ext cx="1643074" cy="11430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56128" t="49835" r="26101" b="17319"/>
          <a:stretch/>
        </p:blipFill>
        <p:spPr bwMode="auto">
          <a:xfrm>
            <a:off x="571472" y="2143116"/>
            <a:ext cx="1357322" cy="12144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6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9345" t="19765" r="69024" b="60706"/>
          <a:stretch/>
        </p:blipFill>
        <p:spPr bwMode="auto">
          <a:xfrm>
            <a:off x="428596" y="4357694"/>
            <a:ext cx="2071702" cy="15716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7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40014" t="13410" r="34625" b="56322"/>
          <a:stretch/>
        </p:blipFill>
        <p:spPr bwMode="auto">
          <a:xfrm>
            <a:off x="6572264" y="3071810"/>
            <a:ext cx="1500198" cy="11396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8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73271" t="21428" b="56391"/>
          <a:stretch/>
        </p:blipFill>
        <p:spPr bwMode="auto">
          <a:xfrm>
            <a:off x="6286512" y="5186354"/>
            <a:ext cx="2214578" cy="16716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Вставьте </a:t>
            </a:r>
            <a:r>
              <a:rPr lang="en-US" b="1" dirty="0" smtClean="0">
                <a:solidFill>
                  <a:schemeClr val="tx1"/>
                </a:solidFill>
              </a:rPr>
              <a:t>ph </a:t>
            </a:r>
            <a:r>
              <a:rPr lang="ru-RU" b="1" dirty="0" smtClean="0">
                <a:solidFill>
                  <a:schemeClr val="tx1"/>
                </a:solidFill>
              </a:rPr>
              <a:t>или </a:t>
            </a:r>
            <a:r>
              <a:rPr lang="en-US" b="1" dirty="0" err="1" smtClean="0">
                <a:solidFill>
                  <a:schemeClr val="tx1"/>
                </a:solidFill>
              </a:rPr>
              <a:t>th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pPr lvl="0" algn="ctr">
              <a:buNone/>
            </a:pPr>
            <a:r>
              <a:rPr lang="en-US" b="1" dirty="0" err="1" smtClean="0"/>
              <a:t>dol</a:t>
            </a:r>
            <a:r>
              <a:rPr lang="en-US" b="1" dirty="0" smtClean="0"/>
              <a:t>_ _ </a:t>
            </a:r>
            <a:r>
              <a:rPr lang="en-US" b="1" dirty="0" smtClean="0"/>
              <a:t>in</a:t>
            </a:r>
            <a:r>
              <a:rPr lang="en-US" b="1" dirty="0" smtClean="0"/>
              <a:t> </a:t>
            </a:r>
            <a:endParaRPr lang="ru-RU" dirty="0" smtClean="0"/>
          </a:p>
          <a:p>
            <a:pPr lvl="0" algn="ctr">
              <a:buNone/>
            </a:pPr>
            <a:r>
              <a:rPr lang="en-US" b="1" dirty="0" smtClean="0"/>
              <a:t>_ _</a:t>
            </a:r>
            <a:r>
              <a:rPr lang="en-US" b="1" dirty="0" err="1" smtClean="0"/>
              <a:t>umb</a:t>
            </a:r>
            <a:endParaRPr lang="ru-RU" dirty="0" smtClean="0"/>
          </a:p>
          <a:p>
            <a:pPr lvl="0" algn="ctr">
              <a:buNone/>
            </a:pPr>
            <a:r>
              <a:rPr lang="en-US" b="1" dirty="0" smtClean="0"/>
              <a:t>_ </a:t>
            </a:r>
            <a:r>
              <a:rPr lang="en-US" b="1" dirty="0" smtClean="0"/>
              <a:t>_ </a:t>
            </a:r>
            <a:r>
              <a:rPr lang="en-US" b="1" dirty="0" err="1" smtClean="0"/>
              <a:t>oto</a:t>
            </a:r>
            <a:endParaRPr lang="ru-RU" dirty="0" smtClean="0"/>
          </a:p>
          <a:p>
            <a:pPr algn="ctr">
              <a:buNone/>
            </a:pPr>
            <a:r>
              <a:rPr lang="en-US" b="1" dirty="0" err="1" smtClean="0"/>
              <a:t>ele</a:t>
            </a:r>
            <a:r>
              <a:rPr lang="en-US" b="1" dirty="0" smtClean="0"/>
              <a:t>_ _ant</a:t>
            </a:r>
            <a:endParaRPr lang="ru-RU" dirty="0"/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78142" t="29438" r="2602" b="33664"/>
          <a:stretch/>
        </p:blipFill>
        <p:spPr bwMode="auto">
          <a:xfrm>
            <a:off x="7000892" y="1571612"/>
            <a:ext cx="1285884" cy="121444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5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55149" t="17878" r="24451" b="51479"/>
          <a:stretch/>
        </p:blipFill>
        <p:spPr bwMode="auto">
          <a:xfrm>
            <a:off x="500034" y="2143116"/>
            <a:ext cx="2366424" cy="20002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6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47197" t="59856" r="29604" b="15104"/>
          <a:stretch/>
        </p:blipFill>
        <p:spPr bwMode="auto">
          <a:xfrm>
            <a:off x="6572264" y="4143380"/>
            <a:ext cx="2071702" cy="13782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Homework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Spotlight 2, Part 1 </a:t>
            </a:r>
          </a:p>
          <a:p>
            <a:r>
              <a:rPr lang="en-US" dirty="0" smtClean="0"/>
              <a:t>page </a:t>
            </a:r>
            <a:r>
              <a:rPr lang="en-US" dirty="0" smtClean="0"/>
              <a:t>66, exercise 1 read</a:t>
            </a:r>
            <a:endParaRPr lang="ru-RU" dirty="0"/>
          </a:p>
        </p:txBody>
      </p:sp>
      <p:pic>
        <p:nvPicPr>
          <p:cNvPr id="4" name="Picture 7" descr="Рисунок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3071810"/>
            <a:ext cx="3089279" cy="3178880"/>
          </a:xfrm>
          <a:prstGeom prst="rect">
            <a:avLst/>
          </a:prstGeom>
          <a:noFill/>
          <a:ln w="38100" cmpd="thickThin">
            <a:solidFill>
              <a:srgbClr val="FF66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71612"/>
            <a:ext cx="6418927" cy="4000528"/>
          </a:xfrm>
          <a:prstGeom prst="rect">
            <a:avLst/>
          </a:prstGeom>
          <a:noFill/>
          <a:ln w="38100" cmpd="thickThin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en-US" sz="6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GOOD LUCK!</a:t>
            </a:r>
            <a:endParaRPr lang="ru-RU" sz="66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185</TotalTime>
  <Words>150</Words>
  <Application>Microsoft Office PowerPoint</Application>
  <PresentationFormat>Экран (4:3)</PresentationFormat>
  <Paragraphs>41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Обычная</vt:lpstr>
      <vt:lpstr>My letters </vt:lpstr>
      <vt:lpstr>Слайд 2</vt:lpstr>
      <vt:lpstr>Типы слогов в английском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Глухой</vt:lpstr>
      <vt:lpstr>Слайд 20</vt:lpstr>
      <vt:lpstr>Вставьте sh или ch</vt:lpstr>
      <vt:lpstr>Вставьте ph или th</vt:lpstr>
      <vt:lpstr>Homework</vt:lpstr>
      <vt:lpstr>GOOD LUCK!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</dc:title>
  <dc:creator>Пользователь</dc:creator>
  <cp:lastModifiedBy>Пользователь</cp:lastModifiedBy>
  <cp:revision>12</cp:revision>
  <dcterms:created xsi:type="dcterms:W3CDTF">2025-10-01T04:14:40Z</dcterms:created>
  <dcterms:modified xsi:type="dcterms:W3CDTF">2025-10-09T08:59:22Z</dcterms:modified>
</cp:coreProperties>
</file>