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01" r:id="rId2"/>
    <p:sldId id="257" r:id="rId3"/>
    <p:sldId id="290" r:id="rId4"/>
    <p:sldId id="259" r:id="rId5"/>
    <p:sldId id="298" r:id="rId6"/>
    <p:sldId id="295" r:id="rId7"/>
    <p:sldId id="260" r:id="rId8"/>
    <p:sldId id="262" r:id="rId9"/>
    <p:sldId id="263" r:id="rId10"/>
    <p:sldId id="264" r:id="rId11"/>
    <p:sldId id="267" r:id="rId12"/>
    <p:sldId id="270" r:id="rId13"/>
    <p:sldId id="266" r:id="rId14"/>
    <p:sldId id="300" r:id="rId15"/>
    <p:sldId id="275" r:id="rId16"/>
    <p:sldId id="277" r:id="rId17"/>
    <p:sldId id="280" r:id="rId18"/>
    <p:sldId id="285" r:id="rId19"/>
    <p:sldId id="302" r:id="rId20"/>
    <p:sldId id="282" r:id="rId21"/>
    <p:sldId id="293" r:id="rId22"/>
    <p:sldId id="294" r:id="rId23"/>
    <p:sldId id="286" r:id="rId24"/>
    <p:sldId id="291" r:id="rId25"/>
    <p:sldId id="287" r:id="rId26"/>
    <p:sldId id="296" r:id="rId27"/>
    <p:sldId id="30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FF9900"/>
    <a:srgbClr val="00682F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5197CB-ECFA-4AA8-8925-3552FC2634E8}" type="doc">
      <dgm:prSet loTypeId="urn:microsoft.com/office/officeart/2005/8/layout/process4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0895F67-F15A-41AF-993E-55166AAA57AD}">
      <dgm:prSet phldrT="[Текст]" custT="1"/>
      <dgm:spPr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600" b="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Мотивация</a:t>
          </a:r>
          <a:endParaRPr lang="ru-RU" sz="1600" b="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30F67DD4-A3E6-4E31-8D42-DC46118F1F27}" type="parTrans" cxnId="{F0501808-E755-4710-A180-56E796D786FD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204A9C5F-9A18-402A-AB56-9CFAA780C40D}" type="sibTrans" cxnId="{F0501808-E755-4710-A180-56E796D786FD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9940185A-075D-4688-A872-C46ABC5C9AEB}">
      <dgm:prSet phldrT="[Текст]" custT="1"/>
      <dgm:spPr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600" b="0" dirty="0" err="1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Целеполагание</a:t>
          </a:r>
          <a:endParaRPr lang="ru-RU" sz="1600" b="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FBB52A80-DD01-468B-A4C0-0B8D6B7E7E81}" type="parTrans" cxnId="{0B169765-EEB1-43F2-89DA-5193A80D3411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C73DCBEF-12BE-4053-9E90-F7C8A30530A1}" type="sibTrans" cxnId="{0B169765-EEB1-43F2-89DA-5193A80D3411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4BEED3D1-3D43-40B4-8791-ACEBEBB831BF}">
      <dgm:prSet phldrT="[Текст]" custT="1"/>
      <dgm:spPr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600" b="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Выбор методов, средств и форм</a:t>
          </a:r>
          <a:endParaRPr lang="ru-RU" sz="1600" b="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18AD3846-2429-4B14-B961-71A96209DA1C}" type="parTrans" cxnId="{E2D9BD87-BBE0-4E66-AD38-65ECD8A84B25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02719C35-F83A-4AA5-961C-9B54908AD24E}" type="sibTrans" cxnId="{E2D9BD87-BBE0-4E66-AD38-65ECD8A84B25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EEB6990A-C7BE-4133-A644-95BC5AD1DF02}">
      <dgm:prSet phldrT="[Текст]" custT="1"/>
      <dgm:spPr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600" b="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Действия. Контроль</a:t>
          </a:r>
          <a:endParaRPr lang="ru-RU" sz="1600" b="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473BD4F6-E38C-4128-A44F-AC6F3D106AAC}" type="parTrans" cxnId="{D9190669-8AFF-4B5A-8F7C-5629ECD407EE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51B287FE-B48D-4E62-B1B5-776182CFEAED}" type="sibTrans" cxnId="{D9190669-8AFF-4B5A-8F7C-5629ECD407EE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420D08BA-5C1F-448C-8D46-1F96EA09DA68}">
      <dgm:prSet phldrT="[Текст]" custT="1"/>
      <dgm:spPr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600" b="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Оценивание. Рефлексия</a:t>
          </a:r>
          <a:endParaRPr lang="ru-RU" sz="1600" b="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700B6506-BC55-42FC-A453-C69AC8BAA910}" type="parTrans" cxnId="{51F2DBC2-951E-411D-9521-4F624EE0BD67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51369558-8078-40AE-A1F1-4E097703A527}" type="sibTrans" cxnId="{51F2DBC2-951E-411D-9521-4F624EE0BD67}">
      <dgm:prSet/>
      <dgm:spPr/>
      <dgm:t>
        <a:bodyPr/>
        <a:lstStyle/>
        <a:p>
          <a:endParaRPr lang="ru-RU" sz="1600" b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D7D16D5A-64D0-434E-A618-22616310CDEA}" type="pres">
      <dgm:prSet presAssocID="{115197CB-ECFA-4AA8-8925-3552FC2634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1010BB-2C0C-45E0-A0A0-56F9AB6E87AF}" type="pres">
      <dgm:prSet presAssocID="{420D08BA-5C1F-448C-8D46-1F96EA09DA68}" presName="boxAndChildren" presStyleCnt="0"/>
      <dgm:spPr/>
    </dgm:pt>
    <dgm:pt modelId="{A2B4CCA3-5686-4FD9-A031-DA7B4516F538}" type="pres">
      <dgm:prSet presAssocID="{420D08BA-5C1F-448C-8D46-1F96EA09DA68}" presName="parentTextBox" presStyleLbl="node1" presStyleIdx="0" presStyleCnt="5" custLinFactNeighborY="548"/>
      <dgm:spPr/>
      <dgm:t>
        <a:bodyPr/>
        <a:lstStyle/>
        <a:p>
          <a:endParaRPr lang="ru-RU"/>
        </a:p>
      </dgm:t>
    </dgm:pt>
    <dgm:pt modelId="{D3B94765-1B42-42A2-816C-FC9EFD4E3A21}" type="pres">
      <dgm:prSet presAssocID="{51B287FE-B48D-4E62-B1B5-776182CFEAED}" presName="sp" presStyleCnt="0"/>
      <dgm:spPr/>
    </dgm:pt>
    <dgm:pt modelId="{6CA50005-AB70-4335-B5B4-6AB0202952D3}" type="pres">
      <dgm:prSet presAssocID="{EEB6990A-C7BE-4133-A644-95BC5AD1DF02}" presName="arrowAndChildren" presStyleCnt="0"/>
      <dgm:spPr/>
    </dgm:pt>
    <dgm:pt modelId="{6C8B5939-8839-45F5-B620-F8821E56102F}" type="pres">
      <dgm:prSet presAssocID="{EEB6990A-C7BE-4133-A644-95BC5AD1DF02}" presName="parentTextArrow" presStyleLbl="node1" presStyleIdx="1" presStyleCnt="5" custLinFactNeighborY="356"/>
      <dgm:spPr/>
      <dgm:t>
        <a:bodyPr/>
        <a:lstStyle/>
        <a:p>
          <a:endParaRPr lang="ru-RU"/>
        </a:p>
      </dgm:t>
    </dgm:pt>
    <dgm:pt modelId="{9FF41243-5338-4FB8-9C1F-6958FF88837F}" type="pres">
      <dgm:prSet presAssocID="{02719C35-F83A-4AA5-961C-9B54908AD24E}" presName="sp" presStyleCnt="0"/>
      <dgm:spPr/>
    </dgm:pt>
    <dgm:pt modelId="{92DF2711-D5EE-4F82-8AF9-DA481FD66E23}" type="pres">
      <dgm:prSet presAssocID="{4BEED3D1-3D43-40B4-8791-ACEBEBB831BF}" presName="arrowAndChildren" presStyleCnt="0"/>
      <dgm:spPr/>
    </dgm:pt>
    <dgm:pt modelId="{71719B8A-F7B4-4062-A651-69C904463164}" type="pres">
      <dgm:prSet presAssocID="{4BEED3D1-3D43-40B4-8791-ACEBEBB831BF}" presName="parentTextArrow" presStyleLbl="node1" presStyleIdx="2" presStyleCnt="5" custLinFactNeighborY="356"/>
      <dgm:spPr/>
      <dgm:t>
        <a:bodyPr/>
        <a:lstStyle/>
        <a:p>
          <a:endParaRPr lang="ru-RU"/>
        </a:p>
      </dgm:t>
    </dgm:pt>
    <dgm:pt modelId="{9FE084B9-DBAC-4586-9C8C-C748C3847932}" type="pres">
      <dgm:prSet presAssocID="{C73DCBEF-12BE-4053-9E90-F7C8A30530A1}" presName="sp" presStyleCnt="0"/>
      <dgm:spPr/>
    </dgm:pt>
    <dgm:pt modelId="{5DE84ABF-63DC-4963-BBFB-5E215D1C0AB1}" type="pres">
      <dgm:prSet presAssocID="{9940185A-075D-4688-A872-C46ABC5C9AEB}" presName="arrowAndChildren" presStyleCnt="0"/>
      <dgm:spPr/>
    </dgm:pt>
    <dgm:pt modelId="{8A8E6484-595A-4D28-811C-218FD4A6F1E8}" type="pres">
      <dgm:prSet presAssocID="{9940185A-075D-4688-A872-C46ABC5C9AEB}" presName="parentTextArrow" presStyleLbl="node1" presStyleIdx="3" presStyleCnt="5" custLinFactNeighborY="356"/>
      <dgm:spPr/>
      <dgm:t>
        <a:bodyPr/>
        <a:lstStyle/>
        <a:p>
          <a:endParaRPr lang="ru-RU"/>
        </a:p>
      </dgm:t>
    </dgm:pt>
    <dgm:pt modelId="{C0DE7F81-0890-4361-AD3C-46739D05D6EB}" type="pres">
      <dgm:prSet presAssocID="{204A9C5F-9A18-402A-AB56-9CFAA780C40D}" presName="sp" presStyleCnt="0"/>
      <dgm:spPr/>
    </dgm:pt>
    <dgm:pt modelId="{87A1ED65-1F07-48B2-9828-6A9C574CE9E8}" type="pres">
      <dgm:prSet presAssocID="{00895F67-F15A-41AF-993E-55166AAA57AD}" presName="arrowAndChildren" presStyleCnt="0"/>
      <dgm:spPr/>
    </dgm:pt>
    <dgm:pt modelId="{741E5A8E-7074-4C27-BE72-D31FE059F39A}" type="pres">
      <dgm:prSet presAssocID="{00895F67-F15A-41AF-993E-55166AAA57AD}" presName="parentTextArrow" presStyleLbl="node1" presStyleIdx="4" presStyleCnt="5" custLinFactNeighborY="136"/>
      <dgm:spPr/>
      <dgm:t>
        <a:bodyPr/>
        <a:lstStyle/>
        <a:p>
          <a:endParaRPr lang="ru-RU"/>
        </a:p>
      </dgm:t>
    </dgm:pt>
  </dgm:ptLst>
  <dgm:cxnLst>
    <dgm:cxn modelId="{3B6C66D3-571A-453B-A431-EEDF22C5D7C0}" type="presOf" srcId="{4BEED3D1-3D43-40B4-8791-ACEBEBB831BF}" destId="{71719B8A-F7B4-4062-A651-69C904463164}" srcOrd="0" destOrd="0" presId="urn:microsoft.com/office/officeart/2005/8/layout/process4"/>
    <dgm:cxn modelId="{E7907677-306F-4DF9-B5CC-01680101C808}" type="presOf" srcId="{420D08BA-5C1F-448C-8D46-1F96EA09DA68}" destId="{A2B4CCA3-5686-4FD9-A031-DA7B4516F538}" srcOrd="0" destOrd="0" presId="urn:microsoft.com/office/officeart/2005/8/layout/process4"/>
    <dgm:cxn modelId="{A831D0CB-A409-480C-A456-171D35E3B5E9}" type="presOf" srcId="{115197CB-ECFA-4AA8-8925-3552FC2634E8}" destId="{D7D16D5A-64D0-434E-A618-22616310CDEA}" srcOrd="0" destOrd="0" presId="urn:microsoft.com/office/officeart/2005/8/layout/process4"/>
    <dgm:cxn modelId="{B3B4113E-A992-45DE-817C-330722E5C2A2}" type="presOf" srcId="{9940185A-075D-4688-A872-C46ABC5C9AEB}" destId="{8A8E6484-595A-4D28-811C-218FD4A6F1E8}" srcOrd="0" destOrd="0" presId="urn:microsoft.com/office/officeart/2005/8/layout/process4"/>
    <dgm:cxn modelId="{F0501808-E755-4710-A180-56E796D786FD}" srcId="{115197CB-ECFA-4AA8-8925-3552FC2634E8}" destId="{00895F67-F15A-41AF-993E-55166AAA57AD}" srcOrd="0" destOrd="0" parTransId="{30F67DD4-A3E6-4E31-8D42-DC46118F1F27}" sibTransId="{204A9C5F-9A18-402A-AB56-9CFAA780C40D}"/>
    <dgm:cxn modelId="{0B169765-EEB1-43F2-89DA-5193A80D3411}" srcId="{115197CB-ECFA-4AA8-8925-3552FC2634E8}" destId="{9940185A-075D-4688-A872-C46ABC5C9AEB}" srcOrd="1" destOrd="0" parTransId="{FBB52A80-DD01-468B-A4C0-0B8D6B7E7E81}" sibTransId="{C73DCBEF-12BE-4053-9E90-F7C8A30530A1}"/>
    <dgm:cxn modelId="{C94ED15A-57ED-43D0-9BD6-B737D89CDEBC}" type="presOf" srcId="{EEB6990A-C7BE-4133-A644-95BC5AD1DF02}" destId="{6C8B5939-8839-45F5-B620-F8821E56102F}" srcOrd="0" destOrd="0" presId="urn:microsoft.com/office/officeart/2005/8/layout/process4"/>
    <dgm:cxn modelId="{E2D9BD87-BBE0-4E66-AD38-65ECD8A84B25}" srcId="{115197CB-ECFA-4AA8-8925-3552FC2634E8}" destId="{4BEED3D1-3D43-40B4-8791-ACEBEBB831BF}" srcOrd="2" destOrd="0" parTransId="{18AD3846-2429-4B14-B961-71A96209DA1C}" sibTransId="{02719C35-F83A-4AA5-961C-9B54908AD24E}"/>
    <dgm:cxn modelId="{51F2DBC2-951E-411D-9521-4F624EE0BD67}" srcId="{115197CB-ECFA-4AA8-8925-3552FC2634E8}" destId="{420D08BA-5C1F-448C-8D46-1F96EA09DA68}" srcOrd="4" destOrd="0" parTransId="{700B6506-BC55-42FC-A453-C69AC8BAA910}" sibTransId="{51369558-8078-40AE-A1F1-4E097703A527}"/>
    <dgm:cxn modelId="{C67232D5-8C55-47E4-88D8-FB9D06AA1212}" type="presOf" srcId="{00895F67-F15A-41AF-993E-55166AAA57AD}" destId="{741E5A8E-7074-4C27-BE72-D31FE059F39A}" srcOrd="0" destOrd="0" presId="urn:microsoft.com/office/officeart/2005/8/layout/process4"/>
    <dgm:cxn modelId="{D9190669-8AFF-4B5A-8F7C-5629ECD407EE}" srcId="{115197CB-ECFA-4AA8-8925-3552FC2634E8}" destId="{EEB6990A-C7BE-4133-A644-95BC5AD1DF02}" srcOrd="3" destOrd="0" parTransId="{473BD4F6-E38C-4128-A44F-AC6F3D106AAC}" sibTransId="{51B287FE-B48D-4E62-B1B5-776182CFEAED}"/>
    <dgm:cxn modelId="{79FE5337-4D6A-4F81-B934-5BC2A78611AD}" type="presParOf" srcId="{D7D16D5A-64D0-434E-A618-22616310CDEA}" destId="{6C1010BB-2C0C-45E0-A0A0-56F9AB6E87AF}" srcOrd="0" destOrd="0" presId="urn:microsoft.com/office/officeart/2005/8/layout/process4"/>
    <dgm:cxn modelId="{DA1F5DE4-590D-4E32-AAB1-900D4E62BBB1}" type="presParOf" srcId="{6C1010BB-2C0C-45E0-A0A0-56F9AB6E87AF}" destId="{A2B4CCA3-5686-4FD9-A031-DA7B4516F538}" srcOrd="0" destOrd="0" presId="urn:microsoft.com/office/officeart/2005/8/layout/process4"/>
    <dgm:cxn modelId="{BF12A730-F6BB-45CA-AB2B-A7178B4C51B4}" type="presParOf" srcId="{D7D16D5A-64D0-434E-A618-22616310CDEA}" destId="{D3B94765-1B42-42A2-816C-FC9EFD4E3A21}" srcOrd="1" destOrd="0" presId="urn:microsoft.com/office/officeart/2005/8/layout/process4"/>
    <dgm:cxn modelId="{9C0FB5E0-7C41-4F28-9035-BD42A2D0CB7D}" type="presParOf" srcId="{D7D16D5A-64D0-434E-A618-22616310CDEA}" destId="{6CA50005-AB70-4335-B5B4-6AB0202952D3}" srcOrd="2" destOrd="0" presId="urn:microsoft.com/office/officeart/2005/8/layout/process4"/>
    <dgm:cxn modelId="{BD47DDAA-DFAF-481D-946A-B11BE38688F3}" type="presParOf" srcId="{6CA50005-AB70-4335-B5B4-6AB0202952D3}" destId="{6C8B5939-8839-45F5-B620-F8821E56102F}" srcOrd="0" destOrd="0" presId="urn:microsoft.com/office/officeart/2005/8/layout/process4"/>
    <dgm:cxn modelId="{016F217D-E14F-40E5-8764-70637594330B}" type="presParOf" srcId="{D7D16D5A-64D0-434E-A618-22616310CDEA}" destId="{9FF41243-5338-4FB8-9C1F-6958FF88837F}" srcOrd="3" destOrd="0" presId="urn:microsoft.com/office/officeart/2005/8/layout/process4"/>
    <dgm:cxn modelId="{1BE276AA-82F9-4D44-BFD3-D0D8ED431C97}" type="presParOf" srcId="{D7D16D5A-64D0-434E-A618-22616310CDEA}" destId="{92DF2711-D5EE-4F82-8AF9-DA481FD66E23}" srcOrd="4" destOrd="0" presId="urn:microsoft.com/office/officeart/2005/8/layout/process4"/>
    <dgm:cxn modelId="{2F868114-101F-4251-816B-A42424C06DA2}" type="presParOf" srcId="{92DF2711-D5EE-4F82-8AF9-DA481FD66E23}" destId="{71719B8A-F7B4-4062-A651-69C904463164}" srcOrd="0" destOrd="0" presId="urn:microsoft.com/office/officeart/2005/8/layout/process4"/>
    <dgm:cxn modelId="{AD4290ED-9DCC-4C4C-B0C4-232C6E390F3B}" type="presParOf" srcId="{D7D16D5A-64D0-434E-A618-22616310CDEA}" destId="{9FE084B9-DBAC-4586-9C8C-C748C3847932}" srcOrd="5" destOrd="0" presId="urn:microsoft.com/office/officeart/2005/8/layout/process4"/>
    <dgm:cxn modelId="{5F459CD1-DF45-403F-AEC1-07D33250EF7F}" type="presParOf" srcId="{D7D16D5A-64D0-434E-A618-22616310CDEA}" destId="{5DE84ABF-63DC-4963-BBFB-5E215D1C0AB1}" srcOrd="6" destOrd="0" presId="urn:microsoft.com/office/officeart/2005/8/layout/process4"/>
    <dgm:cxn modelId="{D3480EF2-29B3-49BC-B693-B57B20D95565}" type="presParOf" srcId="{5DE84ABF-63DC-4963-BBFB-5E215D1C0AB1}" destId="{8A8E6484-595A-4D28-811C-218FD4A6F1E8}" srcOrd="0" destOrd="0" presId="urn:microsoft.com/office/officeart/2005/8/layout/process4"/>
    <dgm:cxn modelId="{2159A939-A80E-4847-AA03-AFFC693A06C0}" type="presParOf" srcId="{D7D16D5A-64D0-434E-A618-22616310CDEA}" destId="{C0DE7F81-0890-4361-AD3C-46739D05D6EB}" srcOrd="7" destOrd="0" presId="urn:microsoft.com/office/officeart/2005/8/layout/process4"/>
    <dgm:cxn modelId="{133E2B75-1597-437B-B522-F2B8B8608470}" type="presParOf" srcId="{D7D16D5A-64D0-434E-A618-22616310CDEA}" destId="{87A1ED65-1F07-48B2-9828-6A9C574CE9E8}" srcOrd="8" destOrd="0" presId="urn:microsoft.com/office/officeart/2005/8/layout/process4"/>
    <dgm:cxn modelId="{F2C95125-C921-4CB1-8049-37DB870222B5}" type="presParOf" srcId="{87A1ED65-1F07-48B2-9828-6A9C574CE9E8}" destId="{741E5A8E-7074-4C27-BE72-D31FE059F39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B4CCA3-5686-4FD9-A031-DA7B4516F538}">
      <dsp:nvSpPr>
        <dsp:cNvPr id="0" name=""/>
        <dsp:cNvSpPr/>
      </dsp:nvSpPr>
      <dsp:spPr>
        <a:xfrm>
          <a:off x="0" y="2079892"/>
          <a:ext cx="3071834" cy="341033"/>
        </a:xfrm>
        <a:prstGeom prst="rect">
          <a:avLst/>
        </a:prstGeom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Оценивание. Рефлексия</a:t>
          </a:r>
          <a:endParaRPr lang="ru-RU" sz="1600" b="0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0" y="2079892"/>
        <a:ext cx="3071834" cy="341033"/>
      </dsp:txXfrm>
    </dsp:sp>
    <dsp:sp modelId="{6C8B5939-8839-45F5-B620-F8821E56102F}">
      <dsp:nvSpPr>
        <dsp:cNvPr id="0" name=""/>
        <dsp:cNvSpPr/>
      </dsp:nvSpPr>
      <dsp:spPr>
        <a:xfrm rot="10800000">
          <a:off x="0" y="1561207"/>
          <a:ext cx="3071834" cy="524509"/>
        </a:xfrm>
        <a:prstGeom prst="upArrowCallout">
          <a:avLst/>
        </a:prstGeom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Действия. Контроль</a:t>
          </a:r>
          <a:endParaRPr lang="ru-RU" sz="1600" b="0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 rot="10800000">
        <a:off x="0" y="1561207"/>
        <a:ext cx="3071834" cy="524509"/>
      </dsp:txXfrm>
    </dsp:sp>
    <dsp:sp modelId="{71719B8A-F7B4-4062-A651-69C904463164}">
      <dsp:nvSpPr>
        <dsp:cNvPr id="0" name=""/>
        <dsp:cNvSpPr/>
      </dsp:nvSpPr>
      <dsp:spPr>
        <a:xfrm rot="10800000">
          <a:off x="0" y="1041813"/>
          <a:ext cx="3071834" cy="524509"/>
        </a:xfrm>
        <a:prstGeom prst="upArrowCallout">
          <a:avLst/>
        </a:prstGeom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Выбор методов, средств и форм</a:t>
          </a:r>
          <a:endParaRPr lang="ru-RU" sz="1600" b="0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 rot="10800000">
        <a:off x="0" y="1041813"/>
        <a:ext cx="3071834" cy="524509"/>
      </dsp:txXfrm>
    </dsp:sp>
    <dsp:sp modelId="{8A8E6484-595A-4D28-811C-218FD4A6F1E8}">
      <dsp:nvSpPr>
        <dsp:cNvPr id="0" name=""/>
        <dsp:cNvSpPr/>
      </dsp:nvSpPr>
      <dsp:spPr>
        <a:xfrm rot="10800000">
          <a:off x="0" y="522418"/>
          <a:ext cx="3071834" cy="524509"/>
        </a:xfrm>
        <a:prstGeom prst="upArrowCallout">
          <a:avLst/>
        </a:prstGeom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err="1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Целеполагание</a:t>
          </a:r>
          <a:endParaRPr lang="ru-RU" sz="1600" b="0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 rot="10800000">
        <a:off x="0" y="522418"/>
        <a:ext cx="3071834" cy="524509"/>
      </dsp:txXfrm>
    </dsp:sp>
    <dsp:sp modelId="{741E5A8E-7074-4C27-BE72-D31FE059F39A}">
      <dsp:nvSpPr>
        <dsp:cNvPr id="0" name=""/>
        <dsp:cNvSpPr/>
      </dsp:nvSpPr>
      <dsp:spPr>
        <a:xfrm rot="10800000">
          <a:off x="0" y="1870"/>
          <a:ext cx="3071834" cy="524509"/>
        </a:xfrm>
        <a:prstGeom prst="upArrowCallout">
          <a:avLst/>
        </a:prstGeom>
        <a:solidFill>
          <a:srgbClr val="FFFF00">
            <a:alpha val="50000"/>
          </a:srgbClr>
        </a:solidFill>
        <a:ln>
          <a:solidFill>
            <a:schemeClr val="tx2">
              <a:lumMod val="7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Мотивация</a:t>
          </a:r>
          <a:endParaRPr lang="ru-RU" sz="1600" b="0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 rot="10800000">
        <a:off x="0" y="1870"/>
        <a:ext cx="3071834" cy="524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1DEEE-31E4-47AC-B531-13DB5D61733E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A1C57C-71E3-4CAC-842D-2D0A21D2B3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1C57C-71E3-4CAC-842D-2D0A21D2B32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2E04-431E-451F-8C3C-4475299BCD11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D92C3-B83E-4401-885A-0C9812C5C9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812360" y="260648"/>
            <a:ext cx="1152128" cy="178405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1691680" y="5085184"/>
            <a:ext cx="5976664" cy="93610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i="1" dirty="0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м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униципальное автономное общеобразовательное учреждение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«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Белоярская средняя общеобразовательная школа № 1</a:t>
            </a: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»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i="1" dirty="0" err="1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Сургутского</a:t>
            </a:r>
            <a:r>
              <a:rPr lang="ru-RU" sz="1400" i="1" dirty="0" smtClean="0">
                <a:solidFill>
                  <a:srgbClr val="000000"/>
                </a:solidFill>
                <a:latin typeface="Times New Roman" pitchFamily="18" charset="0"/>
                <a:cs typeface="Arial" pitchFamily="34" charset="0"/>
              </a:rPr>
              <a:t> района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Ханты-Мансийского автономного округа – </a:t>
            </a:r>
            <a:r>
              <a:rPr kumimoji="0" lang="ru-RU" sz="14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Югры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037" name="WordArt 13"/>
          <p:cNvSpPr>
            <a:spLocks noChangeArrowheads="1" noChangeShapeType="1" noTextEdit="1"/>
          </p:cNvSpPr>
          <p:nvPr/>
        </p:nvSpPr>
        <p:spPr bwMode="auto">
          <a:xfrm>
            <a:off x="1979712" y="1412776"/>
            <a:ext cx="5472608" cy="8640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1"/>
              </a:avLst>
            </a:prstTxWarp>
          </a:bodyPr>
          <a:lstStyle/>
          <a:p>
            <a:pPr algn="ctr"/>
            <a:r>
              <a:rPr lang="ru-RU" sz="1600" dirty="0" smtClean="0"/>
              <a:t>ВСЕРОССИЙСКИЙ ПЕДАГОГИЧЕСКИЙ КОНКУРС  </a:t>
            </a:r>
          </a:p>
          <a:p>
            <a:pPr algn="ctr"/>
            <a:r>
              <a:rPr lang="ru-RU" sz="1600" dirty="0" smtClean="0"/>
              <a:t> </a:t>
            </a:r>
          </a:p>
          <a:p>
            <a:pPr algn="ctr"/>
            <a:r>
              <a:rPr lang="ru-RU" sz="1600" dirty="0" smtClean="0"/>
              <a:t>«МОЯ ЛУЧШАЯ МЕТОДИЧЕСКАЯ РАЗРАБОТКА»</a:t>
            </a:r>
            <a:endParaRPr lang="ru-RU" sz="1600" kern="10" spc="0" dirty="0">
              <a:ln w="9525">
                <a:solidFill>
                  <a:srgbClr val="0070C0"/>
                </a:solidFill>
                <a:round/>
                <a:headEnd/>
                <a:tailEnd/>
              </a:ln>
              <a:solidFill>
                <a:srgbClr val="C00000"/>
              </a:solidFill>
              <a:effectLst/>
              <a:latin typeface="Arial Black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1475656" y="2492896"/>
            <a:ext cx="648072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Урок алгебры в 8 классе по теме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«Преобразование алгебраических выражений</a:t>
            </a:r>
            <a:r>
              <a:rPr kumimoji="0" lang="en-US" sz="3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»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Text Box 15"/>
          <p:cNvSpPr txBox="1">
            <a:spLocks noChangeArrowheads="1"/>
          </p:cNvSpPr>
          <p:nvPr/>
        </p:nvSpPr>
        <p:spPr bwMode="auto">
          <a:xfrm>
            <a:off x="2987824" y="6165304"/>
            <a:ext cx="3059112" cy="32385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2020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год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443711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Автор: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Филимонова Марина Ивановна, учитель математики,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260648"/>
            <a:ext cx="142215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60648"/>
            <a:ext cx="633670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95536" y="1124744"/>
            <a:ext cx="799288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формировать способ действия, связанный с преобразованием рациональных выражений, на основе обобщения и систематизации изученного материала.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27784" y="2132856"/>
            <a:ext cx="3168352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Тип урока:</a:t>
            </a:r>
          </a:p>
        </p:txBody>
      </p:sp>
      <p:pic>
        <p:nvPicPr>
          <p:cNvPr id="6" name="Рисунок 5" descr="http://images.easyfreeclipart.com/504/man-climbs-up-the-ladder-confident-gait-highest-stage-of--504862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63888" y="3789040"/>
            <a:ext cx="2375365" cy="26456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835696" y="2204864"/>
            <a:ext cx="3600400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83768" y="3068960"/>
            <a:ext cx="40085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урок формирования новых знаний.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15816" y="548680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урока: </a:t>
            </a:r>
            <a:endParaRPr lang="ru-RU" sz="3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95536" y="1340768"/>
            <a:ext cx="8567936" cy="438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Образовательные: </a:t>
            </a:r>
            <a:endParaRPr kumimoji="0" lang="ru-RU" b="1" i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повторение и закрепление знаний, умений, навыков учащихся при выполнении сложения, вычитания, умножения и деления алгебраических дробей;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навыков реализации теоретических знаний в практической деятельности;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приобщение учащихся к разнообразным формам и методам изучения материала.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Воспитательные: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познавательного интереса к предмету через использование нестандартных форм обучения и создания ситуации успеха, навыков самостоятельной деятельности.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Развивающие: </a:t>
            </a:r>
            <a:endParaRPr kumimoji="0" lang="ru-RU" b="1" i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учебно-интеллектуальных умений (сравнение, анализ, систематизация);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учебно-организационных умений (организовать себя на выполнение поставленных задач, осуществлять самоконтроль и самоанализ учебной деятельности);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активизация познавательной деятельности.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476672"/>
            <a:ext cx="28332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 урока</a:t>
            </a:r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116632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Форма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урока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урок-путешествие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75656" y="1700808"/>
            <a:ext cx="6286544" cy="4643470"/>
          </a:xfrm>
          <a:prstGeom prst="rect">
            <a:avLst/>
          </a:prstGeom>
          <a:noFill/>
          <a:ln w="9525" algn="in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611560" y="836712"/>
            <a:ext cx="6408712" cy="498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Тип урока: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урок формирования новых знаний.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116632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Форма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урока: 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урок-путешествие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03848" y="76470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Этапы урока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851920" y="1412776"/>
            <a:ext cx="50405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3851920" y="1844824"/>
            <a:ext cx="50405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3779912" y="2420888"/>
            <a:ext cx="57606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3851920" y="4581128"/>
            <a:ext cx="50405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3851920" y="5229200"/>
            <a:ext cx="50405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851920" y="5661248"/>
            <a:ext cx="50405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851920" y="6165304"/>
            <a:ext cx="50405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3851920" y="3789040"/>
            <a:ext cx="50405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4572000" y="1340768"/>
          <a:ext cx="4248472" cy="5161942"/>
        </p:xfrm>
        <a:graphic>
          <a:graphicData uri="http://schemas.openxmlformats.org/drawingml/2006/table">
            <a:tbl>
              <a:tblPr/>
              <a:tblGrid>
                <a:gridCol w="4248472"/>
              </a:tblGrid>
              <a:tr h="32520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 «Здравствуйте!» - игра.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938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«Вперёд 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– навстречу приключениям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 - беседа.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44016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«Поднять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паруса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!»</a:t>
                      </a:r>
                      <a:r>
                        <a:rPr lang="ru-RU" sz="1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- у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стный счет.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«Обойди 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айсберги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!» - тест.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«Уплыви от пиратов!» - групповая работа со знаково-символической моделью.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5733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 «Освободись 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от щупальцев осьминога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- </a:t>
                      </a:r>
                      <a:r>
                        <a:rPr lang="ru-RU" sz="1800" dirty="0" err="1" smtClean="0">
                          <a:latin typeface="Times New Roman"/>
                          <a:ea typeface="Calibri"/>
                        </a:rPr>
                        <a:t>физминутка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3988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 «Не угоди в пасть акулы!» - </a:t>
                      </a:r>
                      <a:r>
                        <a:rPr lang="ru-RU" sz="1800" dirty="0" err="1" smtClean="0">
                          <a:latin typeface="Times New Roman"/>
                          <a:ea typeface="Calibri"/>
                          <a:cs typeface="Times New Roman"/>
                        </a:rPr>
                        <a:t>мини-проектная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 деятельность.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9628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«Отыщи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сокровища на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затонувшем</a:t>
                      </a:r>
                      <a:r>
                        <a:rPr lang="ru-RU" sz="1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корабле!» - самостоятельная работа,</a:t>
                      </a:r>
                      <a:r>
                        <a:rPr lang="ru-RU" sz="1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работа с учебником.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2520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«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Сокровища - в бочонке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- беседа.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2786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«Путь 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домой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- вручение конверта с домашним заданием.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23" name="Стрелка углом вверх 22"/>
          <p:cNvSpPr/>
          <p:nvPr/>
        </p:nvSpPr>
        <p:spPr>
          <a:xfrm rot="5400000">
            <a:off x="3995936" y="2420888"/>
            <a:ext cx="288032" cy="432048"/>
          </a:xfrm>
          <a:prstGeom prst="bentUpArrow">
            <a:avLst>
              <a:gd name="adj1" fmla="val 25000"/>
              <a:gd name="adj2" fmla="val 25000"/>
              <a:gd name="adj3" fmla="val 174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углом вверх 23"/>
          <p:cNvSpPr/>
          <p:nvPr/>
        </p:nvSpPr>
        <p:spPr>
          <a:xfrm rot="5400000">
            <a:off x="3995936" y="2636912"/>
            <a:ext cx="288032" cy="43204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https://www.colourbox.com/preview/8851488-five-different-smiles-expressions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59632" y="1484784"/>
            <a:ext cx="1164036" cy="1137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s://www.colourbox.com/preview/8851488-five-different-smiles-expressions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72200" y="1484784"/>
            <a:ext cx="1157114" cy="1190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s://www.colourbox.com/preview/8851488-five-different-smiles-expressions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3528" y="3861048"/>
            <a:ext cx="1178047" cy="1157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s://www.colourbox.com/preview/8851488-five-different-smiles-expressions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236296" y="3933056"/>
            <a:ext cx="1165984" cy="1190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2987824" y="764704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 формы этапов урока: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2843808" y="1340768"/>
          <a:ext cx="3240360" cy="5184576"/>
        </p:xfrm>
        <a:graphic>
          <a:graphicData uri="http://schemas.openxmlformats.org/drawingml/2006/table">
            <a:tbl>
              <a:tblPr/>
              <a:tblGrid>
                <a:gridCol w="3240360"/>
              </a:tblGrid>
              <a:tr h="35724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</a:rPr>
                        <a:t>Организационный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момент: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5717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</a:rPr>
                        <a:t>Подготовка к основному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этапу: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9324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</a:rPr>
                        <a:t>Актуализация опорных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знаний: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2174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Times New Roman"/>
                          <a:ea typeface="Calibri"/>
                        </a:rPr>
                        <a:t>Физминутка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: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4909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Усвоение новых знаний и способов действий: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236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</a:rPr>
                        <a:t>Первичное закрепление способов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действий: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4547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</a:rPr>
                        <a:t>Рефлексия и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оценка: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0788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</a:rPr>
                        <a:t>Формулировка домашнего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задания: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23" grpId="1" animBg="1"/>
      <p:bldP spid="24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116632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Форма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урока: 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урок-путешествие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43808" y="764704"/>
            <a:ext cx="3372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Формы этапов урока: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otvet.imgsmail.ru/download/222075268_92b843c24106b3d74793bcde7354f40d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2214554"/>
            <a:ext cx="1821185" cy="196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www.playcast.ru/uploads/2015/09/18/15117194.gif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00892" y="2357430"/>
            <a:ext cx="194421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928794" y="1266862"/>
          <a:ext cx="5089768" cy="5402666"/>
        </p:xfrm>
        <a:graphic>
          <a:graphicData uri="http://schemas.openxmlformats.org/drawingml/2006/table">
            <a:tbl>
              <a:tblPr/>
              <a:tblGrid>
                <a:gridCol w="4216026"/>
                <a:gridCol w="873742"/>
              </a:tblGrid>
              <a:tr h="32520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 «Здравствуйте!» - игра.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2 мин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938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«Вперёд 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– навстречу приключениям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 - беседа.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3 мин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457448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«Поднять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паруса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!»</a:t>
                      </a:r>
                      <a:r>
                        <a:rPr lang="ru-RU" sz="1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- у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стный счет.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«Обойди </a:t>
                      </a:r>
                      <a:r>
                        <a:rPr lang="ru-RU" sz="1800" kern="12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айсберги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!» - тест.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«Уплыви от пиратов!» - групповая работа со знаково-символической моделью.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5мин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3 мин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2 мин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ru-RU" sz="1800" dirty="0" smtClean="0">
                        <a:latin typeface="Times New Roman"/>
                        <a:ea typeface="Calibri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1800" kern="1200" dirty="0" smtClean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5733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 «Освободись 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от щупальцев осьминога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- </a:t>
                      </a:r>
                      <a:r>
                        <a:rPr lang="ru-RU" sz="1800" dirty="0" err="1" smtClean="0">
                          <a:latin typeface="Times New Roman"/>
                          <a:ea typeface="Calibri"/>
                        </a:rPr>
                        <a:t>физминутка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1 мин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3988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 «Не угоди в пасть акулы!» - </a:t>
                      </a:r>
                      <a:r>
                        <a:rPr lang="ru-RU" sz="1800" dirty="0" err="1" smtClean="0">
                          <a:latin typeface="Times New Roman"/>
                          <a:ea typeface="Calibri"/>
                          <a:cs typeface="Times New Roman"/>
                        </a:rPr>
                        <a:t>мини-проектная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 деятельность.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10 мин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9628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«Отыщи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сокровища на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затонувшем</a:t>
                      </a:r>
                      <a:r>
                        <a:rPr lang="ru-RU" sz="1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корабле!» - самостоятельная работа,</a:t>
                      </a:r>
                      <a:r>
                        <a:rPr lang="ru-RU" sz="1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работа с учебником.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10 мин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2520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«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Сокровища - в бочонке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- беседа.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6 мин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2786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«Путь 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домой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!» - вручение конверта с домашним заданием.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</a:rPr>
                        <a:t>3 мин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17411" name="Picture 3" descr="DSCF016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20" y="2060848"/>
            <a:ext cx="4248472" cy="318073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499992" y="1268760"/>
            <a:ext cx="3456384" cy="576064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Здравствуйте!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23528" y="260648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1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Организационный момент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2420888"/>
            <a:ext cx="39604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Коммуникативные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УУД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слушать и вступать в диалог;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интегрироваться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группу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сверстников;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строить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продуктивное взаимодействие и сотрудничество со сверстниками и взрослыми.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3347864" y="1628800"/>
            <a:ext cx="5400600" cy="504056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/>
                <a:ea typeface="Calibri"/>
              </a:rPr>
              <a:t>Беседа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Вперёд – навстречу приключениям!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AutoShape 3"/>
          <p:cNvSpPr>
            <a:spLocks noChangeArrowheads="1"/>
          </p:cNvSpPr>
          <p:nvPr/>
        </p:nvSpPr>
        <p:spPr bwMode="auto">
          <a:xfrm>
            <a:off x="395536" y="404664"/>
            <a:ext cx="6912768" cy="792088"/>
          </a:xfrm>
          <a:prstGeom prst="wedgeRoundRectCallout">
            <a:avLst>
              <a:gd name="adj1" fmla="val -869"/>
              <a:gd name="adj2" fmla="val 100889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2.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Подготовка к основному этапу.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Формулировка темы урока и постановка учебных целей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1560" y="2636912"/>
            <a:ext cx="3263793" cy="2344982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</p:pic>
      <p:pic>
        <p:nvPicPr>
          <p:cNvPr id="8" name="Рисунок 7" descr="C:\Users\марина\Desktop\конкурс\фотографии для Филимоновой\DSCF0148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91680" y="4437112"/>
            <a:ext cx="129614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марина\Desktop\конкурс\фотографии для Филимоновой\DSCF0170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84168" y="4365104"/>
            <a:ext cx="1342504" cy="1499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http://1.bp.blogspot.com/-H6mGgUfTmgA/T6w4PTWzfvI/AAAAAAAAAP8/fkTfTth7rHQ/s1600/bigstock-Punctuation-7789935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03848" y="4149080"/>
            <a:ext cx="2752271" cy="2125365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755576" y="2276872"/>
            <a:ext cx="792088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8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016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Регулятивные УУД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8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1600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целеполагание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как постановка учебной задачи на основе соотнесения того, что уже известно и усвоено учащимся, и того, что еще неизвестно;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8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16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планирование – определение последовательности промежуточных целей с учетом конечного результата; составление плана и последовательности действий;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8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016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прогнозирование – предвосхищение результата и уровня усвоения; его временных характеристик.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/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788024" y="2204864"/>
            <a:ext cx="3600400" cy="4392487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</p:pic>
      <p:pic>
        <p:nvPicPr>
          <p:cNvPr id="15" name="Рисунок 14"/>
          <p:cNvPicPr/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95536" y="2492896"/>
            <a:ext cx="8352928" cy="144016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  <p:bldP spid="11" grpId="1"/>
      <p:bldP spid="11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23528" y="332656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Актуализация опорных знаний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848871">
            <a:off x="1082612" y="3894968"/>
            <a:ext cx="3253349" cy="234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C:\Users\марина\Desktop\конкурс\фотографии для Филимоновой\DSCF0150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623902">
            <a:off x="4481909" y="2166888"/>
            <a:ext cx="2117448" cy="1588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427984" y="1412776"/>
            <a:ext cx="4032448" cy="576064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Устный счет «Поднять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паруса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!»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/>
              <a:t> </a:t>
            </a:r>
          </a:p>
        </p:txBody>
      </p:sp>
      <p:pic>
        <p:nvPicPr>
          <p:cNvPr id="11" name="Рисунок 10" descr="C:\Users\марина\Desktop\конкурс\фотографии для Филимоновой\DSCF0151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670815">
            <a:off x="5667062" y="3209561"/>
            <a:ext cx="237626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марина\Desktop\конкурс\фотографии для Филимоновой\DSCF0152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600113">
            <a:off x="6385679" y="4715876"/>
            <a:ext cx="2527423" cy="1674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20861380">
            <a:off x="617544" y="1442501"/>
            <a:ext cx="3243044" cy="2432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427984" y="1412776"/>
            <a:ext cx="4032448" cy="576064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Устный счет «Поднять паруса!»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988840"/>
            <a:ext cx="40324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Регулятивные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УУД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Закрепление сформированных способов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действий.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Выделение и осознание учащимся того, что уже усвоено и что еще подлежит усвоению, оценивание качества и уровня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усвоения.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Коммуникативные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УУД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управление поведением партнера — контроль, коррекция, оценка действий партнера.</a:t>
            </a: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283968" y="2348880"/>
            <a:ext cx="446449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Оценка: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-верно 14-15 заданий,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-верно 10-13 заданий,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«3»-верно 6-9 заданий.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99592" y="4365104"/>
            <a:ext cx="7632848" cy="2088232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  <p:sp>
        <p:nvSpPr>
          <p:cNvPr id="9" name="AutoShape 5"/>
          <p:cNvSpPr>
            <a:spLocks noChangeArrowheads="1"/>
          </p:cNvSpPr>
          <p:nvPr/>
        </p:nvSpPr>
        <p:spPr bwMode="auto">
          <a:xfrm>
            <a:off x="323528" y="332656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Актуализация опорных знаний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1484784"/>
            <a:ext cx="3960440" cy="2693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457" grpId="0"/>
      <p:bldP spid="1945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283968" y="1412776"/>
            <a:ext cx="3456384" cy="432048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Тест «Обойди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айсберги!» 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73839">
            <a:off x="186550" y="1991530"/>
            <a:ext cx="2136174" cy="1550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044405">
            <a:off x="518501" y="3967094"/>
            <a:ext cx="2050735" cy="1511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131840" y="4869160"/>
            <a:ext cx="2131147" cy="158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20778324">
            <a:off x="6004885" y="4207737"/>
            <a:ext cx="2275113" cy="1647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20661761">
            <a:off x="6474851" y="2256209"/>
            <a:ext cx="2203336" cy="1598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323528" y="332656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Актуализация опорных знаний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03848" y="2060848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355976" y="1412776"/>
            <a:ext cx="3384376" cy="432048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Тест «Обойди айсберги!» 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635896" y="1988841"/>
            <a:ext cx="5400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Регулятивные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УУД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Закрепление сформированных способов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действий.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Выделение и осознание учащимся того, что уже усвоено и что еще подлежит усвоению, оценивание качества и уровня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усвоения.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Коммуникативные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УУД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управление поведением партнера — контроль, коррекция, оценка действий партнера.</a:t>
            </a:r>
          </a:p>
        </p:txBody>
      </p:sp>
      <p:pic>
        <p:nvPicPr>
          <p:cNvPr id="10" name="Рисунок 9" descr="C:\Users\марина\Desktop\конкурс\фотографии для Филимоновой\DSCF0149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99592" y="5157192"/>
            <a:ext cx="208823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марина\Desktop\конкурс\фотографии для Филимоновой\DSCF0149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28184" y="5013176"/>
            <a:ext cx="209211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K:\фотографии для Филимоновой\DSCF014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63888" y="5085184"/>
            <a:ext cx="2055134" cy="1541351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499992" y="2204864"/>
            <a:ext cx="340990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Оценка: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-верно 5 заданий,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-верно 4 заданий,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«3»-верно 3 заданий.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827584" y="4149080"/>
            <a:ext cx="7632848" cy="2448272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323528" y="332656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Актуализация опорных знаний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21082887">
            <a:off x="389011" y="1499737"/>
            <a:ext cx="3239337" cy="2079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74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499992" y="1412776"/>
            <a:ext cx="4032448" cy="1008112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defRPr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     Групповая работа со знаково-символической моделью «Уплыви от пиратов!»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32040" y="2564904"/>
            <a:ext cx="3168352" cy="3168352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4644008" y="2564904"/>
            <a:ext cx="367240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73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78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Познавательные УУД: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78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анализ;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78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синтез;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78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установление причинно-следственных связей;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778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построение логической цепи рассуждений.</a:t>
            </a:r>
          </a:p>
          <a:p>
            <a:pPr indent="87313" eaLnBrk="0" fontAlgn="base" hangingPunct="0">
              <a:spcBef>
                <a:spcPct val="0"/>
              </a:spcBef>
              <a:spcAft>
                <a:spcPct val="0"/>
              </a:spcAft>
              <a:tabLst>
                <a:tab pos="1778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</a:t>
            </a:r>
            <a:r>
              <a:rPr lang="ru-RU" sz="2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наково-символические УУД: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78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реобразование модели с целью выявления общих законов, определяющих данную предметную область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323528" y="332656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Актуализация опорных знаний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3" name="Рисунок 12" descr="C:\Users\марина\Desktop\конкурс\Фото\DSC02097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128493">
            <a:off x="4535651" y="2895013"/>
            <a:ext cx="2830743" cy="2030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марина\Desktop\конкурс\Фото\DSC02099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970439">
            <a:off x="5684189" y="4162354"/>
            <a:ext cx="2955290" cy="1934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3528" y="1412776"/>
            <a:ext cx="4067944" cy="3050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1" grpId="1"/>
      <p:bldP spid="1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499992" y="1412776"/>
            <a:ext cx="4032448" cy="1008112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defRPr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     Групповая работа со знаково-символической моделью «Уплыви от пиратов!»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23928" y="3861048"/>
            <a:ext cx="4968552" cy="2578022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755576" y="4581128"/>
            <a:ext cx="298793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Оценка: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-нет ошибок,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-одна ошибка,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-верны 2 схемы.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323528" y="332656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Актуализация опорных знаний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5" name="Рисунок 14" descr="C:\Users\марина\Desktop\конкурс\Фото\DSC02098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2924944"/>
            <a:ext cx="393766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9512" y="1268760"/>
            <a:ext cx="3672408" cy="2754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355976" y="1412776"/>
            <a:ext cx="4536504" cy="576064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«Освободись от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щупальцев осьминога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!»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95536" y="404664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Физминутка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1091011">
            <a:off x="610361" y="1489070"/>
            <a:ext cx="2238951" cy="3078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059832" y="2132856"/>
            <a:ext cx="331236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Море волнуется – раз,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Море волнуется – два,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Море волнуется – три, Морская фигура,</a:t>
            </a:r>
            <a:r>
              <a:rPr kumimoji="0" lang="ru-RU" sz="20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замри!!!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979712" y="5085184"/>
            <a:ext cx="331236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сняти</a:t>
            </a:r>
            <a:r>
              <a:rPr lang="ru-RU" sz="20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эмоционального напряжения , улучшения физического состояния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C:\Users\марина\Desktop\конкурс\Фото\DSC02101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96136" y="4293096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марина\Desktop\конкурс\Фото\DSC02102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56176" y="2132856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3276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788024" y="1484784"/>
            <a:ext cx="4104456" cy="720080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just">
              <a:defRPr/>
            </a:pPr>
            <a:r>
              <a:rPr lang="ru-RU" sz="2000" dirty="0" err="1" smtClean="0">
                <a:latin typeface="Times New Roman"/>
                <a:ea typeface="Calibri"/>
                <a:cs typeface="Times New Roman"/>
              </a:rPr>
              <a:t>Мини-проектная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деятельность</a:t>
            </a:r>
          </a:p>
          <a:p>
            <a:pPr lvl="0" algn="just">
              <a:defRPr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«Не угоди в пасть акулы!»</a:t>
            </a:r>
            <a:endParaRPr lang="ru-RU" sz="2000" dirty="0" smtClean="0">
              <a:latin typeface="Times New Roman"/>
              <a:ea typeface="Calibri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971600" y="476672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Усвоение новых знаний и способов действий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 rot="20791256">
            <a:off x="5035549" y="3142893"/>
            <a:ext cx="3182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Графическая модель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Fishbone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(рыбий скелет)»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719510">
            <a:off x="5329406" y="3782210"/>
            <a:ext cx="3411889" cy="2018451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0766385">
            <a:off x="681894" y="1960462"/>
            <a:ext cx="3707904" cy="2836909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971600" y="476672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Усвоение новых знаний и способов действий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986311">
            <a:off x="517864" y="2058583"/>
            <a:ext cx="3861416" cy="2534419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</p:pic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4788024" y="1484784"/>
            <a:ext cx="4104456" cy="720080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just">
              <a:defRPr/>
            </a:pPr>
            <a:r>
              <a:rPr lang="ru-RU" sz="2000" dirty="0" err="1" smtClean="0">
                <a:latin typeface="Times New Roman"/>
                <a:ea typeface="Calibri"/>
                <a:cs typeface="Times New Roman"/>
              </a:rPr>
              <a:t>Мини-проектная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деятельность</a:t>
            </a:r>
          </a:p>
          <a:p>
            <a:pPr lvl="0" algn="just">
              <a:defRPr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«Не угоди в пасть акулы!»</a:t>
            </a:r>
            <a:endParaRPr lang="ru-RU" sz="2000" dirty="0" smtClean="0">
              <a:latin typeface="Times New Roman"/>
              <a:ea typeface="Calibri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1" name="Рисунок 10" descr="C:\Users\марина\Desktop\конкурс\Фото\DSC02081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827956">
            <a:off x="6251038" y="2549577"/>
            <a:ext cx="2492440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марина\Desktop\конкурс\Фото\DSC02083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881713">
            <a:off x="4838508" y="4084370"/>
            <a:ext cx="259228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марина\Desktop\конкурс\Фото\DSC02093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20953934">
            <a:off x="211758" y="2073522"/>
            <a:ext cx="4241197" cy="2666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072066" y="2203542"/>
            <a:ext cx="367012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73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6700" algn="l"/>
              </a:tabLst>
            </a:pPr>
            <a:r>
              <a:rPr lang="ru-RU" sz="2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Познавательные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УУД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структурирование знаний;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осознанное и произвольное построение речевого высказывания в устной и письменной форме;</a:t>
            </a:r>
          </a:p>
          <a:p>
            <a:pPr indent="87313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</a:pPr>
            <a:r>
              <a:rPr lang="ru-RU" sz="2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Регулятивные УУД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постановка и формулирование проблемы, </a:t>
            </a: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самостоятельное создание алгоритмов деятельности при решении проблем творческого и поискового характера.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41986" name="Picture 2" descr="http://elkniga.ucoz.ru/_pu/3/3378345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902644">
            <a:off x="6177733" y="2245890"/>
            <a:ext cx="2172254" cy="329446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11960" y="242088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85720" y="2071678"/>
            <a:ext cx="424847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Подтверждение гипотезы: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преобразования рациональных выражений принят тот же порядок действий, что и для преобразования числовых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выражений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значит, что сначала выполняют действия в скобках, затем действия второй ступени (умножение, деление, возведение в степень), затем действия первой ступени (сложение, вычитание).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4714876" y="2214554"/>
            <a:ext cx="422054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егулятивные УУД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оценка — выделение и осознание учащимся того, что уже усвоено и что еще подлежит усвоению, оценивание качества и уровня усвоения;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оммуникативные УУД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умение с достаточной полнотой и точностью выражать свои мысли в соответствии с задачами и условиями коммуникации.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214282" y="285728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Усвоение новых знаний и способов действий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4355976" y="1124744"/>
            <a:ext cx="3304958" cy="703550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just">
              <a:defRPr/>
            </a:pPr>
            <a:r>
              <a:rPr lang="ru-RU" sz="2000" smtClean="0">
                <a:latin typeface="Times New Roman"/>
                <a:ea typeface="Calibri"/>
                <a:cs typeface="Times New Roman"/>
              </a:rPr>
              <a:t>    Работа с учебником</a:t>
            </a:r>
            <a:endParaRPr lang="ru-RU" sz="2000" dirty="0" smtClean="0">
              <a:latin typeface="Times New Roman"/>
              <a:ea typeface="Calibri"/>
              <a:cs typeface="Times New Roman"/>
            </a:endParaRPr>
          </a:p>
          <a:p>
            <a:pPr lvl="0" algn="just">
              <a:defRPr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«Не угоди в пасть акулы!»</a:t>
            </a:r>
            <a:endParaRPr lang="ru-RU" sz="2000" dirty="0" smtClean="0">
              <a:latin typeface="Times New Roman"/>
              <a:ea typeface="Calibri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2" name="Рисунок 11" descr="C:\Users\марина\Desktop\конкурс\Фото\DSC02089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7544" y="1556792"/>
            <a:ext cx="266429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марина\Desktop\конкурс\Фото\DSC02089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03648" y="2708920"/>
            <a:ext cx="237626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марина\Desktop\конкурс\фотографии для Филимоновой\DSCF0152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123728" y="4221088"/>
            <a:ext cx="259228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41989" grpId="0"/>
      <p:bldP spid="4198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0" name="TextBox 9"/>
          <p:cNvSpPr txBox="1"/>
          <p:nvPr/>
        </p:nvSpPr>
        <p:spPr>
          <a:xfrm>
            <a:off x="4211960" y="242088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214282" y="285728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Усвоение новых знаний и способов действий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55776" y="4365104"/>
            <a:ext cx="3438144" cy="2232248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</p:pic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4355976" y="1124744"/>
            <a:ext cx="3304958" cy="703550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Предполагаемый итог</a:t>
            </a:r>
          </a:p>
          <a:p>
            <a:pPr lvl="0" algn="ctr">
              <a:defRPr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работы групп</a:t>
            </a:r>
            <a:endParaRPr lang="ru-RU" sz="2000" dirty="0" smtClean="0">
              <a:latin typeface="Times New Roman"/>
              <a:ea typeface="Calibri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1916832"/>
            <a:ext cx="4032448" cy="23042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9" name="Рисунок 18"/>
          <p:cNvPicPr/>
          <p:nvPr/>
        </p:nvPicPr>
        <p:blipFill>
          <a:blip r:embed="rId5" cstate="email">
            <a:lum contrast="6000"/>
          </a:blip>
          <a:srcRect/>
          <a:stretch>
            <a:fillRect/>
          </a:stretch>
        </p:blipFill>
        <p:spPr bwMode="auto">
          <a:xfrm>
            <a:off x="4572000" y="1916832"/>
            <a:ext cx="3995936" cy="230425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3419872" y="1268760"/>
            <a:ext cx="5214974" cy="661752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lnSpc>
                <a:spcPct val="100000"/>
              </a:lnSpc>
              <a:spcAft>
                <a:spcPts val="0"/>
              </a:spcAft>
              <a:buFont typeface="+mj-lt"/>
              <a:buNone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Самостоятельная работа </a:t>
            </a:r>
          </a:p>
          <a:p>
            <a:pPr marL="342900" lvl="0" indent="-342900">
              <a:lnSpc>
                <a:spcPct val="100000"/>
              </a:lnSpc>
              <a:spcAft>
                <a:spcPts val="1000"/>
              </a:spcAft>
              <a:buFont typeface="+mj-lt"/>
              <a:buNone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«Отыщи сокровища на затонувшем корабле!»</a:t>
            </a:r>
            <a:endParaRPr lang="ru-RU" sz="2000" dirty="0" smtClean="0">
              <a:ea typeface="Calibri"/>
              <a:cs typeface="Times New Roman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23528" y="260648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 Первичное закрепление способов действий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941333">
            <a:off x="909153" y="1399060"/>
            <a:ext cx="2228475" cy="301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/>
          <a:srcRect l="3833" t="8670" r="15375" b="10392"/>
          <a:stretch>
            <a:fillRect/>
          </a:stretch>
        </p:blipFill>
        <p:spPr bwMode="auto">
          <a:xfrm>
            <a:off x="5076056" y="2132856"/>
            <a:ext cx="2736304" cy="3062054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27584" y="2204864"/>
            <a:ext cx="7572428" cy="2928958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55576" y="2636912"/>
            <a:ext cx="7704856" cy="1656184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403648" y="2276872"/>
            <a:ext cx="655272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87313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</a:pPr>
            <a:r>
              <a:rPr lang="ru-RU" sz="2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Познавательные УУД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структурирование знаний;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осознанное и произвольное построение речевого высказывания в устной и письменной форме;</a:t>
            </a:r>
          </a:p>
          <a:p>
            <a:pPr indent="87313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</a:pPr>
            <a:r>
              <a:rPr lang="ru-RU" sz="2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Регулятивные УУД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постановка и формулирование проблемы, </a:t>
            </a:r>
          </a:p>
          <a:p>
            <a:pPr marL="0" marR="0" lvl="0" indent="87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самостоятельное создание алгоритмов деятельности при решении проблем творческого и поискового характера.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915816" y="4581128"/>
            <a:ext cx="368722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Оценка: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-верно 7-9 заданий,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-верно 5-6 заданий,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-верно 2-4 задания.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8193" grpId="0"/>
      <p:bldP spid="8193" grpId="1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427984" y="1268760"/>
            <a:ext cx="3888432" cy="576064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00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</a:rPr>
              <a:t>Беседа  «Сокровища - в бочонке!»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23528" y="260648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7. Рефлексия и оценка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11960" y="242088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1988" name="Picture 4" descr="http://chudesamag.ru/wp-content/uploads/2012/06/bochonok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849213">
            <a:off x="579559" y="2018495"/>
            <a:ext cx="2557715" cy="2643819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</p:pic>
      <p:sp>
        <p:nvSpPr>
          <p:cNvPr id="9" name="TextBox 8"/>
          <p:cNvSpPr txBox="1"/>
          <p:nvPr/>
        </p:nvSpPr>
        <p:spPr>
          <a:xfrm>
            <a:off x="4139952" y="2132856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 работы групп с графической моделью  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Fishbone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(рыбий скелет)»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марина\Desktop\конкурс\Фото\DSC02104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3968" y="2564904"/>
            <a:ext cx="410445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347864" y="2924944"/>
            <a:ext cx="5308556" cy="3548289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4427984" y="980728"/>
            <a:ext cx="3528392" cy="1008112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</a:rPr>
              <a:t>Беседа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</a:rPr>
              <a:t> «Сокровища в бочонке –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</a:rPr>
              <a:t>это ваши знания!»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23528" y="260648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7. Рефлексия и оценка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11960" y="242088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500034" y="2357430"/>
            <a:ext cx="81439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егулятивные УУД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оценка — выделение и осознание учащимся того, что уже усвоено и что еще подлежит усвоению, оценивание качества и уровня усвоения;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оммуникативные УУД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умение с достаточной полнотой и точностью выражать свои мысли в соответствии с задачами и условиями коммуникации.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1340768"/>
            <a:ext cx="4211960" cy="5256584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2204864"/>
            <a:ext cx="8424936" cy="1694187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</p:pic>
      <p:pic>
        <p:nvPicPr>
          <p:cNvPr id="9" name="Рисунок 8" descr="C:\Users\марина\Desktop\конкурс\Фото\DSC02087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16016" y="2060848"/>
            <a:ext cx="273630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марина\Desktop\конкурс\Фото\DSC02087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940152" y="4365104"/>
            <a:ext cx="266429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0361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3851920" y="1268760"/>
            <a:ext cx="4896544" cy="720080"/>
          </a:xfrm>
          <a:prstGeom prst="flowChartAlternateProcess">
            <a:avLst/>
          </a:prstGeom>
          <a:solidFill>
            <a:srgbClr val="FFC0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«Путь домой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!»</a:t>
            </a:r>
            <a:r>
              <a:rPr lang="ru-RU" sz="2000" dirty="0" smtClean="0">
                <a:latin typeface="Times New Roman"/>
                <a:ea typeface="Calibri"/>
              </a:rPr>
              <a:t> </a:t>
            </a:r>
          </a:p>
          <a:p>
            <a:pPr algn="ctr"/>
            <a:r>
              <a:rPr lang="ru-RU" sz="2000" dirty="0" smtClean="0">
                <a:latin typeface="Times New Roman"/>
                <a:ea typeface="Calibri"/>
              </a:rPr>
              <a:t>Вручение конверта с домашним заданием</a:t>
            </a: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23528" y="260648"/>
            <a:ext cx="4536504" cy="648072"/>
          </a:xfrm>
          <a:prstGeom prst="wedgeRoundRectCallout">
            <a:avLst>
              <a:gd name="adj1" fmla="val 41046"/>
              <a:gd name="adj2" fmla="val 107240"/>
              <a:gd name="adj3" fmla="val 16667"/>
            </a:avLst>
          </a:prstGeom>
          <a:solidFill>
            <a:srgbClr val="FFFF00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8. Формулировка домашнего задания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 </a:t>
            </a:r>
          </a:p>
        </p:txBody>
      </p:sp>
      <p:pic>
        <p:nvPicPr>
          <p:cNvPr id="43011" name="Picture 3" descr="http://www.ulyanovskcity.ru/images/photos/medium/article2209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578424">
            <a:off x="517937" y="1315885"/>
            <a:ext cx="2041915" cy="1633532"/>
          </a:xfrm>
          <a:prstGeom prst="rect">
            <a:avLst/>
          </a:prstGeom>
          <a:noFill/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763688" y="2708920"/>
            <a:ext cx="421196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Домашнее задание.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Обязательно § 6,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тр., 23–26 – читать, разобраться в тексте.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Уровень А: стр., 46, № 6.2 (в, г),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6.3(в, г).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Уровень В: стр., 46,  № 6.3 (в, г),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6.4 (в, г).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Уровень С: стр.,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46, № 6.4(в, г),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6.5 (в, г).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Творческое задание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придумайте выражение в два действия для своего одноклассника и решите его.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марина\Desktop\конкурс\Фото\DSC02104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64088" y="2060848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марина\Desktop\конкурс\Фото\DSC02104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84168" y="321297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марина\Desktop\конкурс\Фото\DSC02104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300192" y="4869160"/>
            <a:ext cx="259228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79512" y="2348880"/>
            <a:ext cx="5040560" cy="4176464"/>
          </a:xfrm>
          <a:prstGeom prst="rect">
            <a:avLst/>
          </a:prstGeom>
          <a:noFill/>
          <a:ln w="9525">
            <a:solidFill>
              <a:schemeClr val="tx1"/>
            </a:solidFill>
            <a:prstDash val="solid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395536" y="500042"/>
            <a:ext cx="8280920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Образовательные результаты:</a:t>
            </a:r>
            <a:endParaRPr kumimoji="0" lang="ru-RU" sz="2000" b="0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· </a:t>
            </a: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личностные УУД (</a:t>
            </a:r>
            <a:r>
              <a:rPr kumimoji="0" lang="ru-RU" sz="200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смыслообразование</a:t>
            </a: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· регулятивные УУД (</a:t>
            </a:r>
            <a:r>
              <a:rPr kumimoji="0" lang="ru-RU" sz="200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целеполагание</a:t>
            </a: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, планирование, прогнозирование, контроль, коррекция, оценка);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· познавательные УУД: логические (анализ; синтез; установление причинно-следственных связей; построение логической цепи рассуждений) и </a:t>
            </a:r>
            <a:r>
              <a:rPr kumimoji="0" lang="ru-RU" sz="200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общеучебные</a:t>
            </a: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(знаково-символические);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· коммуникативные УУД (управление поведением партнера, умение выражать свои мысли).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3573016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Принципы, обеспечивающие эффективность урока: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·  личностно-ориентированный характер обучения;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·  соблюдение деятельностного характера обучения;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· создание благоприятного психологического климата, располагающего к общению.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79514" y="188642"/>
          <a:ext cx="8712965" cy="6515222"/>
        </p:xfrm>
        <a:graphic>
          <a:graphicData uri="http://schemas.openxmlformats.org/drawingml/2006/table">
            <a:tbl>
              <a:tblPr/>
              <a:tblGrid>
                <a:gridCol w="717658"/>
                <a:gridCol w="917596"/>
                <a:gridCol w="871965"/>
                <a:gridCol w="855877"/>
                <a:gridCol w="885376"/>
                <a:gridCol w="792087"/>
                <a:gridCol w="720080"/>
                <a:gridCol w="792087"/>
                <a:gridCol w="720080"/>
                <a:gridCol w="720080"/>
                <a:gridCol w="661085"/>
                <a:gridCol w="58994"/>
              </a:tblGrid>
              <a:tr h="315253">
                <a:tc rowSpan="2" gridSpan="9">
                  <a:txBody>
                    <a:bodyPr/>
                    <a:lstStyle/>
                    <a:p>
                      <a:pPr algn="ctr"/>
                      <a:r>
                        <a:rPr kumimoji="0" lang="ru-RU" sz="1600" b="1" kern="1200" dirty="0" smtClean="0">
                          <a:solidFill>
                            <a:srgbClr val="B50B48"/>
                          </a:solidFill>
                          <a:latin typeface="+mn-lt"/>
                          <a:ea typeface="+mn-ea"/>
                          <a:cs typeface="+mn-cs"/>
                        </a:rPr>
                        <a:t>Формирование образовательных результатов на основе </a:t>
                      </a:r>
                      <a:endParaRPr kumimoji="0" lang="ru-RU" sz="1600" kern="1200" dirty="0" smtClean="0">
                        <a:solidFill>
                          <a:srgbClr val="B50B48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ru-RU" sz="1600" b="1" kern="1200" dirty="0" smtClean="0">
                          <a:solidFill>
                            <a:srgbClr val="B50B48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возрастно-нормативной модели развития</a:t>
                      </a:r>
                      <a:endParaRPr lang="ru-RU" sz="1400" dirty="0">
                        <a:solidFill>
                          <a:srgbClr val="B50B48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315253">
                <a:tc gridSpan="9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Самоопределение.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Самостоя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тельность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r>
                        <a:rPr lang="ru-RU" sz="1000" b="1" dirty="0" smtClean="0">
                          <a:solidFill>
                            <a:srgbClr val="548DD4"/>
                          </a:solidFill>
                          <a:latin typeface="Times New Roman"/>
                          <a:ea typeface="Times New Roman"/>
                        </a:rPr>
                        <a:t>Я – </a:t>
                      </a:r>
                      <a:r>
                        <a:rPr lang="ru-RU" sz="1000" b="1" dirty="0" err="1" smtClean="0">
                          <a:solidFill>
                            <a:srgbClr val="548DD4"/>
                          </a:solidFill>
                          <a:latin typeface="Times New Roman"/>
                          <a:ea typeface="Times New Roman"/>
                        </a:rPr>
                        <a:t>представи-тель</a:t>
                      </a:r>
                      <a:r>
                        <a:rPr lang="ru-RU" sz="1000" b="1" dirty="0" smtClean="0">
                          <a:solidFill>
                            <a:srgbClr val="548DD4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000" b="1" dirty="0" err="1" smtClean="0">
                          <a:solidFill>
                            <a:srgbClr val="548DD4"/>
                          </a:solidFill>
                          <a:latin typeface="Times New Roman"/>
                          <a:ea typeface="Times New Roman"/>
                        </a:rPr>
                        <a:t>человечес-тва</a:t>
                      </a:r>
                      <a:r>
                        <a:rPr lang="ru-RU" sz="1000" b="1" dirty="0" smtClean="0">
                          <a:solidFill>
                            <a:srgbClr val="548DD4"/>
                          </a:solidFill>
                          <a:latin typeface="Times New Roman"/>
                          <a:ea typeface="Times New Roman"/>
                        </a:rPr>
                        <a:t>.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45581"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Что есть жизнь, которая достойна моего «Я». 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Становле-ние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личности человека.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 – достойный гражданин своей страны.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9671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53223">
                <a:tc row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latin typeface="Times New Roman"/>
                          <a:ea typeface="Times New Roman"/>
                          <a:cs typeface="Times New Roman"/>
                        </a:rPr>
                        <a:t>Возрастная позиция – </a:t>
                      </a:r>
                      <a:r>
                        <a:rPr lang="ru-RU" sz="1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красный цвет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latin typeface="Times New Roman"/>
                          <a:ea typeface="Times New Roman"/>
                          <a:cs typeface="Times New Roman"/>
                        </a:rPr>
                        <a:t>Основной мотив возраста – </a:t>
                      </a:r>
                      <a:r>
                        <a:rPr lang="ru-RU" sz="1000" b="1" i="1" dirty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зеленый цвет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Социальная роль –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solidFill>
                            <a:srgbClr val="548DD4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синий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solidFill>
                            <a:srgbClr val="548DD4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цвет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Мятежность чувств («</a:t>
                      </a:r>
                      <a:r>
                        <a:rPr lang="ru-RU" sz="10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бро-жение</a:t>
                      </a: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»).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Максима-лизм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самостоя-тельности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Статус в коллективе сверстников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2030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666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Освоение культурных способов общения и </a:t>
                      </a:r>
                      <a:r>
                        <a:rPr lang="ru-RU" sz="10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деятельно-сти</a:t>
                      </a: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духовно-нравствен-ной</a:t>
                      </a: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направленности.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Участие в </a:t>
                      </a: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продуктив-ной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деятельно-сти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организо-ванной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взрослыми.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</a:rPr>
                        <a:t>Я – часть общества (Я – социально активен).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8555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422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 sz="900" dirty="0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Пробы взрослого поведения.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Временное понижение ценности  общения в семье.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</a:rPr>
                        <a:t>Я – личность.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3022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6271"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9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класс</a:t>
                      </a:r>
                      <a:endParaRPr lang="ru-RU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Забота о внешности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Потребность утвердиться в системе </a:t>
                      </a:r>
                      <a:r>
                        <a:rPr lang="ru-RU" sz="1000" b="1" dirty="0" err="1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общест-венных</a:t>
                      </a: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отношений.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</a:rPr>
                        <a:t>Я  - член группы.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745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630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Поиск </a:t>
                      </a:r>
                      <a:r>
                        <a:rPr lang="ru-RU" sz="9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самоиден</a:t>
                      </a:r>
                      <a:r>
                        <a:rPr lang="ru-RU" sz="9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9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тичности</a:t>
                      </a:r>
                      <a:r>
                        <a:rPr lang="ru-RU" sz="9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9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Свобода. Развивается дух противоречия.</a:t>
                      </a:r>
                      <a:endParaRPr lang="ru-RU" sz="9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 – человек среди людей</a:t>
                      </a:r>
                      <a:endParaRPr lang="ru-RU" sz="9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(Я – мальчик. </a:t>
                      </a:r>
                      <a:endParaRPr lang="ru-RU" sz="9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 – девочка).</a:t>
                      </a:r>
                      <a:endParaRPr lang="ru-RU" sz="9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38974"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Самоутверждение в коллективе.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Утверждение себя в классе.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 – настоящий товарищ.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1531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48674"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Ориентир на</a:t>
                      </a:r>
                      <a:endParaRPr lang="ru-RU" sz="1100" dirty="0" smtClean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Одноклассни-ков</a:t>
                      </a: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 smtClean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Появляется  общественный мотив: «Вести себя хорошо».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 отвечаю  ожиданиям других.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6579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26271"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Ориентир на взрослого.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Стремление к хорошим отметкам.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 -успешный ученик.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745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812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класс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12610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Работа на себя, а не на команду.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Быть учеником.</a:t>
                      </a:r>
                      <a:endParaRPr lang="ru-RU" sz="11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70C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Я – ученик.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377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r>
                        <a:rPr lang="ru-RU" sz="9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r>
                        <a:rPr lang="ru-RU" sz="9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r>
                        <a:rPr lang="ru-RU" sz="9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r>
                        <a:rPr lang="ru-RU" sz="9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ичностные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Предметные</a:t>
                      </a:r>
                      <a:endParaRPr lang="ru-RU" sz="10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Метапредме-тные</a:t>
                      </a:r>
                      <a:endParaRPr lang="ru-RU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9491" marR="94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642910" y="882362"/>
            <a:ext cx="82809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Концептуальная основа урока: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системно–</a:t>
            </a:r>
            <a:r>
              <a:rPr kumimoji="0" lang="ru-RU" sz="200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kumimoji="0" lang="ru-RU" sz="20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подход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(Л. С. </a:t>
            </a:r>
            <a:r>
              <a:rPr lang="ru-RU" sz="2000" i="1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Выготский</a:t>
            </a:r>
            <a:r>
              <a:rPr lang="ru-RU" sz="2000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 и А. Н. Леонтьев)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rgbClr val="CC66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  </a:t>
            </a:r>
            <a:r>
              <a:rPr kumimoji="0" lang="ru-RU" sz="8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ru-RU" sz="18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857364"/>
            <a:ext cx="43577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Решаемая методическая проблема: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развитие навыков рефлексивно-оценочной деятельности обучающихся на уроках математики в основной школе 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5292080" y="1844824"/>
          <a:ext cx="3071834" cy="24209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644008" y="1340768"/>
            <a:ext cx="428624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2400" b="1" cap="none" spc="150" dirty="0" smtClean="0">
                <a:ln w="11430">
                  <a:solidFill>
                    <a:srgbClr val="92D050"/>
                  </a:solidFill>
                </a:ln>
                <a:solidFill>
                  <a:srgbClr val="0068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деятельности</a:t>
            </a:r>
            <a:endParaRPr lang="ru-RU" sz="2400" b="1" cap="none" spc="150" dirty="0">
              <a:ln w="11430">
                <a:solidFill>
                  <a:srgbClr val="92D050"/>
                </a:solidFill>
              </a:ln>
              <a:solidFill>
                <a:srgbClr val="0068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8286776" y="2214554"/>
            <a:ext cx="285752" cy="2143934"/>
            <a:chOff x="6929454" y="3500438"/>
            <a:chExt cx="429422" cy="2644000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rot="5400000">
              <a:off x="6036479" y="4822041"/>
              <a:ext cx="2643206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rot="10800000">
              <a:off x="6929454" y="3500438"/>
              <a:ext cx="42862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/>
            <p:cNvCxnSpPr/>
            <p:nvPr/>
          </p:nvCxnSpPr>
          <p:spPr>
            <a:xfrm rot="10800000">
              <a:off x="6929454" y="4214818"/>
              <a:ext cx="42862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 rot="10800000">
              <a:off x="6929454" y="4857760"/>
              <a:ext cx="42862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 rot="10800000">
              <a:off x="6929454" y="5500702"/>
              <a:ext cx="42862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/>
            <p:cNvCxnSpPr/>
            <p:nvPr/>
          </p:nvCxnSpPr>
          <p:spPr>
            <a:xfrm rot="10800000">
              <a:off x="6929454" y="6142055"/>
              <a:ext cx="428628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Прямоугольник 13"/>
          <p:cNvSpPr/>
          <p:nvPr/>
        </p:nvSpPr>
        <p:spPr>
          <a:xfrm>
            <a:off x="395536" y="3380362"/>
            <a:ext cx="82484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Методики и технологии: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Times New Roman" pitchFamily="18" charset="0"/>
              <a:buChar char="−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технология интерактивных игр,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созданных на основе синтеза элементов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различных видов психотерапии </a:t>
            </a:r>
            <a:r>
              <a:rPr lang="ru-RU" sz="2000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(К. </a:t>
            </a:r>
            <a:r>
              <a:rPr lang="ru-RU" sz="2000" i="1" dirty="0" err="1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Фопель</a:t>
            </a:r>
            <a:r>
              <a:rPr lang="ru-RU" sz="2000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Times New Roman" pitchFamily="18" charset="0"/>
              <a:buChar char="−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Самодиагностика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Самооценка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Times New Roman" pitchFamily="18" charset="0"/>
              <a:buChar char="−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Маршрутный лист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Times New Roman" pitchFamily="18" charset="0"/>
              <a:buChar char="−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«Карта понятий» </a:t>
            </a:r>
            <a:r>
              <a:rPr lang="ru-RU" sz="2000" i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(Ассоциация  преподавателей естественных наук)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Times New Roman" pitchFamily="18" charset="0"/>
              <a:buChar char="−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графическая модель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Fishbone («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Рыбий скелет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»)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rchive.is/YyDpK/e45b0e12483236be28f2289fea9f1036ff298e3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68361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/>
          <a:srcRect l="45048" t="11089" r="7909" b="8509"/>
          <a:stretch>
            <a:fillRect/>
          </a:stretch>
        </p:blipFill>
        <p:spPr bwMode="auto">
          <a:xfrm>
            <a:off x="1500166" y="1340768"/>
            <a:ext cx="6429420" cy="473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WordArt 13"/>
          <p:cNvSpPr>
            <a:spLocks noChangeArrowheads="1" noChangeShapeType="1" noTextEdit="1"/>
          </p:cNvSpPr>
          <p:nvPr/>
        </p:nvSpPr>
        <p:spPr bwMode="auto">
          <a:xfrm>
            <a:off x="1902004" y="1628800"/>
            <a:ext cx="5832648" cy="5760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1600" kern="10" spc="0" dirty="0" smtClean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/>
                <a:latin typeface="Arial Black"/>
              </a:rPr>
              <a:t>Спасибо  за  внимание!</a:t>
            </a:r>
            <a:endParaRPr lang="ru-RU" sz="1600" kern="10" spc="0" dirty="0">
              <a:ln w="9525">
                <a:solidFill>
                  <a:srgbClr val="0070C0"/>
                </a:solidFill>
                <a:round/>
                <a:headEnd/>
                <a:tailEnd/>
              </a:ln>
              <a:solidFill>
                <a:srgbClr val="C00000"/>
              </a:solidFill>
              <a:effectLst/>
              <a:latin typeface="Arial Black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332656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Ссылка для скачивания всех материалов к уроку: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https://yadi.sk/d/JaBO3MSOiA1P3A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2391</TotalTime>
  <Words>1763</Words>
  <Application>Microsoft Office PowerPoint</Application>
  <PresentationFormat>Экран (4:3)</PresentationFormat>
  <Paragraphs>423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марина</dc:creator>
  <cp:lastModifiedBy>марина</cp:lastModifiedBy>
  <cp:revision>244</cp:revision>
  <dcterms:created xsi:type="dcterms:W3CDTF">2016-10-30T16:16:12Z</dcterms:created>
  <dcterms:modified xsi:type="dcterms:W3CDTF">2020-10-07T14:58:36Z</dcterms:modified>
</cp:coreProperties>
</file>