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6" r:id="rId1"/>
  </p:sldMasterIdLst>
  <p:notesMasterIdLst>
    <p:notesMasterId r:id="rId29"/>
  </p:notesMasterIdLst>
  <p:sldIdLst>
    <p:sldId id="256" r:id="rId2"/>
    <p:sldId id="312" r:id="rId3"/>
    <p:sldId id="379" r:id="rId4"/>
    <p:sldId id="380" r:id="rId5"/>
    <p:sldId id="359" r:id="rId6"/>
    <p:sldId id="360" r:id="rId7"/>
    <p:sldId id="362" r:id="rId8"/>
    <p:sldId id="363" r:id="rId9"/>
    <p:sldId id="364" r:id="rId10"/>
    <p:sldId id="366" r:id="rId11"/>
    <p:sldId id="368" r:id="rId12"/>
    <p:sldId id="369" r:id="rId13"/>
    <p:sldId id="370" r:id="rId14"/>
    <p:sldId id="371" r:id="rId15"/>
    <p:sldId id="372" r:id="rId16"/>
    <p:sldId id="373" r:id="rId17"/>
    <p:sldId id="374" r:id="rId18"/>
    <p:sldId id="376" r:id="rId19"/>
    <p:sldId id="377" r:id="rId20"/>
    <p:sldId id="381" r:id="rId21"/>
    <p:sldId id="383" r:id="rId22"/>
    <p:sldId id="384" r:id="rId23"/>
    <p:sldId id="385" r:id="rId24"/>
    <p:sldId id="386" r:id="rId25"/>
    <p:sldId id="387" r:id="rId26"/>
    <p:sldId id="388" r:id="rId27"/>
    <p:sldId id="389" r:id="rId28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00"/>
    <a:srgbClr val="080808"/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20722" autoAdjust="0"/>
    <p:restoredTop sz="94660"/>
  </p:normalViewPr>
  <p:slideViewPr>
    <p:cSldViewPr>
      <p:cViewPr varScale="1">
        <p:scale>
          <a:sx n="83" d="100"/>
          <a:sy n="83" d="100"/>
        </p:scale>
        <p:origin x="-138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3D066596-FDEE-4AC1-A771-F2A07E2E4A5D}" type="datetimeFigureOut">
              <a:rPr lang="ru-RU"/>
              <a:pPr>
                <a:defRPr/>
              </a:pPr>
              <a:t>21.01.23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D227671D-9D2F-406C-9BE8-0A43968F629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352987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4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44035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7F2A75FA-3AFB-4E48-8FDB-0A34A929264B}" type="slidenum">
              <a:rPr lang="ru-RU" smtClean="0"/>
              <a:pPr/>
              <a:t>24</a:t>
            </a:fld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pPr>
              <a:defRPr/>
            </a:pPr>
            <a:fld id="{6BD44622-D667-4EFB-8F4C-AC59F630DF1F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pPr>
              <a:defRPr/>
            </a:pPr>
            <a:fld id="{CA9EE239-7D46-45C7-87B0-0AFCEB5483F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pPr>
              <a:defRPr/>
            </a:pPr>
            <a:fld id="{298C7169-BD4E-4723-B0AF-05359396ABCF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7A183B7-F896-4D7A-A8B7-0F3E5C2534A0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01C1482-A0A7-4319-9EF1-463897EC0FC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>
              <a:defRPr/>
            </a:pPr>
            <a:fld id="{7ADF8EC6-02B6-4C2E-BE26-C8CB7763EE5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3288F9-0A23-4EF5-ACA8-C348962467C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Объект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pPr>
              <a:defRPr/>
            </a:pPr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pPr>
              <a:defRPr/>
            </a:pPr>
            <a:fld id="{0A0112BA-3221-403C-A4A8-78A518E1A60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pPr>
              <a:defRPr/>
            </a:pPr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>
              <a:defRPr/>
            </a:pPr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>
              <a:defRPr/>
            </a:pPr>
            <a:fld id="{66F988E3-E17F-4225-9FFA-B11CEEB9B233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B249885-4FBF-4261-919A-1A13786F184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65F45A5-7101-4DEB-A0DD-790A96F3224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708F401C-E69B-4CB1-81E6-EF9EB7F91D1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  <p:sldLayoutId id="2147483680" r:id="rId4"/>
    <p:sldLayoutId id="2147483681" r:id="rId5"/>
    <p:sldLayoutId id="2147483682" r:id="rId6"/>
    <p:sldLayoutId id="2147483683" r:id="rId7"/>
    <p:sldLayoutId id="2147483684" r:id="rId8"/>
    <p:sldLayoutId id="2147483685" r:id="rId9"/>
    <p:sldLayoutId id="2147483686" r:id="rId10"/>
    <p:sldLayoutId id="2147483687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619672" y="1340768"/>
            <a:ext cx="7416824" cy="4176464"/>
          </a:xfrm>
        </p:spPr>
        <p:txBody>
          <a:bodyPr>
            <a:noAutofit/>
          </a:bodyPr>
          <a:lstStyle/>
          <a:p>
            <a:pPr algn="ctr" eaLnBrk="1" hangingPunct="1"/>
            <a:r>
              <a:rPr lang="ru-RU" sz="4000" cap="none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Причины</a:t>
            </a:r>
            <a:br>
              <a:rPr lang="ru-RU" sz="4000" cap="none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4000" cap="none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неудовлетворительного состояния фундаментов эксплуатируемых</a:t>
            </a:r>
            <a:br>
              <a:rPr lang="ru-RU" sz="4000" cap="none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4000" cap="none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зданий. Основные</a:t>
            </a:r>
            <a:br>
              <a:rPr lang="ru-RU" sz="4000" cap="none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4000" cap="none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методы восстановления (укрепления) кладки</a:t>
            </a:r>
            <a:endParaRPr lang="ru-RU" sz="4000" cap="none" dirty="0"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ectangle 3"/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2267744" y="5589240"/>
            <a:ext cx="6172200" cy="6579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normAutofit/>
          </a:bodyPr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Автор: </a:t>
            </a:r>
            <a:r>
              <a:rPr kumimoji="0" lang="ru-RU" sz="14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Головинова</a:t>
            </a:r>
            <a:r>
              <a:rPr kumimoji="0" lang="ru-RU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Анастасия Юрьевна</a:t>
            </a:r>
          </a:p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преподаватель профессиональных </a:t>
            </a:r>
            <a:r>
              <a:rPr kumimoji="0" lang="ru-RU" sz="14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модулей</a:t>
            </a:r>
            <a:endParaRPr kumimoji="0" lang="ru-RU" sz="14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810444" y="260648"/>
            <a:ext cx="7772400" cy="792088"/>
          </a:xfrm>
          <a:prstGeom prst="rect">
            <a:avLst/>
          </a:prstGeom>
        </p:spPr>
        <p:txBody>
          <a:bodyPr vert="horz" anchor="b">
            <a:normAutofit fontScale="97500" lnSpcReduction="10000"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sz="48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120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МИНИСТЕРСТВО ОБРАЗОВАНИЯ СТАВРОПОЛЬСКОГО КРАЯ</a:t>
            </a:r>
            <a:br>
              <a:rPr kumimoji="0" lang="ru-RU" sz="1600" b="1" i="0" u="none" strike="noStrike" kern="120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kumimoji="0" lang="ru-RU" sz="1600" b="1" i="0" u="none" strike="noStrike" kern="120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Государственное бюджетное профессиональное образовательное учреждение</a:t>
            </a:r>
            <a:br>
              <a:rPr kumimoji="0" lang="ru-RU" sz="1600" b="1" i="0" u="none" strike="noStrike" kern="120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kumimoji="0" lang="ru-RU" sz="1600" b="1" i="0" u="none" strike="noStrike" kern="120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«Ставропольский строительный техникум»</a:t>
            </a:r>
            <a:endParaRPr kumimoji="0" lang="ru-RU" sz="1400" b="1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1"/>
          <p:cNvSpPr>
            <a:spLocks noGrp="1" noChangeArrowheads="1"/>
          </p:cNvSpPr>
          <p:nvPr>
            <p:ph sz="quarter" idx="1"/>
          </p:nvPr>
        </p:nvSpPr>
        <p:spPr>
          <a:xfrm>
            <a:off x="428625" y="847790"/>
            <a:ext cx="8319839" cy="4878259"/>
          </a:xfrm>
        </p:spPr>
        <p:txBody>
          <a:bodyPr wrap="square" anchor="ctr">
            <a:spAutoFit/>
          </a:bodyPr>
          <a:lstStyle/>
          <a:p>
            <a:pPr marL="0" indent="536575" algn="just" eaLnBrk="1" hangingPunct="1">
              <a:buFont typeface="Wingdings 2" pitchFamily="18" charset="2"/>
              <a:buNone/>
            </a:pPr>
            <a:r>
              <a:rPr lang="ru-RU" sz="2200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Надежность и долговечность зданий в значительной степени зависят от состояния их фундаментов и надежности оснований.</a:t>
            </a:r>
            <a:r>
              <a:rPr lang="ru-RU" sz="2200" dirty="0" smtClean="0">
                <a:solidFill>
                  <a:srgbClr val="080808"/>
                </a:solidFill>
                <a:latin typeface="Times New Roman" pitchFamily="18" charset="0"/>
                <a:cs typeface="Times New Roman" pitchFamily="18" charset="0"/>
              </a:rPr>
              <a:t> Особенно это важно при реконструкции зданий и сооружений. </a:t>
            </a:r>
          </a:p>
          <a:p>
            <a:pPr marL="0" indent="536575" algn="just" eaLnBrk="1" hangingPunct="1">
              <a:buFont typeface="Wingdings 2" pitchFamily="18" charset="2"/>
              <a:buNone/>
            </a:pPr>
            <a:r>
              <a:rPr lang="ru-RU" sz="2200" dirty="0" smtClean="0">
                <a:solidFill>
                  <a:srgbClr val="080808"/>
                </a:solidFill>
                <a:latin typeface="Times New Roman" pitchFamily="18" charset="0"/>
                <a:cs typeface="Times New Roman" pitchFamily="18" charset="0"/>
              </a:rPr>
              <a:t>При строительстве вновь возводимых зданий рядом с существующими, последние претерпевают дополнительные, а иногда недопустимые деформации. </a:t>
            </a:r>
          </a:p>
          <a:p>
            <a:pPr marL="0" indent="536575" algn="just" eaLnBrk="1" hangingPunct="1">
              <a:buFont typeface="Wingdings 2" pitchFamily="18" charset="2"/>
              <a:buNone/>
            </a:pPr>
            <a:r>
              <a:rPr lang="ru-RU" sz="2200" dirty="0" smtClean="0">
                <a:solidFill>
                  <a:srgbClr val="080808"/>
                </a:solidFill>
                <a:latin typeface="Times New Roman" pitchFamily="18" charset="0"/>
                <a:cs typeface="Times New Roman" pitchFamily="18" charset="0"/>
              </a:rPr>
              <a:t>Основными причинами развития дополнительных деформаций являются</a:t>
            </a:r>
            <a:r>
              <a:rPr lang="ru-RU" sz="2200" i="1" dirty="0" smtClean="0">
                <a:solidFill>
                  <a:srgbClr val="080808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endParaRPr lang="ru-RU" sz="2200" i="1" dirty="0" smtClean="0">
              <a:solidFill>
                <a:srgbClr val="080808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buFont typeface="Wingdings" pitchFamily="2" charset="2"/>
              <a:buChar char="§"/>
            </a:pPr>
            <a:r>
              <a:rPr lang="ru-RU" sz="2200" i="1" dirty="0" smtClean="0">
                <a:solidFill>
                  <a:srgbClr val="080808"/>
                </a:solidFill>
                <a:latin typeface="Times New Roman" pitchFamily="18" charset="0"/>
                <a:cs typeface="Times New Roman" pitchFamily="18" charset="0"/>
              </a:rPr>
              <a:t>уплотнение </a:t>
            </a:r>
            <a:r>
              <a:rPr lang="ru-RU" sz="2200" i="1" dirty="0" smtClean="0">
                <a:solidFill>
                  <a:srgbClr val="080808"/>
                </a:solidFill>
                <a:latin typeface="Times New Roman" pitchFamily="18" charset="0"/>
                <a:cs typeface="Times New Roman" pitchFamily="18" charset="0"/>
              </a:rPr>
              <a:t>грунта под воздействием нагрузок, передаваемых новым зданием; </a:t>
            </a:r>
            <a:endParaRPr lang="ru-RU" sz="2200" i="1" dirty="0" smtClean="0">
              <a:solidFill>
                <a:srgbClr val="080808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buFont typeface="Wingdings" pitchFamily="2" charset="2"/>
              <a:buChar char="§"/>
            </a:pPr>
            <a:r>
              <a:rPr lang="ru-RU" sz="2200" i="1" dirty="0" smtClean="0">
                <a:solidFill>
                  <a:srgbClr val="080808"/>
                </a:solidFill>
                <a:latin typeface="Times New Roman" pitchFamily="18" charset="0"/>
                <a:cs typeface="Times New Roman" pitchFamily="18" charset="0"/>
              </a:rPr>
              <a:t>смещение </a:t>
            </a:r>
            <a:r>
              <a:rPr lang="ru-RU" sz="2200" i="1" dirty="0" smtClean="0">
                <a:solidFill>
                  <a:srgbClr val="080808"/>
                </a:solidFill>
                <a:latin typeface="Times New Roman" pitchFamily="18" charset="0"/>
                <a:cs typeface="Times New Roman" pitchFamily="18" charset="0"/>
              </a:rPr>
              <a:t>шпунта при отрывке рядом с существующим фундаментом котлованом; </a:t>
            </a:r>
            <a:endParaRPr lang="ru-RU" sz="2200" i="1" dirty="0" smtClean="0">
              <a:solidFill>
                <a:srgbClr val="080808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buFont typeface="Wingdings" pitchFamily="2" charset="2"/>
              <a:buChar char="§"/>
            </a:pPr>
            <a:r>
              <a:rPr lang="ru-RU" sz="2200" i="1" dirty="0" smtClean="0">
                <a:solidFill>
                  <a:srgbClr val="080808"/>
                </a:solidFill>
                <a:latin typeface="Times New Roman" pitchFamily="18" charset="0"/>
                <a:cs typeface="Times New Roman" pitchFamily="18" charset="0"/>
              </a:rPr>
              <a:t>выпора </a:t>
            </a:r>
            <a:r>
              <a:rPr lang="ru-RU" sz="2200" i="1" dirty="0" smtClean="0">
                <a:solidFill>
                  <a:srgbClr val="080808"/>
                </a:solidFill>
                <a:latin typeface="Times New Roman" pitchFamily="18" charset="0"/>
                <a:cs typeface="Times New Roman" pitchFamily="18" charset="0"/>
              </a:rPr>
              <a:t>грунта в сторону котлована и пр.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pPr>
              <a:defRPr/>
            </a:pPr>
            <a:fld id="{53AE8FC9-D0D0-471F-910B-11FE38B55404}" type="slidenum">
              <a:rPr lang="ru-RU"/>
              <a:pPr>
                <a:defRPr/>
              </a:pPr>
              <a:t>2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543925" cy="796925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3200" dirty="0" smtClean="0">
                <a:solidFill>
                  <a:schemeClr val="tx1"/>
                </a:solidFill>
              </a:rPr>
              <a:t> </a:t>
            </a:r>
            <a:r>
              <a:rPr lang="ru-RU" sz="3600" cap="none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Причины неравномерных осадок фундаментов</a:t>
            </a:r>
            <a:endParaRPr lang="ru-RU" sz="3600" cap="none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85750" y="1000125"/>
            <a:ext cx="8390706" cy="5572125"/>
          </a:xfrm>
        </p:spPr>
        <p:txBody>
          <a:bodyPr>
            <a:normAutofit fontScale="92500" lnSpcReduction="10000"/>
          </a:bodyPr>
          <a:lstStyle/>
          <a:p>
            <a:pPr marL="420624" indent="-384048" algn="just" eaLnBrk="1" fontAlgn="auto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ru-RU" dirty="0" smtClean="0">
                <a:solidFill>
                  <a:srgbClr val="080808"/>
                </a:solidFill>
                <a:latin typeface="Times New Roman" pitchFamily="18" charset="0"/>
                <a:cs typeface="Times New Roman" pitchFamily="18" charset="0"/>
              </a:rPr>
              <a:t>низкая несущая способность грунтов;</a:t>
            </a:r>
          </a:p>
          <a:p>
            <a:pPr marL="420624" indent="-384048" algn="just" eaLnBrk="1" fontAlgn="auto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ru-RU" dirty="0" smtClean="0">
                <a:solidFill>
                  <a:srgbClr val="080808"/>
                </a:solidFill>
                <a:latin typeface="Times New Roman" pitchFamily="18" charset="0"/>
                <a:cs typeface="Times New Roman" pitchFamily="18" charset="0"/>
              </a:rPr>
              <a:t>неполноценность инженерно-геологических изысканий, в результате которых могут быть пропущены отдельные линзы слабых грунтов (торфяных, илистых, пылеватых);</a:t>
            </a:r>
          </a:p>
          <a:p>
            <a:pPr marL="420624" indent="-384048" algn="just" eaLnBrk="1" fontAlgn="auto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ru-RU" dirty="0" smtClean="0">
                <a:solidFill>
                  <a:srgbClr val="080808"/>
                </a:solidFill>
                <a:latin typeface="Times New Roman" pitchFamily="18" charset="0"/>
                <a:cs typeface="Times New Roman" pitchFamily="18" charset="0"/>
              </a:rPr>
              <a:t>воздействие карстово-суффозионных процессов с возможным образованием провальных воронок в зоне расположения зданий и сооружений;</a:t>
            </a:r>
          </a:p>
          <a:p>
            <a:pPr marL="420624" indent="-384048" algn="just" eaLnBrk="1" fontAlgn="auto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ru-RU" dirty="0" smtClean="0">
                <a:solidFill>
                  <a:srgbClr val="080808"/>
                </a:solidFill>
                <a:latin typeface="Times New Roman" pitchFamily="18" charset="0"/>
                <a:cs typeface="Times New Roman" pitchFamily="18" charset="0"/>
              </a:rPr>
              <a:t>нарушение оснований в котлованах, колодцах, траншеях вследствие механических повреждений при разработке землеройными машинами;</a:t>
            </a:r>
          </a:p>
          <a:p>
            <a:pPr marL="420624" indent="-384048" algn="just" eaLnBrk="1" fontAlgn="auto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ru-RU" dirty="0" smtClean="0">
                <a:solidFill>
                  <a:srgbClr val="080808"/>
                </a:solidFill>
                <a:latin typeface="Times New Roman" pitchFamily="18" charset="0"/>
                <a:cs typeface="Times New Roman" pitchFamily="18" charset="0"/>
              </a:rPr>
              <a:t>переувлажнение и разжижение грунта при </a:t>
            </a:r>
            <a:r>
              <a:rPr lang="ru-RU" dirty="0" err="1" smtClean="0">
                <a:solidFill>
                  <a:srgbClr val="080808"/>
                </a:solidFill>
                <a:latin typeface="Times New Roman" pitchFamily="18" charset="0"/>
                <a:cs typeface="Times New Roman" pitchFamily="18" charset="0"/>
              </a:rPr>
              <a:t>затапливании</a:t>
            </a:r>
            <a:r>
              <a:rPr lang="ru-RU" dirty="0" smtClean="0">
                <a:solidFill>
                  <a:srgbClr val="080808"/>
                </a:solidFill>
                <a:latin typeface="Times New Roman" pitchFamily="18" charset="0"/>
                <a:cs typeface="Times New Roman" pitchFamily="18" charset="0"/>
              </a:rPr>
              <a:t> котлованов;</a:t>
            </a:r>
          </a:p>
          <a:p>
            <a:pPr marL="420624" indent="-384048" algn="just" eaLnBrk="1" fontAlgn="auto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ru-RU" dirty="0" smtClean="0">
                <a:solidFill>
                  <a:srgbClr val="080808"/>
                </a:solidFill>
                <a:latin typeface="Times New Roman" pitchFamily="18" charset="0"/>
                <a:cs typeface="Times New Roman" pitchFamily="18" charset="0"/>
              </a:rPr>
              <a:t>укладка фундаментных блоков на неуплотненный грунт;</a:t>
            </a:r>
          </a:p>
          <a:p>
            <a:pPr marL="420624" indent="-384048" algn="just" eaLnBrk="1" fontAlgn="auto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ru-RU" dirty="0" smtClean="0">
                <a:solidFill>
                  <a:srgbClr val="080808"/>
                </a:solidFill>
                <a:latin typeface="Times New Roman" pitchFamily="18" charset="0"/>
                <a:cs typeface="Times New Roman" pitchFamily="18" charset="0"/>
              </a:rPr>
              <a:t>нарушения, вызванные замораживанием </a:t>
            </a:r>
            <a:r>
              <a:rPr lang="ru-RU" dirty="0" err="1" smtClean="0">
                <a:solidFill>
                  <a:srgbClr val="080808"/>
                </a:solidFill>
                <a:latin typeface="Times New Roman" pitchFamily="18" charset="0"/>
                <a:cs typeface="Times New Roman" pitchFamily="18" charset="0"/>
              </a:rPr>
              <a:t>пучинистых</a:t>
            </a:r>
            <a:r>
              <a:rPr lang="ru-RU" dirty="0" smtClean="0">
                <a:solidFill>
                  <a:srgbClr val="080808"/>
                </a:solidFill>
                <a:latin typeface="Times New Roman" pitchFamily="18" charset="0"/>
                <a:cs typeface="Times New Roman" pitchFamily="18" charset="0"/>
              </a:rPr>
              <a:t> грунтов из-за несвоевременной засыпки и защиты </a:t>
            </a:r>
            <a:r>
              <a:rPr lang="ru-RU" dirty="0" smtClean="0">
                <a:solidFill>
                  <a:srgbClr val="080808"/>
                </a:solidFill>
                <a:latin typeface="Times New Roman" pitchFamily="18" charset="0"/>
                <a:cs typeface="Times New Roman" pitchFamily="18" charset="0"/>
              </a:rPr>
              <a:t>оснований</a:t>
            </a:r>
          </a:p>
          <a:p>
            <a:pPr marL="36576" indent="0" algn="just" eaLnBrk="1" fontAlgn="auto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ru-RU" dirty="0" smtClean="0">
                <a:solidFill>
                  <a:srgbClr val="080808"/>
                </a:solidFill>
                <a:latin typeface="Times New Roman" pitchFamily="18" charset="0"/>
                <a:cs typeface="Times New Roman" pitchFamily="18" charset="0"/>
              </a:rPr>
              <a:t>      под </a:t>
            </a:r>
            <a:r>
              <a:rPr lang="ru-RU" dirty="0" smtClean="0">
                <a:solidFill>
                  <a:srgbClr val="080808"/>
                </a:solidFill>
                <a:latin typeface="Times New Roman" pitchFamily="18" charset="0"/>
                <a:cs typeface="Times New Roman" pitchFamily="18" charset="0"/>
              </a:rPr>
              <a:t>фундамент от промерзания;</a:t>
            </a:r>
            <a:endParaRPr lang="ru-RU" dirty="0">
              <a:solidFill>
                <a:srgbClr val="080808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pPr>
              <a:defRPr/>
            </a:pPr>
            <a:fld id="{606A491F-A65D-4B1B-820B-3FE4554A8702}" type="slidenum">
              <a:rPr lang="ru-RU"/>
              <a:pPr>
                <a:defRPr/>
              </a:pPr>
              <a:t>3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142875" y="214313"/>
            <a:ext cx="8605589" cy="6500812"/>
          </a:xfrm>
        </p:spPr>
        <p:txBody>
          <a:bodyPr>
            <a:normAutofit fontScale="92500" lnSpcReduction="10000"/>
          </a:bodyPr>
          <a:lstStyle/>
          <a:p>
            <a:pPr marL="420624" indent="-384048" algn="just" eaLnBrk="1" fontAlgn="auto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ru-RU" dirty="0" smtClean="0">
                <a:solidFill>
                  <a:srgbClr val="080808"/>
                </a:solidFill>
                <a:latin typeface="Times New Roman" pitchFamily="18" charset="0"/>
                <a:cs typeface="Times New Roman" pitchFamily="18" charset="0"/>
              </a:rPr>
              <a:t>недоучет особенностей вечномерзлых грунтов и изменений их прочностных характеристик под влиянием сезонного оттаивания верхнего деятельного слоя;</a:t>
            </a:r>
          </a:p>
          <a:p>
            <a:pPr marL="420624" indent="-384048" algn="just" eaLnBrk="1" fontAlgn="auto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ru-RU" dirty="0" smtClean="0">
                <a:solidFill>
                  <a:srgbClr val="080808"/>
                </a:solidFill>
                <a:latin typeface="Times New Roman" pitchFamily="18" charset="0"/>
                <a:cs typeface="Times New Roman" pitchFamily="18" charset="0"/>
              </a:rPr>
              <a:t>использование в качестве оснований насыпных грунтов без надлежащего послойного уплотнения;</a:t>
            </a:r>
          </a:p>
          <a:p>
            <a:pPr marL="420624" indent="-384048" algn="just" eaLnBrk="1" fontAlgn="auto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ru-RU" dirty="0" smtClean="0">
                <a:solidFill>
                  <a:srgbClr val="080808"/>
                </a:solidFill>
                <a:latin typeface="Times New Roman" pitchFamily="18" charset="0"/>
                <a:cs typeface="Times New Roman" pitchFamily="18" charset="0"/>
              </a:rPr>
              <a:t>возведение зданий и сооружений на территории бывших оврагов и глубоких выемок, засыпанных строительным мусором и посторонними предметами;</a:t>
            </a:r>
          </a:p>
          <a:p>
            <a:pPr marL="420624" indent="-384048" algn="just" eaLnBrk="1" fontAlgn="auto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ru-RU" dirty="0" smtClean="0">
                <a:solidFill>
                  <a:srgbClr val="080808"/>
                </a:solidFill>
                <a:latin typeface="Times New Roman" pitchFamily="18" charset="0"/>
                <a:cs typeface="Times New Roman" pitchFamily="18" charset="0"/>
              </a:rPr>
              <a:t>изменение физико-механических свойств грунтов при подъеме и понижении уровня грунтовых вод;</a:t>
            </a:r>
          </a:p>
          <a:p>
            <a:pPr marL="420624" indent="-384048" algn="just" eaLnBrk="1" fontAlgn="auto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ru-RU" dirty="0" smtClean="0">
                <a:solidFill>
                  <a:srgbClr val="080808"/>
                </a:solidFill>
                <a:latin typeface="Times New Roman" pitchFamily="18" charset="0"/>
                <a:cs typeface="Times New Roman" pitchFamily="18" charset="0"/>
              </a:rPr>
              <a:t>изменение гидрогеологических условий при благоустройстве территории (отводе подземных вод и рек в систему коллекторов; спуске на территорию строительства агрессивных производственных вод, проникающих в грунт и действующих отрицательно на подземные сооружения);</a:t>
            </a:r>
          </a:p>
          <a:p>
            <a:pPr marL="420624" indent="-384048" algn="just" eaLnBrk="1" fontAlgn="auto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ru-RU" dirty="0" smtClean="0">
                <a:solidFill>
                  <a:srgbClr val="080808"/>
                </a:solidFill>
                <a:latin typeface="Times New Roman" pitchFamily="18" charset="0"/>
                <a:cs typeface="Times New Roman" pitchFamily="18" charset="0"/>
              </a:rPr>
              <a:t>аварии подземных коммуникаций (водопровод, канализация, горячее снабжение), что приводит к водонасыщению </a:t>
            </a:r>
            <a:endParaRPr lang="ru-RU" dirty="0" smtClean="0">
              <a:solidFill>
                <a:srgbClr val="080808"/>
              </a:solidFill>
              <a:latin typeface="Times New Roman" pitchFamily="18" charset="0"/>
              <a:cs typeface="Times New Roman" pitchFamily="18" charset="0"/>
            </a:endParaRPr>
          </a:p>
          <a:p>
            <a:pPr marL="36576" indent="0" algn="just" eaLnBrk="1" fontAlgn="auto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ru-RU" dirty="0" smtClean="0">
                <a:solidFill>
                  <a:srgbClr val="080808"/>
                </a:solidFill>
                <a:latin typeface="Times New Roman" pitchFamily="18" charset="0"/>
                <a:cs typeface="Times New Roman" pitchFamily="18" charset="0"/>
              </a:rPr>
              <a:t>      и </a:t>
            </a:r>
            <a:r>
              <a:rPr lang="ru-RU" dirty="0" smtClean="0">
                <a:solidFill>
                  <a:srgbClr val="080808"/>
                </a:solidFill>
                <a:latin typeface="Times New Roman" pitchFamily="18" charset="0"/>
                <a:cs typeface="Times New Roman" pitchFamily="18" charset="0"/>
              </a:rPr>
              <a:t>разжижению грунта;</a:t>
            </a:r>
          </a:p>
          <a:p>
            <a:pPr marL="420624" indent="-384048" algn="just" eaLnBrk="1" fontAlgn="auto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ru-RU" dirty="0" smtClean="0">
                <a:solidFill>
                  <a:srgbClr val="080808"/>
                </a:solidFill>
                <a:latin typeface="Times New Roman" pitchFamily="18" charset="0"/>
                <a:cs typeface="Times New Roman" pitchFamily="18" charset="0"/>
              </a:rPr>
              <a:t>просадка и обвалы в сооружениях, вызванные сильной вибрацией.</a:t>
            </a:r>
          </a:p>
          <a:p>
            <a:pPr marL="420624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Заголовок 1"/>
          <p:cNvSpPr>
            <a:spLocks noGrp="1"/>
          </p:cNvSpPr>
          <p:nvPr>
            <p:ph type="title"/>
          </p:nvPr>
        </p:nvSpPr>
        <p:spPr>
          <a:xfrm>
            <a:off x="-25102" y="332656"/>
            <a:ext cx="9144000" cy="1071563"/>
          </a:xfrm>
        </p:spPr>
        <p:txBody>
          <a:bodyPr/>
          <a:lstStyle/>
          <a:p>
            <a:pPr algn="ctr" eaLnBrk="1" hangingPunct="1"/>
            <a:r>
              <a:rPr lang="ru-RU" sz="3200" cap="none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 Контролируемые параметры оснований и фундаментов</a:t>
            </a:r>
          </a:p>
        </p:txBody>
      </p:sp>
      <p:sp>
        <p:nvSpPr>
          <p:cNvPr id="18434" name="Содержимое 2"/>
          <p:cNvSpPr>
            <a:spLocks noGrp="1"/>
          </p:cNvSpPr>
          <p:nvPr>
            <p:ph sz="quarter" idx="1"/>
          </p:nvPr>
        </p:nvSpPr>
        <p:spPr>
          <a:xfrm>
            <a:off x="179512" y="1556792"/>
            <a:ext cx="8462714" cy="3960440"/>
          </a:xfrm>
        </p:spPr>
        <p:txBody>
          <a:bodyPr>
            <a:normAutofit/>
          </a:bodyPr>
          <a:lstStyle/>
          <a:p>
            <a:pPr algn="just" eaLnBrk="1" hangingPunct="1">
              <a:spcBef>
                <a:spcPct val="0"/>
              </a:spcBef>
              <a:buFont typeface="Wingdings" pitchFamily="2" charset="2"/>
              <a:buChar char="q"/>
            </a:pPr>
            <a:r>
              <a:rPr lang="ru-RU" sz="2200" dirty="0" smtClean="0">
                <a:solidFill>
                  <a:srgbClr val="080808"/>
                </a:solidFill>
                <a:latin typeface="Times New Roman" pitchFamily="18" charset="0"/>
                <a:cs typeface="Times New Roman" pitchFamily="18" charset="0"/>
              </a:rPr>
              <a:t>Состояние прилегающей территории (отвод поверхностных вод от здания, наличие и состояние </a:t>
            </a:r>
            <a:r>
              <a:rPr lang="ru-RU" sz="2200" dirty="0" err="1" smtClean="0">
                <a:solidFill>
                  <a:srgbClr val="080808"/>
                </a:solidFill>
                <a:latin typeface="Times New Roman" pitchFamily="18" charset="0"/>
                <a:cs typeface="Times New Roman" pitchFamily="18" charset="0"/>
              </a:rPr>
              <a:t>отмостки</a:t>
            </a:r>
            <a:r>
              <a:rPr lang="ru-RU" sz="2200" dirty="0" smtClean="0">
                <a:solidFill>
                  <a:srgbClr val="080808"/>
                </a:solidFill>
                <a:latin typeface="Times New Roman" pitchFamily="18" charset="0"/>
                <a:cs typeface="Times New Roman" pitchFamily="18" charset="0"/>
              </a:rPr>
              <a:t>, признаки техногенных обводнений грунтов у здания)</a:t>
            </a:r>
          </a:p>
          <a:p>
            <a:pPr algn="just" eaLnBrk="1" hangingPunct="1">
              <a:spcBef>
                <a:spcPct val="0"/>
              </a:spcBef>
              <a:buFont typeface="Wingdings" pitchFamily="2" charset="2"/>
              <a:buChar char="q"/>
            </a:pPr>
            <a:r>
              <a:rPr lang="ru-RU" sz="2200" dirty="0" smtClean="0">
                <a:solidFill>
                  <a:srgbClr val="080808"/>
                </a:solidFill>
                <a:latin typeface="Times New Roman" pitchFamily="18" charset="0"/>
                <a:cs typeface="Times New Roman" pitchFamily="18" charset="0"/>
              </a:rPr>
              <a:t>Состояние цоколя и стен подвала (увлажнение, коррозия, трещины)</a:t>
            </a:r>
          </a:p>
          <a:p>
            <a:pPr algn="just" eaLnBrk="1" hangingPunct="1">
              <a:spcBef>
                <a:spcPct val="0"/>
              </a:spcBef>
              <a:buFont typeface="Wingdings" pitchFamily="2" charset="2"/>
              <a:buChar char="q"/>
            </a:pPr>
            <a:r>
              <a:rPr lang="ru-RU" sz="2200" dirty="0" smtClean="0">
                <a:solidFill>
                  <a:srgbClr val="080808"/>
                </a:solidFill>
                <a:latin typeface="Times New Roman" pitchFamily="18" charset="0"/>
                <a:cs typeface="Times New Roman" pitchFamily="18" charset="0"/>
              </a:rPr>
              <a:t>Тип и глубина заложения фундаментов</a:t>
            </a:r>
          </a:p>
          <a:p>
            <a:pPr algn="just" eaLnBrk="1" hangingPunct="1">
              <a:spcBef>
                <a:spcPct val="0"/>
              </a:spcBef>
              <a:buFont typeface="Wingdings" pitchFamily="2" charset="2"/>
              <a:buChar char="q"/>
            </a:pPr>
            <a:r>
              <a:rPr lang="ru-RU" sz="2200" dirty="0" smtClean="0">
                <a:solidFill>
                  <a:srgbClr val="080808"/>
                </a:solidFill>
                <a:latin typeface="Times New Roman" pitchFamily="18" charset="0"/>
                <a:cs typeface="Times New Roman" pitchFamily="18" charset="0"/>
              </a:rPr>
              <a:t>Физико-механические характеристики грунтов основания</a:t>
            </a:r>
          </a:p>
          <a:p>
            <a:pPr algn="just" eaLnBrk="1" hangingPunct="1">
              <a:spcBef>
                <a:spcPct val="0"/>
              </a:spcBef>
              <a:buFont typeface="Wingdings" pitchFamily="2" charset="2"/>
              <a:buChar char="q"/>
            </a:pPr>
            <a:r>
              <a:rPr lang="ru-RU" sz="2200" dirty="0" smtClean="0">
                <a:solidFill>
                  <a:srgbClr val="080808"/>
                </a:solidFill>
                <a:latin typeface="Times New Roman" pitchFamily="18" charset="0"/>
                <a:cs typeface="Times New Roman" pitchFamily="18" charset="0"/>
              </a:rPr>
              <a:t>Уровень грунтовых вод</a:t>
            </a:r>
          </a:p>
          <a:p>
            <a:pPr algn="just" eaLnBrk="1" hangingPunct="1">
              <a:spcBef>
                <a:spcPct val="0"/>
              </a:spcBef>
              <a:buFont typeface="Wingdings" pitchFamily="2" charset="2"/>
              <a:buChar char="q"/>
            </a:pPr>
            <a:r>
              <a:rPr lang="ru-RU" sz="2200" dirty="0" smtClean="0">
                <a:solidFill>
                  <a:srgbClr val="080808"/>
                </a:solidFill>
                <a:latin typeface="Times New Roman" pitchFamily="18" charset="0"/>
                <a:cs typeface="Times New Roman" pitchFamily="18" charset="0"/>
              </a:rPr>
              <a:t>Физико-механические характеристики  материалов фундаментов</a:t>
            </a:r>
          </a:p>
          <a:p>
            <a:pPr algn="just" eaLnBrk="1" hangingPunct="1">
              <a:spcBef>
                <a:spcPct val="0"/>
              </a:spcBef>
              <a:buFont typeface="Wingdings" pitchFamily="2" charset="2"/>
              <a:buChar char="q"/>
            </a:pPr>
            <a:r>
              <a:rPr lang="ru-RU" sz="2200" dirty="0" smtClean="0">
                <a:solidFill>
                  <a:srgbClr val="080808"/>
                </a:solidFill>
                <a:latin typeface="Times New Roman" pitchFamily="18" charset="0"/>
                <a:cs typeface="Times New Roman" pitchFamily="18" charset="0"/>
              </a:rPr>
              <a:t>Деформации грунтов основания, фундаментов и </a:t>
            </a:r>
            <a:r>
              <a:rPr lang="ru-RU" sz="2200" dirty="0" err="1" smtClean="0">
                <a:solidFill>
                  <a:srgbClr val="080808"/>
                </a:solidFill>
                <a:latin typeface="Times New Roman" pitchFamily="18" charset="0"/>
                <a:cs typeface="Times New Roman" pitchFamily="18" charset="0"/>
              </a:rPr>
              <a:t>надфундаментных</a:t>
            </a:r>
            <a:r>
              <a:rPr lang="ru-RU" sz="2200" dirty="0" smtClean="0">
                <a:solidFill>
                  <a:srgbClr val="080808"/>
                </a:solidFill>
                <a:latin typeface="Times New Roman" pitchFamily="18" charset="0"/>
                <a:cs typeface="Times New Roman" pitchFamily="18" charset="0"/>
              </a:rPr>
              <a:t> конструкций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Заголовок 1"/>
          <p:cNvSpPr>
            <a:spLocks noGrp="1"/>
          </p:cNvSpPr>
          <p:nvPr>
            <p:ph type="title"/>
          </p:nvPr>
        </p:nvSpPr>
        <p:spPr>
          <a:xfrm>
            <a:off x="428625" y="214313"/>
            <a:ext cx="8258175" cy="1143000"/>
          </a:xfrm>
        </p:spPr>
        <p:txBody>
          <a:bodyPr>
            <a:normAutofit/>
          </a:bodyPr>
          <a:lstStyle/>
          <a:p>
            <a:pPr algn="ctr" eaLnBrk="1" hangingPunct="1"/>
            <a:r>
              <a:rPr lang="ru-RU" sz="3200" cap="none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 Методы инструментального исследования оснований и фундаментов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1"/>
          </p:nvPr>
        </p:nvSpPr>
        <p:spPr>
          <a:xfrm>
            <a:off x="179513" y="1357313"/>
            <a:ext cx="8496943" cy="5267325"/>
          </a:xfrm>
        </p:spPr>
        <p:txBody>
          <a:bodyPr>
            <a:normAutofit/>
          </a:bodyPr>
          <a:lstStyle/>
          <a:p>
            <a:pPr marL="0" indent="360363" algn="ctr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ru-RU" sz="2200" i="1" dirty="0" smtClean="0">
                <a:latin typeface="Times New Roman" pitchFamily="18" charset="0"/>
                <a:cs typeface="Times New Roman" pitchFamily="18" charset="0"/>
              </a:rPr>
              <a:t>Детальному обследованию подлежат все конструкции фундаментов, в которых при визуальном осмотре обнаружены дефекты</a:t>
            </a:r>
            <a:endParaRPr lang="en-US" sz="2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60363" algn="just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ru-RU" sz="2200" dirty="0" smtClean="0">
                <a:solidFill>
                  <a:srgbClr val="080808"/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200" dirty="0" smtClean="0">
                <a:solidFill>
                  <a:srgbClr val="080808"/>
                </a:solidFill>
                <a:latin typeface="Times New Roman" pitchFamily="18" charset="0"/>
                <a:cs typeface="Times New Roman" pitchFamily="18" charset="0"/>
              </a:rPr>
              <a:t>зависимости от цели обследования и предполагаемого вида ремонта </a:t>
            </a:r>
            <a:r>
              <a:rPr lang="ru-RU" sz="2200" i="1" dirty="0" smtClean="0">
                <a:solidFill>
                  <a:srgbClr val="080808"/>
                </a:solidFill>
                <a:latin typeface="Times New Roman" pitchFamily="18" charset="0"/>
                <a:cs typeface="Times New Roman" pitchFamily="18" charset="0"/>
              </a:rPr>
              <a:t>выполняют следующие работы</a:t>
            </a:r>
            <a:r>
              <a:rPr lang="ru-RU" sz="2200" dirty="0" smtClean="0">
                <a:solidFill>
                  <a:srgbClr val="080808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92075" lvl="1" indent="261938" algn="just" eaLnBrk="1" fontAlgn="auto" hangingPunct="1">
              <a:spcBef>
                <a:spcPts val="370"/>
              </a:spcBef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ru-RU" sz="2200" dirty="0" smtClean="0">
                <a:solidFill>
                  <a:srgbClr val="080808"/>
                </a:solidFill>
                <a:latin typeface="Times New Roman" pitchFamily="18" charset="0"/>
                <a:cs typeface="Times New Roman" pitchFamily="18" charset="0"/>
              </a:rPr>
              <a:t> отрывка шурфов</a:t>
            </a:r>
          </a:p>
          <a:p>
            <a:pPr marL="92075" lvl="1" indent="261938" algn="just" eaLnBrk="1" fontAlgn="auto" hangingPunct="1">
              <a:spcBef>
                <a:spcPts val="370"/>
              </a:spcBef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ru-RU" sz="2200" dirty="0" smtClean="0">
                <a:solidFill>
                  <a:srgbClr val="080808"/>
                </a:solidFill>
                <a:latin typeface="Times New Roman" pitchFamily="18" charset="0"/>
                <a:cs typeface="Times New Roman" pitchFamily="18" charset="0"/>
              </a:rPr>
              <a:t> бурение скважин (выработок) с отбором образцов грунта и определением уровня грунтовых вод</a:t>
            </a:r>
          </a:p>
          <a:p>
            <a:pPr marL="92075" lvl="1" indent="261938" algn="just" eaLnBrk="1" fontAlgn="auto" hangingPunct="1">
              <a:spcBef>
                <a:spcPts val="370"/>
              </a:spcBef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ru-RU" sz="2200" dirty="0" smtClean="0">
                <a:solidFill>
                  <a:srgbClr val="080808"/>
                </a:solidFill>
                <a:latin typeface="Times New Roman" pitchFamily="18" charset="0"/>
                <a:cs typeface="Times New Roman" pitchFamily="18" charset="0"/>
              </a:rPr>
              <a:t> зондирование грунтов, испытание грунтов штампами или прессиометрами, исследование грунтов геофизическими методами</a:t>
            </a:r>
          </a:p>
          <a:p>
            <a:pPr marL="92075" lvl="1" indent="261938" algn="just" eaLnBrk="1" fontAlgn="auto" hangingPunct="1">
              <a:spcBef>
                <a:spcPts val="370"/>
              </a:spcBef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ru-RU" sz="2200" dirty="0" smtClean="0">
                <a:solidFill>
                  <a:srgbClr val="080808"/>
                </a:solidFill>
                <a:latin typeface="Times New Roman" pitchFamily="18" charset="0"/>
                <a:cs typeface="Times New Roman" pitchFamily="18" charset="0"/>
              </a:rPr>
              <a:t> лабораторные исследования грунтов и анализ воды</a:t>
            </a:r>
          </a:p>
          <a:p>
            <a:pPr marL="92075" lvl="1" indent="261938" algn="just" eaLnBrk="1" fontAlgn="auto" hangingPunct="1">
              <a:spcBef>
                <a:spcPts val="370"/>
              </a:spcBef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ru-RU" sz="2200" dirty="0" smtClean="0">
                <a:solidFill>
                  <a:srgbClr val="080808"/>
                </a:solidFill>
                <a:latin typeface="Times New Roman" pitchFamily="18" charset="0"/>
                <a:cs typeface="Times New Roman" pitchFamily="18" charset="0"/>
              </a:rPr>
              <a:t> исследования свойств материалов фундаментов (разрушающими и неразрушающими методами)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sz="quarter" idx="1"/>
          </p:nvPr>
        </p:nvSpPr>
        <p:spPr>
          <a:xfrm>
            <a:off x="285750" y="214313"/>
            <a:ext cx="8501063" cy="2926655"/>
          </a:xfrm>
        </p:spPr>
        <p:txBody>
          <a:bodyPr>
            <a:normAutofit/>
          </a:bodyPr>
          <a:lstStyle/>
          <a:p>
            <a:pPr marL="274320" indent="-274320" algn="ctr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Отрывка шурфов</a:t>
            </a:r>
          </a:p>
          <a:p>
            <a:pPr marL="274320" indent="-274320" algn="just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Шурфы выполняются:</a:t>
            </a:r>
          </a:p>
          <a:p>
            <a:pPr marL="612775" indent="-342900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ru-RU" sz="2200" i="1" dirty="0" smtClean="0">
                <a:solidFill>
                  <a:srgbClr val="080808"/>
                </a:solidFill>
                <a:latin typeface="Times New Roman" pitchFamily="18" charset="0"/>
                <a:cs typeface="Times New Roman" pitchFamily="18" charset="0"/>
              </a:rPr>
              <a:t>для определения конструкции и материалов фундаментов;</a:t>
            </a:r>
          </a:p>
          <a:p>
            <a:pPr marL="612775" indent="-342900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ru-RU" sz="2200" i="1" dirty="0" smtClean="0">
                <a:solidFill>
                  <a:srgbClr val="080808"/>
                </a:solidFill>
                <a:latin typeface="Times New Roman" pitchFamily="18" charset="0"/>
                <a:cs typeface="Times New Roman" pitchFamily="18" charset="0"/>
              </a:rPr>
              <a:t>для выявления причин обводнения подвала;</a:t>
            </a:r>
          </a:p>
          <a:p>
            <a:pPr marL="612775" indent="-342900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ru-RU" sz="2200" i="1" dirty="0" smtClean="0">
                <a:solidFill>
                  <a:srgbClr val="080808"/>
                </a:solidFill>
                <a:latin typeface="Times New Roman" pitchFamily="18" charset="0"/>
                <a:cs typeface="Times New Roman" pitchFamily="18" charset="0"/>
              </a:rPr>
              <a:t>для проектирования углубления подвала</a:t>
            </a:r>
            <a:r>
              <a:rPr lang="ru-RU" sz="2200" dirty="0" smtClean="0">
                <a:solidFill>
                  <a:srgbClr val="080808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3175" indent="-3175" algn="just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ru-RU" sz="2200" dirty="0" smtClean="0">
                <a:solidFill>
                  <a:srgbClr val="080808"/>
                </a:solidFill>
                <a:latin typeface="Times New Roman" pitchFamily="18" charset="0"/>
                <a:cs typeface="Times New Roman" pitchFamily="18" charset="0"/>
              </a:rPr>
              <a:t>При инструментальном обследовании </a:t>
            </a:r>
            <a:r>
              <a:rPr lang="ru-RU" sz="2200" i="1" dirty="0" smtClean="0">
                <a:solidFill>
                  <a:srgbClr val="080808"/>
                </a:solidFill>
                <a:latin typeface="Times New Roman" pitchFamily="18" charset="0"/>
                <a:cs typeface="Times New Roman" pitchFamily="18" charset="0"/>
              </a:rPr>
              <a:t>число шурфов </a:t>
            </a:r>
            <a:r>
              <a:rPr lang="ru-RU" sz="2200" dirty="0" smtClean="0">
                <a:solidFill>
                  <a:srgbClr val="080808"/>
                </a:solidFill>
                <a:latin typeface="Times New Roman" pitchFamily="18" charset="0"/>
                <a:cs typeface="Times New Roman" pitchFamily="18" charset="0"/>
              </a:rPr>
              <a:t>следует принимать </a:t>
            </a:r>
            <a:r>
              <a:rPr lang="en-US" sz="2200" dirty="0" smtClean="0">
                <a:solidFill>
                  <a:srgbClr val="080808"/>
                </a:solidFill>
                <a:latin typeface="Times New Roman" pitchFamily="18" charset="0"/>
                <a:cs typeface="Times New Roman" pitchFamily="18" charset="0"/>
              </a:rPr>
              <a:t>[</a:t>
            </a:r>
            <a:r>
              <a:rPr lang="ru-RU" sz="2200" dirty="0" smtClean="0">
                <a:solidFill>
                  <a:srgbClr val="080808"/>
                </a:solidFill>
                <a:latin typeface="Times New Roman" pitchFamily="18" charset="0"/>
                <a:cs typeface="Times New Roman" pitchFamily="18" charset="0"/>
              </a:rPr>
              <a:t>ВСН 57-88(</a:t>
            </a:r>
            <a:r>
              <a:rPr lang="ru-RU" sz="2200" dirty="0" err="1" smtClean="0">
                <a:solidFill>
                  <a:srgbClr val="080808"/>
                </a:solidFill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-RU" sz="2200" dirty="0" smtClean="0">
                <a:solidFill>
                  <a:srgbClr val="080808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US" sz="2200" dirty="0" smtClean="0">
                <a:solidFill>
                  <a:srgbClr val="080808"/>
                </a:solidFill>
                <a:latin typeface="Times New Roman" pitchFamily="18" charset="0"/>
                <a:cs typeface="Times New Roman" pitchFamily="18" charset="0"/>
              </a:rPr>
              <a:t>]</a:t>
            </a:r>
            <a:r>
              <a:rPr lang="ru-RU" sz="2200" dirty="0" smtClean="0">
                <a:solidFill>
                  <a:srgbClr val="080808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ru-RU" sz="2200" dirty="0">
              <a:solidFill>
                <a:srgbClr val="080808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8791942"/>
              </p:ext>
            </p:extLst>
          </p:nvPr>
        </p:nvGraphicFramePr>
        <p:xfrm>
          <a:off x="971600" y="3068960"/>
          <a:ext cx="7776864" cy="1828800"/>
        </p:xfrm>
        <a:graphic>
          <a:graphicData uri="http://schemas.openxmlformats.org/drawingml/2006/table">
            <a:tbl>
              <a:tblPr firstRow="1" bandRow="1">
                <a:tableStyleId>{C083E6E3-FA7D-4D7B-A595-EF9225AFEA82}</a:tableStyleId>
              </a:tblPr>
              <a:tblGrid>
                <a:gridCol w="3888432"/>
                <a:gridCol w="3888432"/>
              </a:tblGrid>
              <a:tr h="243027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rgbClr val="080808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Размер здания в секциях*</a:t>
                      </a:r>
                      <a:endParaRPr lang="ru-RU" sz="1800" dirty="0">
                        <a:solidFill>
                          <a:srgbClr val="080808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rgbClr val="080808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Число шурфов</a:t>
                      </a:r>
                      <a:endParaRPr lang="ru-RU" sz="1800" dirty="0">
                        <a:solidFill>
                          <a:srgbClr val="080808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63279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rgbClr val="080808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800" dirty="0">
                        <a:solidFill>
                          <a:srgbClr val="080808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rgbClr val="080808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800" dirty="0">
                        <a:solidFill>
                          <a:srgbClr val="080808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63279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rgbClr val="080808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800" dirty="0">
                        <a:solidFill>
                          <a:srgbClr val="080808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rgbClr val="080808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800" dirty="0">
                        <a:solidFill>
                          <a:srgbClr val="080808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63279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rgbClr val="080808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3-4</a:t>
                      </a:r>
                      <a:endParaRPr lang="ru-RU" sz="1800" dirty="0">
                        <a:solidFill>
                          <a:srgbClr val="080808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rgbClr val="080808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800" dirty="0">
                        <a:solidFill>
                          <a:srgbClr val="080808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63279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rgbClr val="080808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Более 4</a:t>
                      </a:r>
                      <a:endParaRPr lang="ru-RU" sz="1800" dirty="0">
                        <a:solidFill>
                          <a:srgbClr val="080808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rgbClr val="080808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800" dirty="0">
                        <a:solidFill>
                          <a:srgbClr val="080808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1521" name="Прямоугольник 6"/>
          <p:cNvSpPr>
            <a:spLocks noChangeArrowheads="1"/>
          </p:cNvSpPr>
          <p:nvPr/>
        </p:nvSpPr>
        <p:spPr bwMode="auto">
          <a:xfrm>
            <a:off x="971600" y="4941168"/>
            <a:ext cx="778668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dirty="0">
                <a:solidFill>
                  <a:srgbClr val="080808"/>
                </a:solidFill>
                <a:latin typeface="Times New Roman" pitchFamily="18" charset="0"/>
                <a:cs typeface="Times New Roman" pitchFamily="18" charset="0"/>
              </a:rPr>
              <a:t>* За секцию принимается часть здания с лестничной клеткой или длиной не более 30 м.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Содержимое 3"/>
          <p:cNvSpPr>
            <a:spLocks noGrp="1"/>
          </p:cNvSpPr>
          <p:nvPr>
            <p:ph sz="quarter" idx="1"/>
          </p:nvPr>
        </p:nvSpPr>
        <p:spPr>
          <a:xfrm>
            <a:off x="357188" y="214313"/>
            <a:ext cx="8319268" cy="1428750"/>
          </a:xfrm>
        </p:spPr>
        <p:txBody>
          <a:bodyPr>
            <a:normAutofit/>
          </a:bodyPr>
          <a:lstStyle/>
          <a:p>
            <a:pPr marL="0" indent="269875" algn="just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ru-RU" sz="2200" i="1" dirty="0" smtClean="0">
                <a:latin typeface="Times New Roman" pitchFamily="18" charset="0"/>
                <a:cs typeface="Times New Roman" pitchFamily="18" charset="0"/>
              </a:rPr>
              <a:t>Глубина шурфов </a:t>
            </a:r>
            <a:r>
              <a:rPr lang="ru-RU" sz="2200" dirty="0" smtClean="0">
                <a:solidFill>
                  <a:srgbClr val="080808"/>
                </a:solidFill>
                <a:latin typeface="Times New Roman" pitchFamily="18" charset="0"/>
                <a:cs typeface="Times New Roman" pitchFamily="18" charset="0"/>
              </a:rPr>
              <a:t>не должна превышать глубины заложения фундаментов более чем на 0,5 м.</a:t>
            </a:r>
          </a:p>
          <a:p>
            <a:pPr marL="0" indent="269875" algn="just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ru-RU" sz="2200" i="1" dirty="0" smtClean="0">
                <a:latin typeface="Times New Roman" pitchFamily="18" charset="0"/>
                <a:cs typeface="Times New Roman" pitchFamily="18" charset="0"/>
              </a:rPr>
              <a:t>Минимальный размер шурфов </a:t>
            </a:r>
            <a:r>
              <a:rPr lang="ru-RU" sz="2200" dirty="0" smtClean="0">
                <a:solidFill>
                  <a:srgbClr val="080808"/>
                </a:solidFill>
                <a:latin typeface="Times New Roman" pitchFamily="18" charset="0"/>
                <a:cs typeface="Times New Roman" pitchFamily="18" charset="0"/>
              </a:rPr>
              <a:t>в плане следует принимать:</a:t>
            </a: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4168988"/>
              </p:ext>
            </p:extLst>
          </p:nvPr>
        </p:nvGraphicFramePr>
        <p:xfrm>
          <a:off x="266261" y="1484784"/>
          <a:ext cx="8501122" cy="1463040"/>
        </p:xfrm>
        <a:graphic>
          <a:graphicData uri="http://schemas.openxmlformats.org/drawingml/2006/table">
            <a:tbl>
              <a:tblPr firstRow="1" bandRow="1">
                <a:tableStyleId>{D27102A9-8310-4765-A935-A1911B00CA55}</a:tableStyleId>
              </a:tblPr>
              <a:tblGrid>
                <a:gridCol w="4250561"/>
                <a:gridCol w="4250561"/>
              </a:tblGrid>
              <a:tr h="342038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rgbClr val="080808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Глубина заложения фундамента, м</a:t>
                      </a:r>
                      <a:endParaRPr lang="ru-RU" sz="1800" dirty="0">
                        <a:solidFill>
                          <a:srgbClr val="080808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rgbClr val="080808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Площадь сечения шурфа,</a:t>
                      </a:r>
                      <a:r>
                        <a:rPr lang="ru-RU" sz="1800" baseline="0" dirty="0" smtClean="0">
                          <a:solidFill>
                            <a:srgbClr val="080808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м</a:t>
                      </a:r>
                      <a:r>
                        <a:rPr lang="ru-RU" sz="1800" baseline="30000" dirty="0" smtClean="0">
                          <a:solidFill>
                            <a:srgbClr val="080808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800" baseline="30000" dirty="0">
                        <a:solidFill>
                          <a:srgbClr val="080808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42038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rgbClr val="080808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До 1,5</a:t>
                      </a:r>
                      <a:endParaRPr lang="ru-RU" sz="1800" dirty="0">
                        <a:solidFill>
                          <a:srgbClr val="080808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rgbClr val="080808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1,25</a:t>
                      </a:r>
                      <a:endParaRPr lang="ru-RU" sz="1800" dirty="0">
                        <a:solidFill>
                          <a:srgbClr val="080808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42038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rgbClr val="080808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1,5-2,5</a:t>
                      </a:r>
                      <a:endParaRPr lang="ru-RU" sz="1800" dirty="0">
                        <a:solidFill>
                          <a:srgbClr val="080808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rgbClr val="080808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800" dirty="0">
                        <a:solidFill>
                          <a:srgbClr val="080808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42038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rgbClr val="080808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Более 2,5</a:t>
                      </a:r>
                      <a:endParaRPr lang="ru-RU" sz="1800" dirty="0">
                        <a:solidFill>
                          <a:srgbClr val="080808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rgbClr val="080808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2,5</a:t>
                      </a:r>
                      <a:r>
                        <a:rPr lang="ru-RU" sz="1800" baseline="0" dirty="0" smtClean="0">
                          <a:solidFill>
                            <a:srgbClr val="080808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и более</a:t>
                      </a:r>
                      <a:endParaRPr lang="ru-RU" sz="1800" dirty="0">
                        <a:solidFill>
                          <a:srgbClr val="080808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2543" name="Содержимое 3"/>
          <p:cNvSpPr txBox="1">
            <a:spLocks/>
          </p:cNvSpPr>
          <p:nvPr/>
        </p:nvSpPr>
        <p:spPr bwMode="auto">
          <a:xfrm>
            <a:off x="357188" y="3068960"/>
            <a:ext cx="8319268" cy="1643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indent="269875" algn="just">
              <a:spcBef>
                <a:spcPts val="0"/>
              </a:spcBef>
              <a:buClr>
                <a:schemeClr val="accent1"/>
              </a:buClr>
              <a:buSzPct val="85000"/>
              <a:buFont typeface="Wingdings 2" pitchFamily="18" charset="2"/>
              <a:buNone/>
            </a:pPr>
            <a:r>
              <a:rPr lang="ru-RU" sz="2200" dirty="0">
                <a:solidFill>
                  <a:srgbClr val="080808"/>
                </a:solidFill>
                <a:latin typeface="Times New Roman" pitchFamily="18" charset="0"/>
                <a:cs typeface="Times New Roman" pitchFamily="18" charset="0"/>
              </a:rPr>
              <a:t>При значительной ширине фундаментов размер шурфа может быть увеличен.</a:t>
            </a:r>
          </a:p>
          <a:p>
            <a:pPr indent="269875" algn="just">
              <a:spcBef>
                <a:spcPts val="0"/>
              </a:spcBef>
              <a:buClr>
                <a:schemeClr val="accent1"/>
              </a:buClr>
              <a:buSzPct val="85000"/>
              <a:buFont typeface="Wingdings 2" pitchFamily="18" charset="2"/>
              <a:buNone/>
            </a:pPr>
            <a:r>
              <a:rPr lang="ru-RU" sz="2200" dirty="0">
                <a:solidFill>
                  <a:srgbClr val="080808"/>
                </a:solidFill>
                <a:latin typeface="Times New Roman" pitchFamily="18" charset="0"/>
                <a:cs typeface="Times New Roman" pitchFamily="18" charset="0"/>
              </a:rPr>
              <a:t>Для ленточных фундаментов </a:t>
            </a:r>
            <a:r>
              <a:rPr lang="ru-RU" sz="2200" i="1" dirty="0">
                <a:solidFill>
                  <a:srgbClr val="080808"/>
                </a:solidFill>
                <a:latin typeface="Times New Roman" pitchFamily="18" charset="0"/>
                <a:cs typeface="Times New Roman" pitchFamily="18" charset="0"/>
              </a:rPr>
              <a:t>длина</a:t>
            </a:r>
            <a:r>
              <a:rPr lang="ru-RU" sz="2200" dirty="0">
                <a:solidFill>
                  <a:srgbClr val="080808"/>
                </a:solidFill>
                <a:latin typeface="Times New Roman" pitchFamily="18" charset="0"/>
                <a:cs typeface="Times New Roman" pitchFamily="18" charset="0"/>
              </a:rPr>
              <a:t> обнажаемого фундамента должна быть не менее 1 м</a:t>
            </a:r>
            <a:r>
              <a:rPr lang="ru-RU" sz="2200" dirty="0" smtClean="0">
                <a:solidFill>
                  <a:srgbClr val="080808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indent="269875" algn="just">
              <a:spcBef>
                <a:spcPts val="0"/>
              </a:spcBef>
              <a:buClr>
                <a:schemeClr val="accent1"/>
              </a:buClr>
              <a:buSzPct val="85000"/>
              <a:buFont typeface="Wingdings 2" pitchFamily="18" charset="2"/>
              <a:buNone/>
            </a:pPr>
            <a:r>
              <a:rPr lang="ru-RU" sz="2200" dirty="0">
                <a:solidFill>
                  <a:srgbClr val="080808"/>
                </a:solidFill>
                <a:latin typeface="Times New Roman" pitchFamily="18" charset="0"/>
                <a:cs typeface="Times New Roman" pitchFamily="18" charset="0"/>
              </a:rPr>
              <a:t>Шурфы закладываются с одной или двух сторон обреза фундамента:</a:t>
            </a:r>
          </a:p>
          <a:p>
            <a:pPr marL="342900" indent="-342900" algn="just">
              <a:spcBef>
                <a:spcPts val="0"/>
              </a:spcBef>
              <a:buClr>
                <a:schemeClr val="accent1"/>
              </a:buClr>
              <a:buSzPct val="85000"/>
              <a:buFont typeface="Wingdings" pitchFamily="2" charset="2"/>
              <a:buChar char="§"/>
            </a:pPr>
            <a:r>
              <a:rPr lang="ru-RU" sz="2200" dirty="0">
                <a:solidFill>
                  <a:srgbClr val="080808"/>
                </a:solidFill>
                <a:latin typeface="Times New Roman" pitchFamily="18" charset="0"/>
                <a:cs typeface="Times New Roman" pitchFamily="18" charset="0"/>
              </a:rPr>
              <a:t>односторонние шурфы выполняются у самонесущих и внутренних стен;</a:t>
            </a:r>
          </a:p>
          <a:p>
            <a:pPr marL="342900" indent="-342900" algn="just">
              <a:spcBef>
                <a:spcPts val="0"/>
              </a:spcBef>
              <a:buClr>
                <a:schemeClr val="accent1"/>
              </a:buClr>
              <a:buSzPct val="85000"/>
              <a:buFont typeface="Wingdings" pitchFamily="2" charset="2"/>
              <a:buChar char="§"/>
            </a:pPr>
            <a:r>
              <a:rPr lang="ru-RU" sz="2200" dirty="0">
                <a:solidFill>
                  <a:srgbClr val="080808"/>
                </a:solidFill>
                <a:latin typeface="Times New Roman" pitchFamily="18" charset="0"/>
                <a:cs typeface="Times New Roman" pitchFamily="18" charset="0"/>
              </a:rPr>
              <a:t>двусторонние шурфы – у несущих и наружных стен.</a:t>
            </a:r>
          </a:p>
          <a:p>
            <a:pPr indent="269875" algn="just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None/>
            </a:pPr>
            <a:endParaRPr lang="ru-RU" sz="2200" dirty="0">
              <a:solidFill>
                <a:srgbClr val="080808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sz="quarter" idx="1"/>
          </p:nvPr>
        </p:nvSpPr>
        <p:spPr>
          <a:xfrm>
            <a:off x="428625" y="285750"/>
            <a:ext cx="8247831" cy="3786188"/>
          </a:xfrm>
        </p:spPr>
        <p:txBody>
          <a:bodyPr>
            <a:normAutofit/>
          </a:bodyPr>
          <a:lstStyle/>
          <a:p>
            <a:pPr marL="0" indent="536575" algn="just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ru-RU" sz="2200" dirty="0" smtClean="0">
                <a:solidFill>
                  <a:srgbClr val="080808"/>
                </a:solidFill>
                <a:latin typeface="Times New Roman" pitchFamily="18" charset="0"/>
                <a:cs typeface="Times New Roman" pitchFamily="18" charset="0"/>
              </a:rPr>
              <a:t>Ширину </a:t>
            </a:r>
            <a:r>
              <a:rPr lang="ru-RU" sz="2200" dirty="0" smtClean="0">
                <a:solidFill>
                  <a:srgbClr val="080808"/>
                </a:solidFill>
                <a:latin typeface="Times New Roman" pitchFamily="18" charset="0"/>
                <a:cs typeface="Times New Roman" pitchFamily="18" charset="0"/>
              </a:rPr>
              <a:t>подошвы фундамента и глубину его заложения определяют по натурным обмерам. </a:t>
            </a:r>
          </a:p>
          <a:p>
            <a:pPr marL="0" indent="536575" algn="just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ru-RU" sz="2200" dirty="0" smtClean="0">
                <a:solidFill>
                  <a:srgbClr val="080808"/>
                </a:solidFill>
                <a:latin typeface="Times New Roman" pitchFamily="18" charset="0"/>
                <a:cs typeface="Times New Roman" pitchFamily="18" charset="0"/>
              </a:rPr>
              <a:t>Отметка заложения фундамента определяется нивелированием.</a:t>
            </a:r>
          </a:p>
        </p:txBody>
      </p:sp>
      <p:pic>
        <p:nvPicPr>
          <p:cNvPr id="5" name="Содержимое 4" descr="10_0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827584" y="2372819"/>
            <a:ext cx="3219817" cy="2664676"/>
          </a:xfrm>
          <a:prstGeom prst="rect">
            <a:avLst/>
          </a:prstGeom>
        </p:spPr>
      </p:pic>
      <p:pic>
        <p:nvPicPr>
          <p:cNvPr id="6" name="Рисунок 5" descr="10_0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2372819"/>
            <a:ext cx="3937070" cy="2950580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sz="quarter" idx="1"/>
          </p:nvPr>
        </p:nvSpPr>
        <p:spPr>
          <a:xfrm>
            <a:off x="254372" y="188640"/>
            <a:ext cx="8501063" cy="2207146"/>
          </a:xfrm>
        </p:spPr>
        <p:txBody>
          <a:bodyPr>
            <a:normAutofit/>
          </a:bodyPr>
          <a:lstStyle/>
          <a:p>
            <a:pPr marL="274320" indent="-274320" algn="ctr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Бурение скважин</a:t>
            </a:r>
          </a:p>
          <a:p>
            <a:pPr marL="0" indent="269875" algn="just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ru-RU" sz="2200" dirty="0" smtClean="0">
                <a:solidFill>
                  <a:srgbClr val="080808"/>
                </a:solidFill>
                <a:latin typeface="Times New Roman" pitchFamily="18" charset="0"/>
                <a:cs typeface="Times New Roman" pitchFamily="18" charset="0"/>
              </a:rPr>
              <a:t>Разведочные выработки (скважины) выполняются </a:t>
            </a:r>
            <a:r>
              <a:rPr lang="ru-RU" sz="2200" i="1" dirty="0" smtClean="0">
                <a:solidFill>
                  <a:srgbClr val="080808"/>
                </a:solidFill>
                <a:latin typeface="Times New Roman" pitchFamily="18" charset="0"/>
                <a:cs typeface="Times New Roman" pitchFamily="18" charset="0"/>
              </a:rPr>
              <a:t>для исследования свойств грунтов ниже подошвы фундаментов. </a:t>
            </a:r>
          </a:p>
          <a:p>
            <a:pPr marL="0" indent="269875" algn="just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ru-RU" sz="2200" i="1" dirty="0" smtClean="0">
                <a:solidFill>
                  <a:srgbClr val="080808"/>
                </a:solidFill>
                <a:latin typeface="Times New Roman" pitchFamily="18" charset="0"/>
                <a:cs typeface="Times New Roman" pitchFamily="18" charset="0"/>
              </a:rPr>
              <a:t>Скважину рекомендуется бурить со дна шурфа.</a:t>
            </a:r>
          </a:p>
          <a:p>
            <a:pPr marL="3175" indent="266700" algn="just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ru-RU" sz="2200" dirty="0" smtClean="0">
                <a:solidFill>
                  <a:srgbClr val="080808"/>
                </a:solidFill>
                <a:latin typeface="Times New Roman" pitchFamily="18" charset="0"/>
                <a:cs typeface="Times New Roman" pitchFamily="18" charset="0"/>
              </a:rPr>
              <a:t>В зависимости от размера здания </a:t>
            </a:r>
            <a:r>
              <a:rPr lang="ru-RU" sz="2200" i="1" dirty="0" smtClean="0">
                <a:solidFill>
                  <a:srgbClr val="080808"/>
                </a:solidFill>
                <a:latin typeface="Times New Roman" pitchFamily="18" charset="0"/>
                <a:cs typeface="Times New Roman" pitchFamily="18" charset="0"/>
              </a:rPr>
              <a:t>число выработок </a:t>
            </a:r>
            <a:r>
              <a:rPr lang="ru-RU" sz="2200" dirty="0" smtClean="0">
                <a:solidFill>
                  <a:srgbClr val="080808"/>
                </a:solidFill>
                <a:latin typeface="Times New Roman" pitchFamily="18" charset="0"/>
                <a:cs typeface="Times New Roman" pitchFamily="18" charset="0"/>
              </a:rPr>
              <a:t>принимается:</a:t>
            </a:r>
            <a:endParaRPr lang="ru-RU" sz="2200" dirty="0">
              <a:solidFill>
                <a:srgbClr val="080808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6427594"/>
              </p:ext>
            </p:extLst>
          </p:nvPr>
        </p:nvGraphicFramePr>
        <p:xfrm>
          <a:off x="611506" y="2132856"/>
          <a:ext cx="7786742" cy="1463040"/>
        </p:xfrm>
        <a:graphic>
          <a:graphicData uri="http://schemas.openxmlformats.org/drawingml/2006/table">
            <a:tbl>
              <a:tblPr firstRow="1" bandRow="1">
                <a:tableStyleId>{C083E6E3-FA7D-4D7B-A595-EF9225AFEA82}</a:tableStyleId>
              </a:tblPr>
              <a:tblGrid>
                <a:gridCol w="3893371"/>
                <a:gridCol w="3893371"/>
              </a:tblGrid>
              <a:tr h="324036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rgbClr val="080808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Размер здания в секциях*</a:t>
                      </a:r>
                      <a:endParaRPr lang="ru-RU" sz="1800" dirty="0">
                        <a:solidFill>
                          <a:srgbClr val="080808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rgbClr val="080808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Число скважин</a:t>
                      </a:r>
                      <a:endParaRPr lang="ru-RU" sz="1800" dirty="0">
                        <a:solidFill>
                          <a:srgbClr val="080808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24036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rgbClr val="080808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1-2</a:t>
                      </a:r>
                      <a:endParaRPr lang="ru-RU" sz="1800" dirty="0">
                        <a:solidFill>
                          <a:srgbClr val="080808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rgbClr val="080808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800" dirty="0">
                        <a:solidFill>
                          <a:srgbClr val="080808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24036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rgbClr val="080808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3-4</a:t>
                      </a:r>
                      <a:endParaRPr lang="ru-RU" sz="1800" dirty="0">
                        <a:solidFill>
                          <a:srgbClr val="080808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rgbClr val="080808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800" dirty="0">
                        <a:solidFill>
                          <a:srgbClr val="080808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24036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rgbClr val="080808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Более 4</a:t>
                      </a:r>
                      <a:endParaRPr lang="ru-RU" sz="1800" dirty="0">
                        <a:solidFill>
                          <a:srgbClr val="080808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rgbClr val="080808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800" dirty="0">
                        <a:solidFill>
                          <a:srgbClr val="080808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5615" name="Прямоугольник 6"/>
          <p:cNvSpPr>
            <a:spLocks noChangeArrowheads="1"/>
          </p:cNvSpPr>
          <p:nvPr/>
        </p:nvSpPr>
        <p:spPr bwMode="auto">
          <a:xfrm>
            <a:off x="611560" y="3645024"/>
            <a:ext cx="778668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dirty="0">
                <a:solidFill>
                  <a:srgbClr val="080808"/>
                </a:solidFill>
                <a:latin typeface="Times New Roman" pitchFamily="18" charset="0"/>
                <a:cs typeface="Times New Roman" pitchFamily="18" charset="0"/>
              </a:rPr>
              <a:t>* За секцию принимается часть здания с лестничной клеткой или длиной не более 30 м.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323528" y="4365104"/>
            <a:ext cx="8280920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269875" algn="just" fontAlgn="auto">
              <a:spcBef>
                <a:spcPts val="580"/>
              </a:spcBef>
              <a:spcAft>
                <a:spcPts val="0"/>
              </a:spcAft>
              <a:buClr>
                <a:srgbClr val="FE8637"/>
              </a:buClr>
              <a:buSzPct val="70000"/>
              <a:defRPr/>
            </a:pPr>
            <a:r>
              <a:rPr lang="ru-RU" sz="2200" i="1" dirty="0">
                <a:latin typeface="Times New Roman" pitchFamily="18" charset="0"/>
                <a:cs typeface="Times New Roman" pitchFamily="18" charset="0"/>
              </a:rPr>
              <a:t>Глубина заложения </a:t>
            </a:r>
            <a:r>
              <a:rPr lang="ru-RU" sz="2200" i="1" dirty="0">
                <a:solidFill>
                  <a:srgbClr val="080808"/>
                </a:solidFill>
                <a:latin typeface="Times New Roman" pitchFamily="18" charset="0"/>
                <a:cs typeface="Times New Roman" pitchFamily="18" charset="0"/>
              </a:rPr>
              <a:t>выработок </a:t>
            </a:r>
            <a:r>
              <a:rPr lang="ru-RU" sz="2200" dirty="0">
                <a:solidFill>
                  <a:srgbClr val="080808"/>
                </a:solidFill>
                <a:latin typeface="Times New Roman" pitchFamily="18" charset="0"/>
                <a:cs typeface="Times New Roman" pitchFamily="18" charset="0"/>
              </a:rPr>
              <a:t>должна назначаться исходя из </a:t>
            </a:r>
            <a:r>
              <a:rPr lang="ru-RU" sz="2200" i="1" dirty="0">
                <a:solidFill>
                  <a:srgbClr val="080808"/>
                </a:solidFill>
                <a:latin typeface="Times New Roman" pitchFamily="18" charset="0"/>
                <a:cs typeface="Times New Roman" pitchFamily="18" charset="0"/>
              </a:rPr>
              <a:t>глубины активной зоны основания </a:t>
            </a:r>
            <a:r>
              <a:rPr lang="ru-RU" sz="2200" dirty="0">
                <a:solidFill>
                  <a:srgbClr val="080808"/>
                </a:solidFill>
                <a:latin typeface="Times New Roman" pitchFamily="18" charset="0"/>
                <a:cs typeface="Times New Roman" pitchFamily="18" charset="0"/>
              </a:rPr>
              <a:t>с учетом класса и конструктивных особенностей здания, а в сложных геологических условиях определяется также глубиной </a:t>
            </a:r>
            <a:r>
              <a:rPr lang="ru-RU" sz="2200" dirty="0" err="1">
                <a:solidFill>
                  <a:srgbClr val="080808"/>
                </a:solidFill>
                <a:latin typeface="Times New Roman" pitchFamily="18" charset="0"/>
                <a:cs typeface="Times New Roman" pitchFamily="18" charset="0"/>
              </a:rPr>
              <a:t>термоактивной</a:t>
            </a:r>
            <a:r>
              <a:rPr lang="ru-RU" sz="2200" dirty="0">
                <a:solidFill>
                  <a:srgbClr val="080808"/>
                </a:solidFill>
                <a:latin typeface="Times New Roman" pitchFamily="18" charset="0"/>
                <a:cs typeface="Times New Roman" pitchFamily="18" charset="0"/>
              </a:rPr>
              <a:t> зоны, зоны набухания, зоны </a:t>
            </a:r>
            <a:r>
              <a:rPr lang="ru-RU" sz="2200" dirty="0" err="1">
                <a:solidFill>
                  <a:srgbClr val="080808"/>
                </a:solidFill>
                <a:latin typeface="Times New Roman" pitchFamily="18" charset="0"/>
                <a:cs typeface="Times New Roman" pitchFamily="18" charset="0"/>
              </a:rPr>
              <a:t>просадочных</a:t>
            </a:r>
            <a:r>
              <a:rPr lang="ru-RU" sz="2200" dirty="0">
                <a:solidFill>
                  <a:srgbClr val="080808"/>
                </a:solidFill>
                <a:latin typeface="Times New Roman" pitchFamily="18" charset="0"/>
                <a:cs typeface="Times New Roman" pitchFamily="18" charset="0"/>
              </a:rPr>
              <a:t> грунтов и т. д.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Содержимое 4" descr="10_04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143125" y="285750"/>
            <a:ext cx="5143500" cy="62706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Содержимое 3"/>
          <p:cNvSpPr>
            <a:spLocks noGrp="1"/>
          </p:cNvSpPr>
          <p:nvPr>
            <p:ph sz="quarter" idx="1"/>
          </p:nvPr>
        </p:nvSpPr>
        <p:spPr>
          <a:xfrm>
            <a:off x="285750" y="285750"/>
            <a:ext cx="8501063" cy="6072188"/>
          </a:xfrm>
        </p:spPr>
        <p:txBody>
          <a:bodyPr/>
          <a:lstStyle/>
          <a:p>
            <a:pPr algn="ctr" eaLnBrk="1" hangingPunct="1">
              <a:buFont typeface="Wingdings 2" pitchFamily="18" charset="2"/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Исследование свойств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грунтов</a:t>
            </a:r>
          </a:p>
          <a:p>
            <a:pPr algn="ctr" eaLnBrk="1" hangingPunct="1">
              <a:buFont typeface="Wingdings 2" pitchFamily="18" charset="2"/>
              <a:buNone/>
            </a:pPr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 eaLnBrk="1">
              <a:buFont typeface="Wingdings" pitchFamily="2" charset="2"/>
              <a:buChar char="q"/>
            </a:pPr>
            <a:r>
              <a:rPr lang="ru-RU" sz="2200" dirty="0" smtClean="0">
                <a:solidFill>
                  <a:srgbClr val="080808"/>
                </a:solidFill>
                <a:latin typeface="Times New Roman" pitchFamily="18" charset="0"/>
                <a:cs typeface="Times New Roman" pitchFamily="18" charset="0"/>
              </a:rPr>
              <a:t>Физико-механические характеристики грунтов следует определять по образцам, отбираемым в процессе обследования. Количество и размеры образцов грунта должны быть достаточными для проведения комплекса лабораторных испытаний.</a:t>
            </a:r>
          </a:p>
          <a:p>
            <a:pPr algn="just">
              <a:buFont typeface="Wingdings" pitchFamily="2" charset="2"/>
              <a:buChar char="q"/>
            </a:pPr>
            <a:r>
              <a:rPr lang="ru-RU" sz="2200" dirty="0" smtClean="0">
                <a:solidFill>
                  <a:srgbClr val="080808"/>
                </a:solidFill>
                <a:latin typeface="Times New Roman" pitchFamily="18" charset="0"/>
                <a:cs typeface="Times New Roman" pitchFamily="18" charset="0"/>
              </a:rPr>
              <a:t>Интервалы определения характеристик по глубине, число частных определений деформационных и прочностных характеристик грунтов должны быть достаточными для вычисления их нормативных и расчетных значений по </a:t>
            </a:r>
            <a:r>
              <a:rPr lang="ru-RU" sz="2200" dirty="0">
                <a:solidFill>
                  <a:srgbClr val="080808"/>
                </a:solidFill>
                <a:latin typeface="Times New Roman" pitchFamily="18" charset="0"/>
                <a:cs typeface="Times New Roman" pitchFamily="18" charset="0"/>
              </a:rPr>
              <a:t>СП 22.13330.2016.</a:t>
            </a:r>
            <a:endParaRPr lang="ru-RU" sz="2200" dirty="0" smtClean="0">
              <a:solidFill>
                <a:srgbClr val="080808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1">
              <a:buFont typeface="Wingdings" pitchFamily="2" charset="2"/>
              <a:buChar char="q"/>
            </a:pPr>
            <a:r>
              <a:rPr lang="ru-RU" sz="2200" dirty="0" smtClean="0">
                <a:solidFill>
                  <a:srgbClr val="080808"/>
                </a:solidFill>
                <a:latin typeface="Times New Roman" pitchFamily="18" charset="0"/>
                <a:cs typeface="Times New Roman" pitchFamily="18" charset="0"/>
              </a:rPr>
              <a:t>Отбор образцов грунта, их упаковка, хранение и транспортирование осуществляется в соответствии с ГОСТ </a:t>
            </a:r>
            <a:r>
              <a:rPr lang="ru-RU" sz="2200" dirty="0" smtClean="0">
                <a:solidFill>
                  <a:srgbClr val="080808"/>
                </a:solidFill>
                <a:latin typeface="Times New Roman" pitchFamily="18" charset="0"/>
                <a:cs typeface="Times New Roman" pitchFamily="18" charset="0"/>
              </a:rPr>
              <a:t>12071-2014.</a:t>
            </a:r>
            <a:endParaRPr lang="ru-RU" sz="2200" dirty="0" smtClean="0">
              <a:solidFill>
                <a:srgbClr val="080808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Содержимое 3"/>
          <p:cNvSpPr>
            <a:spLocks noGrp="1"/>
          </p:cNvSpPr>
          <p:nvPr>
            <p:ph sz="quarter" idx="1"/>
          </p:nvPr>
        </p:nvSpPr>
        <p:spPr>
          <a:xfrm>
            <a:off x="285751" y="0"/>
            <a:ext cx="8462714" cy="4643438"/>
          </a:xfrm>
        </p:spPr>
        <p:txBody>
          <a:bodyPr/>
          <a:lstStyle/>
          <a:p>
            <a:pPr algn="ctr" eaLnBrk="1" hangingPunct="1">
              <a:buFont typeface="Wingdings 2" pitchFamily="18" charset="2"/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Обследование материалов фундаментов</a:t>
            </a:r>
          </a:p>
          <a:p>
            <a:pPr marL="0" algn="just" eaLnBrk="1">
              <a:spcBef>
                <a:spcPct val="0"/>
              </a:spcBef>
              <a:buClr>
                <a:srgbClr val="800000"/>
              </a:buClr>
              <a:buFont typeface="Wingdings" pitchFamily="2" charset="2"/>
              <a:buChar char="Ø"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Обследование материалов фундаментов должно выполняться </a:t>
            </a:r>
            <a:r>
              <a:rPr lang="ru-RU" sz="2200" i="1" dirty="0" smtClean="0">
                <a:latin typeface="Times New Roman" pitchFamily="18" charset="0"/>
                <a:cs typeface="Times New Roman" pitchFamily="18" charset="0"/>
              </a:rPr>
              <a:t>неразрушающими методами или лабораторными испытаниями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0" algn="just" eaLnBrk="1">
              <a:spcBef>
                <a:spcPct val="0"/>
              </a:spcBef>
              <a:buClr>
                <a:srgbClr val="800000"/>
              </a:buClr>
              <a:buFont typeface="Wingdings" pitchFamily="2" charset="2"/>
              <a:buChar char="Ø"/>
            </a:pPr>
            <a:r>
              <a:rPr lang="ru-RU" sz="2200" i="1" dirty="0" smtClean="0">
                <a:latin typeface="Times New Roman" pitchFamily="18" charset="0"/>
                <a:cs typeface="Times New Roman" pitchFamily="18" charset="0"/>
              </a:rPr>
              <a:t>Пробы для лабораторных испытаний отбирают в тех случаях, когда прочность материалов фундаментов является решающей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при определении возможности дополнительной нагрузки или в случае обнаружения разрушения материала фундамента.</a:t>
            </a:r>
          </a:p>
          <a:p>
            <a:pPr marL="0" algn="just" eaLnBrk="1">
              <a:spcBef>
                <a:spcPct val="0"/>
              </a:spcBef>
              <a:buClr>
                <a:srgbClr val="800000"/>
              </a:buClr>
              <a:buFont typeface="Wingdings" pitchFamily="2" charset="2"/>
              <a:buChar char="Ø"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Из материалов </a:t>
            </a:r>
            <a:r>
              <a:rPr lang="ru-RU" sz="2200" i="1" dirty="0" smtClean="0">
                <a:latin typeface="Times New Roman" pitchFamily="18" charset="0"/>
                <a:cs typeface="Times New Roman" pitchFamily="18" charset="0"/>
              </a:rPr>
              <a:t>ленточных фундаментов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отбирают </a:t>
            </a:r>
            <a:r>
              <a:rPr lang="ru-RU" sz="2200" i="1" dirty="0" smtClean="0">
                <a:latin typeface="Times New Roman" pitchFamily="18" charset="0"/>
                <a:cs typeface="Times New Roman" pitchFamily="18" charset="0"/>
              </a:rPr>
              <a:t>не менее 5 образцов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algn="just" eaLnBrk="1">
              <a:spcBef>
                <a:spcPct val="0"/>
              </a:spcBef>
              <a:buClr>
                <a:srgbClr val="800000"/>
              </a:buClr>
              <a:buFont typeface="Wingdings" pitchFamily="2" charset="2"/>
              <a:buChar char="Ø"/>
            </a:pPr>
            <a:r>
              <a:rPr lang="ru-RU" sz="2200" i="1" dirty="0" smtClean="0">
                <a:latin typeface="Times New Roman" pitchFamily="18" charset="0"/>
                <a:cs typeface="Times New Roman" pitchFamily="18" charset="0"/>
              </a:rPr>
              <a:t>Количество образцов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и мест исследования </a:t>
            </a:r>
            <a:r>
              <a:rPr lang="ru-RU" sz="2200" i="1" dirty="0" smtClean="0">
                <a:latin typeface="Times New Roman" pitchFamily="18" charset="0"/>
                <a:cs typeface="Times New Roman" pitchFamily="18" charset="0"/>
              </a:rPr>
              <a:t>материалов свай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следует принимать:</a:t>
            </a: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1412174"/>
              </p:ext>
            </p:extLst>
          </p:nvPr>
        </p:nvGraphicFramePr>
        <p:xfrm>
          <a:off x="179512" y="3861048"/>
          <a:ext cx="8607357" cy="2033121"/>
        </p:xfrm>
        <a:graphic>
          <a:graphicData uri="http://schemas.openxmlformats.org/drawingml/2006/table">
            <a:tbl>
              <a:tblPr firstRow="1" bandRow="1">
                <a:tableStyleId>{D27102A9-8310-4765-A935-A1911B00CA55}</a:tableStyleId>
              </a:tblPr>
              <a:tblGrid>
                <a:gridCol w="2869119"/>
                <a:gridCol w="2869119"/>
                <a:gridCol w="2869119"/>
              </a:tblGrid>
              <a:tr h="464347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rgbClr val="080808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Размер здания в секциях</a:t>
                      </a:r>
                      <a:endParaRPr lang="ru-RU" sz="1800" dirty="0">
                        <a:solidFill>
                          <a:srgbClr val="080808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rgbClr val="080808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Деревянные сваи и ростверки</a:t>
                      </a:r>
                      <a:endParaRPr lang="ru-RU" sz="1800" dirty="0">
                        <a:solidFill>
                          <a:srgbClr val="080808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rgbClr val="080808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Ж.б. сваи и ростверки</a:t>
                      </a:r>
                      <a:endParaRPr lang="ru-RU" sz="1800" dirty="0">
                        <a:solidFill>
                          <a:srgbClr val="080808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64347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rgbClr val="080808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1-2</a:t>
                      </a:r>
                      <a:endParaRPr lang="ru-RU" sz="1800" dirty="0">
                        <a:solidFill>
                          <a:srgbClr val="080808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rgbClr val="080808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800" dirty="0">
                        <a:solidFill>
                          <a:srgbClr val="080808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rgbClr val="080808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800" dirty="0">
                        <a:solidFill>
                          <a:srgbClr val="080808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64347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rgbClr val="080808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3-4</a:t>
                      </a:r>
                      <a:endParaRPr lang="ru-RU" sz="1800" dirty="0">
                        <a:solidFill>
                          <a:srgbClr val="080808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rgbClr val="080808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800" dirty="0">
                        <a:solidFill>
                          <a:srgbClr val="080808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rgbClr val="080808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800" dirty="0">
                        <a:solidFill>
                          <a:srgbClr val="080808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64347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rgbClr val="080808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Более 4</a:t>
                      </a:r>
                      <a:endParaRPr lang="ru-RU" sz="1800" dirty="0">
                        <a:solidFill>
                          <a:srgbClr val="080808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rgbClr val="080808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ru-RU" sz="1800" dirty="0">
                        <a:solidFill>
                          <a:srgbClr val="080808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rgbClr val="080808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800" dirty="0">
                        <a:solidFill>
                          <a:srgbClr val="080808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Содержимое 3"/>
          <p:cNvSpPr>
            <a:spLocks noGrp="1"/>
          </p:cNvSpPr>
          <p:nvPr>
            <p:ph sz="quarter" idx="1"/>
          </p:nvPr>
        </p:nvSpPr>
        <p:spPr>
          <a:xfrm>
            <a:off x="357188" y="500063"/>
            <a:ext cx="8329612" cy="2136849"/>
          </a:xfrm>
        </p:spPr>
        <p:txBody>
          <a:bodyPr>
            <a:noAutofit/>
          </a:bodyPr>
          <a:lstStyle/>
          <a:p>
            <a:pPr marL="182563" indent="354013" algn="just" eaLnBrk="1" fontAlgn="auto" hangingPunct="1">
              <a:lnSpc>
                <a:spcPct val="110000"/>
              </a:lnSpc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После окончания обследования шурфы и выработки должны быть тщательно засыпаны с послойным </a:t>
            </a:r>
            <a:r>
              <a:rPr lang="ru-RU" sz="2200" b="1" dirty="0" err="1" smtClean="0">
                <a:latin typeface="Times New Roman" pitchFamily="18" charset="0"/>
                <a:cs typeface="Times New Roman" pitchFamily="18" charset="0"/>
              </a:rPr>
              <a:t>трамбованием</a:t>
            </a: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 и восстановлением покрытия. </a:t>
            </a:r>
          </a:p>
          <a:p>
            <a:pPr marL="182563" indent="354013" algn="just" eaLnBrk="1" fontAlgn="auto" hangingPunct="1">
              <a:lnSpc>
                <a:spcPct val="110000"/>
              </a:lnSpc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Во время рытья шурфов и ведения обследования необходимо принимать меры, предотвращающие попадание в шурфы поверхностных вод.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Заголовок 1"/>
          <p:cNvSpPr>
            <a:spLocks noGrp="1"/>
          </p:cNvSpPr>
          <p:nvPr>
            <p:ph type="title"/>
          </p:nvPr>
        </p:nvSpPr>
        <p:spPr>
          <a:xfrm>
            <a:off x="857250" y="142875"/>
            <a:ext cx="7772400" cy="582613"/>
          </a:xfrm>
        </p:spPr>
        <p:txBody>
          <a:bodyPr/>
          <a:lstStyle/>
          <a:p>
            <a:pPr algn="ctr" eaLnBrk="1" hangingPunct="1"/>
            <a:r>
              <a:rPr lang="ru-RU" sz="3200" cap="none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 Контроль за деформациями</a:t>
            </a:r>
          </a:p>
        </p:txBody>
      </p:sp>
      <p:sp>
        <p:nvSpPr>
          <p:cNvPr id="31747" name="Содержимое 3"/>
          <p:cNvSpPr>
            <a:spLocks noGrp="1"/>
          </p:cNvSpPr>
          <p:nvPr>
            <p:ph sz="quarter" idx="1"/>
          </p:nvPr>
        </p:nvSpPr>
        <p:spPr>
          <a:xfrm>
            <a:off x="285750" y="642938"/>
            <a:ext cx="8462714" cy="6000750"/>
          </a:xfrm>
        </p:spPr>
        <p:txBody>
          <a:bodyPr>
            <a:normAutofit/>
          </a:bodyPr>
          <a:lstStyle/>
          <a:p>
            <a:pPr marL="0" algn="just" eaLnBrk="1" hangingPunct="1">
              <a:spcBef>
                <a:spcPts val="0"/>
              </a:spcBef>
              <a:buFont typeface="Wingdings" pitchFamily="2" charset="2"/>
              <a:buChar char="q"/>
            </a:pPr>
            <a:r>
              <a:rPr lang="ru-RU" sz="2200" i="1" dirty="0" smtClean="0">
                <a:latin typeface="Times New Roman" pitchFamily="18" charset="0"/>
                <a:cs typeface="Times New Roman" pitchFamily="18" charset="0"/>
              </a:rPr>
              <a:t>Геотехнический мониторинг </a:t>
            </a:r>
            <a:r>
              <a:rPr lang="ru-RU" sz="2200" dirty="0" smtClean="0">
                <a:solidFill>
                  <a:srgbClr val="080808"/>
                </a:solidFill>
                <a:latin typeface="Times New Roman" pitchFamily="18" charset="0"/>
                <a:cs typeface="Times New Roman" pitchFamily="18" charset="0"/>
              </a:rPr>
              <a:t>- комплекс работ, который  может проводиться в период строительства объекта или его реконструкции, а  также в течение не менее 1 года после завершения строительства или реконструкции; включает систему наблюдений за подземными и надземными конструкциями (контроль деформаций).</a:t>
            </a:r>
          </a:p>
          <a:p>
            <a:pPr marL="0" algn="just">
              <a:spcBef>
                <a:spcPts val="0"/>
              </a:spcBef>
              <a:buFont typeface="Wingdings" pitchFamily="2" charset="2"/>
              <a:buChar char="q"/>
            </a:pPr>
            <a:r>
              <a:rPr lang="ru-RU" sz="2200" dirty="0" smtClean="0">
                <a:solidFill>
                  <a:srgbClr val="080808"/>
                </a:solidFill>
                <a:latin typeface="Times New Roman" pitchFamily="18" charset="0"/>
                <a:cs typeface="Times New Roman" pitchFamily="18" charset="0"/>
              </a:rPr>
              <a:t>Измерение деформаций производят в соответствии со </a:t>
            </a:r>
            <a:r>
              <a:rPr lang="ru-RU" sz="2200" dirty="0">
                <a:solidFill>
                  <a:srgbClr val="080808"/>
                </a:solidFill>
                <a:latin typeface="Times New Roman" pitchFamily="18" charset="0"/>
                <a:cs typeface="Times New Roman" pitchFamily="18" charset="0"/>
              </a:rPr>
              <a:t>СП 126.13330.2012, </a:t>
            </a:r>
            <a:r>
              <a:rPr lang="ru-RU" sz="2200" dirty="0" smtClean="0">
                <a:solidFill>
                  <a:srgbClr val="080808"/>
                </a:solidFill>
                <a:latin typeface="Times New Roman" pitchFamily="18" charset="0"/>
                <a:cs typeface="Times New Roman" pitchFamily="18" charset="0"/>
              </a:rPr>
              <a:t>ГОСТ 24846-81, СП 11-104-97 и Руководством по наблюдениям за деформациями оснований и фундаментов зданий и сооружений (1975). </a:t>
            </a:r>
          </a:p>
          <a:p>
            <a:pPr marL="0" algn="just" eaLnBrk="1" hangingPunct="1">
              <a:spcBef>
                <a:spcPts val="0"/>
              </a:spcBef>
              <a:buFont typeface="Wingdings" pitchFamily="2" charset="2"/>
              <a:buChar char="q"/>
            </a:pPr>
            <a:r>
              <a:rPr lang="ru-RU" sz="2200" dirty="0" smtClean="0">
                <a:solidFill>
                  <a:srgbClr val="080808"/>
                </a:solidFill>
                <a:latin typeface="Times New Roman" pitchFamily="18" charset="0"/>
                <a:cs typeface="Times New Roman" pitchFamily="18" charset="0"/>
              </a:rPr>
              <a:t>Для проведения измерений устанавливают:</a:t>
            </a:r>
          </a:p>
          <a:p>
            <a:pPr algn="just">
              <a:spcBef>
                <a:spcPct val="0"/>
              </a:spcBef>
              <a:buSzPct val="100000"/>
              <a:buFont typeface="Wingdings" pitchFamily="2" charset="2"/>
              <a:buChar char="§"/>
            </a:pPr>
            <a:r>
              <a:rPr lang="ru-RU" sz="2200" i="1" dirty="0" smtClean="0">
                <a:latin typeface="Times New Roman" pitchFamily="18" charset="0"/>
                <a:cs typeface="Times New Roman" pitchFamily="18" charset="0"/>
              </a:rPr>
              <a:t>реперы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- исходные геодезические знаки высотной основы; </a:t>
            </a:r>
          </a:p>
          <a:p>
            <a:pPr algn="just">
              <a:spcBef>
                <a:spcPct val="0"/>
              </a:spcBef>
              <a:buSzPct val="100000"/>
              <a:buFont typeface="Wingdings" pitchFamily="2" charset="2"/>
              <a:buChar char="§"/>
            </a:pPr>
            <a:r>
              <a:rPr lang="ru-RU" sz="2200" i="1" dirty="0" smtClean="0">
                <a:latin typeface="Times New Roman" pitchFamily="18" charset="0"/>
                <a:cs typeface="Times New Roman" pitchFamily="18" charset="0"/>
              </a:rPr>
              <a:t>марки </a:t>
            </a:r>
            <a:r>
              <a:rPr lang="ru-RU" sz="2200" i="1" dirty="0" smtClean="0">
                <a:solidFill>
                  <a:srgbClr val="080808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2200" dirty="0" smtClean="0">
                <a:solidFill>
                  <a:srgbClr val="080808"/>
                </a:solidFill>
                <a:latin typeface="Times New Roman" pitchFamily="18" charset="0"/>
                <a:cs typeface="Times New Roman" pitchFamily="18" charset="0"/>
              </a:rPr>
              <a:t> контрольные геодезические знаки, размещаемые на зданиях и сооружениях, для которых определяются вертикальные перемещения.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241226" y="0"/>
            <a:ext cx="8424936" cy="66787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algn="ctr" eaLnBrk="0" hangingPunct="0">
              <a:buClr>
                <a:schemeClr val="accent2"/>
              </a:buClr>
              <a:buSzPct val="130000"/>
              <a:defRPr/>
            </a:pP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Реперы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  <a:p>
            <a:pPr algn="just" fontAlgn="auto" hangingPunct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70000"/>
              <a:defRPr/>
            </a:pPr>
            <a:r>
              <a:rPr lang="ru-RU" sz="2200" i="1" dirty="0">
                <a:latin typeface="Times New Roman" pitchFamily="18" charset="0"/>
                <a:cs typeface="Times New Roman" pitchFamily="18" charset="0"/>
              </a:rPr>
              <a:t>Реперы должны размещаться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342900" indent="-342900" algn="just" fontAlgn="auto" hangingPunct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 pitchFamily="2" charset="2"/>
              <a:buChar char="q"/>
              <a:defRPr/>
            </a:pP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в стороне от сооружений и территорий, где возможно разрушение или изменение положения репера;</a:t>
            </a:r>
          </a:p>
          <a:p>
            <a:pPr marL="342900" indent="-342900" algn="just" fontAlgn="auto" hangingPunct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 pitchFamily="2" charset="2"/>
              <a:buChar char="q"/>
              <a:defRPr/>
            </a:pP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вне зоны распространения давления от здания или сооружения; </a:t>
            </a:r>
          </a:p>
          <a:p>
            <a:pPr marL="342900" indent="-342900" algn="just" fontAlgn="auto" hangingPunct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 pitchFamily="2" charset="2"/>
              <a:buChar char="q"/>
              <a:defRPr/>
            </a:pP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на расстоянии от здания (сооружения) не менее тройной толщины слоя </a:t>
            </a:r>
            <a:r>
              <a:rPr lang="ru-RU" sz="2200" dirty="0" err="1">
                <a:latin typeface="Times New Roman" pitchFamily="18" charset="0"/>
                <a:cs typeface="Times New Roman" pitchFamily="18" charset="0"/>
              </a:rPr>
              <a:t>просадочного</a:t>
            </a:r>
            <a:r>
              <a:rPr lang="ru-RU" sz="2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грунта;</a:t>
            </a:r>
          </a:p>
          <a:p>
            <a:pPr marL="342900" indent="-342900" algn="just" fontAlgn="auto" hangingPunct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 pitchFamily="2" charset="2"/>
              <a:buChar char="q"/>
              <a:defRPr/>
            </a:pP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на расстоянии, исключающем влияние вибрации от транспортных средств, машин, механизмов;</a:t>
            </a:r>
          </a:p>
          <a:p>
            <a:pPr marL="342900" indent="-342900" algn="just" fontAlgn="auto" hangingPunct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 pitchFamily="2" charset="2"/>
              <a:buChar char="q"/>
              <a:defRPr/>
            </a:pP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в местах, где в течение всего периода наблюдений возможен беспрепятственный и удобный подход к реперам для установки геодезических инструментов.</a:t>
            </a:r>
          </a:p>
          <a:p>
            <a:pPr indent="536575" algn="just" eaLnBrk="0" hangingPunct="0">
              <a:buClr>
                <a:schemeClr val="accent1"/>
              </a:buClr>
              <a:buSzPct val="70000"/>
              <a:defRPr/>
            </a:pP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Допускается использовать в качестве реперов набивные или забивные сваи, верхним концом выступающие на поверхность, с соответствующим оформлением верхней части сваи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indent="536575" algn="just" eaLnBrk="0" hangingPunct="0">
              <a:buClr>
                <a:schemeClr val="accent1"/>
              </a:buClr>
              <a:buSzPct val="70000"/>
              <a:defRPr/>
            </a:pP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Число реперов должно быть не менее трех. </a:t>
            </a:r>
          </a:p>
          <a:p>
            <a:pPr indent="536575" algn="just" eaLnBrk="0" hangingPunct="0">
              <a:buClr>
                <a:schemeClr val="accent1"/>
              </a:buClr>
              <a:buSzPct val="70000"/>
              <a:defRPr/>
            </a:pP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После установки репера на него должна быть передана высотная отметка от геодезической высотной сети. </a:t>
            </a:r>
          </a:p>
          <a:p>
            <a:pPr indent="536575" algn="just" eaLnBrk="0" hangingPunct="0">
              <a:buClr>
                <a:schemeClr val="accent1"/>
              </a:buClr>
              <a:buSzPct val="70000"/>
              <a:defRPr/>
            </a:pPr>
            <a:endParaRPr lang="ru-RU" sz="2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251520" y="116632"/>
            <a:ext cx="8496944" cy="2831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indent="446088" algn="just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При 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значительном (более 2 км) удалении пунктов геодезической сети от устанавливаемых реперов допускается принимать </a:t>
            </a:r>
            <a:r>
              <a:rPr lang="ru-RU" sz="2200" i="1" dirty="0">
                <a:latin typeface="Times New Roman" pitchFamily="18" charset="0"/>
                <a:cs typeface="Times New Roman" pitchFamily="18" charset="0"/>
              </a:rPr>
              <a:t>условную систему высот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indent="446088" algn="just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На каждом репере должны быть </a:t>
            </a:r>
            <a:r>
              <a:rPr lang="ru-RU" sz="2200" i="1" dirty="0">
                <a:latin typeface="Times New Roman" pitchFamily="18" charset="0"/>
                <a:cs typeface="Times New Roman" pitchFamily="18" charset="0"/>
              </a:rPr>
              <a:t>обозначены наименование организации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, установившей его, и </a:t>
            </a:r>
            <a:r>
              <a:rPr lang="ru-RU" sz="2200" i="1" dirty="0">
                <a:latin typeface="Times New Roman" pitchFamily="18" charset="0"/>
                <a:cs typeface="Times New Roman" pitchFamily="18" charset="0"/>
              </a:rPr>
              <a:t>порядковый номер знака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indent="446088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200" i="1" dirty="0">
                <a:latin typeface="Times New Roman" pitchFamily="18" charset="0"/>
                <a:cs typeface="Times New Roman" pitchFamily="18" charset="0"/>
              </a:rPr>
              <a:t>Установленные реперы сдаются на сохранение 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строительной или эксплуатирующей организациям по актам.</a:t>
            </a:r>
          </a:p>
          <a:p>
            <a:pPr indent="269875" eaLnBrk="0" hangingPunct="0">
              <a:buClr>
                <a:schemeClr val="accent2"/>
              </a:buClr>
              <a:buSzPct val="130000"/>
              <a:defRPr/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8129" y="2708920"/>
            <a:ext cx="2688679" cy="38736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3"/>
          <p:cNvSpPr txBox="1">
            <a:spLocks noChangeArrowheads="1"/>
          </p:cNvSpPr>
          <p:nvPr/>
        </p:nvSpPr>
        <p:spPr bwMode="auto">
          <a:xfrm>
            <a:off x="3995936" y="2780928"/>
            <a:ext cx="4143375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Конструкция репера: 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1 – металлическая пластина 200х200х15 мм; 2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 –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заклепка из металла; 3 – анкер </a:t>
            </a:r>
            <a:r>
              <a:rPr lang="ru-RU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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15мм; 4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 –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металлическая труба </a:t>
            </a:r>
            <a:r>
              <a:rPr lang="ru-RU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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50-70 мм; 5 – бетон классов В7,5-В12,5;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6 – якорь  7 – песок; 8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 –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два слоя рубероида; h</a:t>
            </a:r>
            <a:r>
              <a:rPr lang="ru-RU" baseline="-25000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– соответствует наибольшей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гл­убине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промерзания грунта;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h</a:t>
            </a:r>
            <a:r>
              <a:rPr lang="en-US" baseline="-25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–определяется  по таблице СНиП 3.01.03 в зависимости от h</a:t>
            </a:r>
            <a:r>
              <a:rPr lang="ru-RU" baseline="-25000" dirty="0">
                <a:latin typeface="Times New Roman" pitchFamily="18" charset="0"/>
                <a:cs typeface="Times New Roman" pitchFamily="18" charset="0"/>
              </a:rPr>
              <a:t>1.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sz="quarter" idx="1"/>
          </p:nvPr>
        </p:nvSpPr>
        <p:spPr>
          <a:xfrm>
            <a:off x="357188" y="285750"/>
            <a:ext cx="8329612" cy="5734050"/>
          </a:xfrm>
        </p:spPr>
        <p:txBody>
          <a:bodyPr>
            <a:normAutofit/>
          </a:bodyPr>
          <a:lstStyle/>
          <a:p>
            <a:pPr marL="274320" indent="-274320" algn="ctr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Марки</a:t>
            </a:r>
          </a:p>
          <a:p>
            <a:pPr marL="0" indent="0" algn="just" eaLnBrk="1" fontAlgn="auto" hangingPunct="1">
              <a:lnSpc>
                <a:spcPct val="110000"/>
              </a:lnSpc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ru-RU" sz="2200" i="1" dirty="0" smtClean="0">
                <a:latin typeface="Times New Roman" pitchFamily="18" charset="0"/>
                <a:cs typeface="Times New Roman" pitchFamily="18" charset="0"/>
              </a:rPr>
              <a:t>Марки устанавливаются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182563" indent="538163" algn="just" eaLnBrk="1" fontAlgn="auto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в нижней части несущих конструкций по всему периметру здания (сооружения),</a:t>
            </a:r>
          </a:p>
          <a:p>
            <a:pPr marL="182563" indent="538163" algn="just" eaLnBrk="1" fontAlgn="auto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внутри здания, </a:t>
            </a:r>
          </a:p>
          <a:p>
            <a:pPr marL="182563" indent="538163" algn="just" eaLnBrk="1" fontAlgn="auto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на углах, </a:t>
            </a:r>
          </a:p>
          <a:p>
            <a:pPr marL="182563" indent="538163" algn="just" eaLnBrk="1" fontAlgn="auto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на стыках строительных блоков, </a:t>
            </a:r>
          </a:p>
          <a:p>
            <a:pPr marL="182563" indent="538163" algn="just" eaLnBrk="1" fontAlgn="auto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по обе стороны осадочного или температурного шва, </a:t>
            </a:r>
          </a:p>
          <a:p>
            <a:pPr marL="182563" indent="538163" algn="just" eaLnBrk="1" fontAlgn="auto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в местах примыкания продольных и поперечных стен, </a:t>
            </a:r>
          </a:p>
          <a:p>
            <a:pPr marL="182563" indent="538163" algn="just" eaLnBrk="1" fontAlgn="auto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на поперечных стенах в местах пересечения их с продольной осью, </a:t>
            </a:r>
          </a:p>
          <a:p>
            <a:pPr marL="182563" indent="538163" algn="just" eaLnBrk="1" fontAlgn="auto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на несущих колоннах, </a:t>
            </a:r>
          </a:p>
          <a:p>
            <a:pPr marL="182563" indent="538163" algn="just" eaLnBrk="1" fontAlgn="auto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вокруг зон с большими динамическими нагрузками, </a:t>
            </a:r>
          </a:p>
          <a:p>
            <a:pPr marL="182563" indent="538163" algn="just" eaLnBrk="1" fontAlgn="auto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на участках с неблагоприятными геологическими условиями</a:t>
            </a:r>
            <a:endParaRPr lang="ru-RU" sz="2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sz="quarter" idx="1"/>
          </p:nvPr>
        </p:nvSpPr>
        <p:spPr>
          <a:xfrm>
            <a:off x="251521" y="214313"/>
            <a:ext cx="8424935" cy="6286500"/>
          </a:xfrm>
        </p:spPr>
        <p:txBody>
          <a:bodyPr>
            <a:normAutofit/>
          </a:bodyPr>
          <a:lstStyle/>
          <a:p>
            <a:pPr marL="0" indent="269875" algn="just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Вертикальные перемещения измеряют одним из следующих </a:t>
            </a:r>
            <a:r>
              <a:rPr lang="ru-RU" sz="2200" i="1" dirty="0" smtClean="0">
                <a:latin typeface="Times New Roman" pitchFamily="18" charset="0"/>
                <a:cs typeface="Times New Roman" pitchFamily="18" charset="0"/>
              </a:rPr>
              <a:t>методов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или их комбинированием: </a:t>
            </a:r>
          </a:p>
          <a:p>
            <a:pPr marL="617220" lvl="1" indent="-342900" algn="just" eaLnBrk="1" fontAlgn="auto" hangingPunct="1">
              <a:spcBef>
                <a:spcPts val="0"/>
              </a:spcBef>
              <a:spcAft>
                <a:spcPts val="0"/>
              </a:spcAft>
              <a:buSzPct val="70000"/>
              <a:buFont typeface="Wingdings" pitchFamily="2" charset="2"/>
              <a:buChar char="§"/>
              <a:defRPr/>
            </a:pPr>
            <a:r>
              <a:rPr lang="ru-RU" sz="2200" i="1" dirty="0" smtClean="0">
                <a:latin typeface="Times New Roman" pitchFamily="18" charset="0"/>
                <a:cs typeface="Times New Roman" pitchFamily="18" charset="0"/>
              </a:rPr>
              <a:t>геометрическим, </a:t>
            </a:r>
          </a:p>
          <a:p>
            <a:pPr marL="617220" lvl="1" indent="-342900" algn="just" eaLnBrk="1" fontAlgn="auto" hangingPunct="1">
              <a:spcBef>
                <a:spcPts val="0"/>
              </a:spcBef>
              <a:spcAft>
                <a:spcPts val="0"/>
              </a:spcAft>
              <a:buSzPct val="70000"/>
              <a:buFont typeface="Wingdings" pitchFamily="2" charset="2"/>
              <a:buChar char="§"/>
              <a:defRPr/>
            </a:pPr>
            <a:r>
              <a:rPr lang="ru-RU" sz="2200" i="1" dirty="0" smtClean="0">
                <a:latin typeface="Times New Roman" pitchFamily="18" charset="0"/>
                <a:cs typeface="Times New Roman" pitchFamily="18" charset="0"/>
              </a:rPr>
              <a:t>тригонометрическим или гидростатическим нивелированием, </a:t>
            </a:r>
          </a:p>
          <a:p>
            <a:pPr marL="617220" lvl="1" indent="-342900" algn="just" eaLnBrk="1" fontAlgn="auto" hangingPunct="1">
              <a:spcBef>
                <a:spcPts val="0"/>
              </a:spcBef>
              <a:spcAft>
                <a:spcPts val="0"/>
              </a:spcAft>
              <a:buSzPct val="70000"/>
              <a:buFont typeface="Wingdings" pitchFamily="2" charset="2"/>
              <a:buChar char="§"/>
              <a:defRPr/>
            </a:pPr>
            <a:r>
              <a:rPr lang="ru-RU" sz="2200" i="1" dirty="0" smtClean="0">
                <a:latin typeface="Times New Roman" pitchFamily="18" charset="0"/>
                <a:cs typeface="Times New Roman" pitchFamily="18" charset="0"/>
              </a:rPr>
              <a:t>фотограмметрии</a:t>
            </a:r>
          </a:p>
          <a:p>
            <a:pPr marL="0" indent="269875" algn="just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В процессе работ проводится </a:t>
            </a:r>
            <a:r>
              <a:rPr lang="ru-RU" sz="2200" i="1" dirty="0" smtClean="0">
                <a:latin typeface="Times New Roman" pitchFamily="18" charset="0"/>
                <a:cs typeface="Times New Roman" pitchFamily="18" charset="0"/>
              </a:rPr>
              <a:t>камеральная обработка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полученных результатов и сравнение расчетных и наблюдаемых величин деформаций.</a:t>
            </a:r>
          </a:p>
          <a:p>
            <a:pPr marL="0" indent="269875" algn="just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ru-RU" sz="2200" i="1" dirty="0" smtClean="0">
                <a:latin typeface="Times New Roman" pitchFamily="18" charset="0"/>
                <a:cs typeface="Times New Roman" pitchFamily="18" charset="0"/>
              </a:rPr>
              <a:t>По результатам наблюдений оформляются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617220" lvl="1" indent="-342900" algn="just" eaLnBrk="1" fontAlgn="auto">
              <a:spcBef>
                <a:spcPts val="0"/>
              </a:spcBef>
              <a:spcAft>
                <a:spcPts val="0"/>
              </a:spcAft>
              <a:buSzPct val="70000"/>
              <a:buFont typeface="Wingdings" pitchFamily="2" charset="2"/>
              <a:buChar char="§"/>
              <a:defRPr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геологический разрез основания фундаментов; </a:t>
            </a:r>
          </a:p>
          <a:p>
            <a:pPr marL="617220" lvl="1" indent="-342900" algn="just" eaLnBrk="1" fontAlgn="auto">
              <a:spcBef>
                <a:spcPts val="0"/>
              </a:spcBef>
              <a:spcAft>
                <a:spcPts val="0"/>
              </a:spcAft>
              <a:buSzPct val="70000"/>
              <a:buFont typeface="Wingdings" pitchFamily="2" charset="2"/>
              <a:buChar char="§"/>
              <a:defRPr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план здания или сооружения с указанием мест расположения марок;</a:t>
            </a:r>
          </a:p>
          <a:p>
            <a:pPr marL="617220" lvl="1" indent="-342900" algn="just" eaLnBrk="1" fontAlgn="auto" hangingPunct="1">
              <a:spcBef>
                <a:spcPts val="0"/>
              </a:spcBef>
              <a:spcAft>
                <a:spcPts val="0"/>
              </a:spcAft>
              <a:buSzPct val="70000"/>
              <a:buFont typeface="Wingdings" pitchFamily="2" charset="2"/>
              <a:buChar char="§"/>
              <a:defRPr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графики и эпюры перемещений, кренов и развития трещин во времени;</a:t>
            </a:r>
          </a:p>
          <a:p>
            <a:pPr marL="617220" lvl="1" indent="-342900" algn="just" eaLnBrk="1" fontAlgn="auto" hangingPunct="1">
              <a:spcBef>
                <a:spcPts val="0"/>
              </a:spcBef>
              <a:spcAft>
                <a:spcPts val="0"/>
              </a:spcAft>
              <a:buSzPct val="70000"/>
              <a:buFont typeface="Wingdings" pitchFamily="2" charset="2"/>
              <a:buChar char="§"/>
              <a:defRPr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отчет с описанием наблюдений, анализом причин возникновения деформаций и выводами о результатах наблюдений</a:t>
            </a:r>
          </a:p>
          <a:p>
            <a:pPr marL="0" indent="269875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Picture 4" descr="IMG_266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625" y="142875"/>
            <a:ext cx="2428875" cy="3471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4" name="Picture 3" descr="IMG_266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00375" y="142875"/>
            <a:ext cx="2436813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5" name="Picture 2" descr="IMG_266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72125" y="142875"/>
            <a:ext cx="2360613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16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38917" name="Rectangle 6"/>
          <p:cNvSpPr>
            <a:spLocks noChangeArrowheads="1"/>
          </p:cNvSpPr>
          <p:nvPr/>
        </p:nvSpPr>
        <p:spPr bwMode="auto">
          <a:xfrm>
            <a:off x="0" y="31527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indent="450850" algn="ctr" eaLnBrk="0" hangingPunct="0"/>
            <a:r>
              <a:rPr lang="ru-RU" sz="12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</a:t>
            </a:r>
            <a:r>
              <a:rPr lang="ru-RU">
                <a:solidFill>
                  <a:srgbClr val="000000"/>
                </a:solidFill>
                <a:ea typeface="Calibri" pitchFamily="34" charset="0"/>
                <a:cs typeface="Times New Roman" pitchFamily="18" charset="0"/>
              </a:rPr>
              <a:t> </a:t>
            </a:r>
            <a:endParaRPr lang="ru-RU"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38918" name="Rectangle 7"/>
          <p:cNvSpPr>
            <a:spLocks noChangeArrowheads="1"/>
          </p:cNvSpPr>
          <p:nvPr/>
        </p:nvSpPr>
        <p:spPr bwMode="auto">
          <a:xfrm>
            <a:off x="0" y="584835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indent="450850" eaLnBrk="0" hangingPunct="0">
              <a:tabLst>
                <a:tab pos="2181225" algn="l"/>
              </a:tabLst>
            </a:pPr>
            <a:endParaRPr lang="ru-RU"/>
          </a:p>
        </p:txBody>
      </p:sp>
      <p:sp>
        <p:nvSpPr>
          <p:cNvPr id="38919" name="Rectangle 8"/>
          <p:cNvSpPr>
            <a:spLocks noChangeArrowheads="1"/>
          </p:cNvSpPr>
          <p:nvPr/>
        </p:nvSpPr>
        <p:spPr bwMode="auto">
          <a:xfrm>
            <a:off x="0" y="90011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indent="450850" algn="ctr" eaLnBrk="0" hangingPunct="0"/>
            <a:r>
              <a:rPr lang="ru-RU" sz="12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</a:t>
            </a:r>
            <a:r>
              <a:rPr lang="ru-RU">
                <a:solidFill>
                  <a:srgbClr val="000000"/>
                </a:solidFill>
                <a:ea typeface="Calibri" pitchFamily="34" charset="0"/>
                <a:cs typeface="Times New Roman" pitchFamily="18" charset="0"/>
              </a:rPr>
              <a:t> </a:t>
            </a:r>
            <a:endParaRPr lang="ru-RU"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38920" name="Rectangle 9"/>
          <p:cNvSpPr>
            <a:spLocks noChangeArrowheads="1"/>
          </p:cNvSpPr>
          <p:nvPr/>
        </p:nvSpPr>
        <p:spPr bwMode="auto">
          <a:xfrm>
            <a:off x="0" y="116967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>
              <a:tabLst>
                <a:tab pos="2181225" algn="l"/>
              </a:tabLst>
            </a:pPr>
            <a:endParaRPr lang="ru-RU"/>
          </a:p>
        </p:txBody>
      </p:sp>
      <p:pic>
        <p:nvPicPr>
          <p:cNvPr id="38921" name="Picture 10" descr="IMG_267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8625" y="3714750"/>
            <a:ext cx="2428875" cy="314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22" name="Picture 11" descr="IMG_273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000375" y="3714750"/>
            <a:ext cx="2428875" cy="314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23" name="Rectangle 12"/>
          <p:cNvSpPr>
            <a:spLocks noChangeArrowheads="1"/>
          </p:cNvSpPr>
          <p:nvPr/>
        </p:nvSpPr>
        <p:spPr bwMode="auto">
          <a:xfrm>
            <a:off x="5220072" y="3982740"/>
            <a:ext cx="3429000" cy="24929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indent="450850" algn="ctr" eaLnBrk="0" hangingPunct="0">
              <a:tabLst>
                <a:tab pos="2181225" algn="l"/>
              </a:tabLst>
            </a:pPr>
            <a:r>
              <a:rPr lang="ru-RU" sz="2600" b="1" dirty="0">
                <a:solidFill>
                  <a:srgbClr val="080808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Трещины в конструкциях жилого </a:t>
            </a:r>
            <a:r>
              <a:rPr lang="ru-RU" sz="2600" b="1" dirty="0" smtClean="0">
                <a:solidFill>
                  <a:srgbClr val="080808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дома</a:t>
            </a:r>
            <a:endParaRPr lang="en-US" sz="2600" b="1" dirty="0">
              <a:solidFill>
                <a:srgbClr val="080808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indent="450850" algn="ctr" eaLnBrk="0" hangingPunct="0">
              <a:tabLst>
                <a:tab pos="2181225" algn="l"/>
              </a:tabLst>
            </a:pPr>
            <a:r>
              <a:rPr lang="ru-RU" sz="2600" b="1" dirty="0">
                <a:solidFill>
                  <a:srgbClr val="080808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 результате неравномерной осадки основания</a:t>
            </a:r>
            <a:endParaRPr lang="ru-RU" sz="2600" dirty="0">
              <a:solidFill>
                <a:srgbClr val="080808"/>
              </a:solidFill>
              <a:ea typeface="Calibri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Picture 2" descr="3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813" y="285750"/>
            <a:ext cx="3644900" cy="4500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38" name="Picture 3" descr="3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285750"/>
            <a:ext cx="3517900" cy="4500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39" name="Rectangle 7"/>
          <p:cNvSpPr>
            <a:spLocks noChangeArrowheads="1"/>
          </p:cNvSpPr>
          <p:nvPr/>
        </p:nvSpPr>
        <p:spPr bwMode="auto">
          <a:xfrm>
            <a:off x="357188" y="5200461"/>
            <a:ext cx="8501062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indent="450850" algn="ctr" eaLnBrk="0" hangingPunct="0">
              <a:tabLst>
                <a:tab pos="2181225" algn="l"/>
              </a:tabLst>
            </a:pPr>
            <a:r>
              <a:rPr lang="ru-RU" sz="2600" b="1" dirty="0">
                <a:solidFill>
                  <a:srgbClr val="080808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Трещины в конструкциях жилого дома </a:t>
            </a:r>
            <a:r>
              <a:rPr lang="ru-RU" sz="2600" b="1" dirty="0" smtClean="0">
                <a:solidFill>
                  <a:srgbClr val="080808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 </a:t>
            </a:r>
            <a:r>
              <a:rPr lang="ru-RU" sz="2600" b="1" dirty="0">
                <a:solidFill>
                  <a:srgbClr val="080808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результате неравномерной осадки основания</a:t>
            </a:r>
            <a:endParaRPr lang="ru-RU" sz="2600" dirty="0">
              <a:solidFill>
                <a:srgbClr val="080808"/>
              </a:solidFill>
              <a:ea typeface="Calibri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Picture 2" descr="IMG_409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500" y="116632"/>
            <a:ext cx="3424436" cy="4085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2" name="Picture 3" descr="IMG_500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00668" y="26298"/>
            <a:ext cx="3588990" cy="4027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3" name="Picture 5" descr="IMG_413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73195" y="3735591"/>
            <a:ext cx="2503487" cy="2928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4" name="Rectangle 6"/>
          <p:cNvSpPr>
            <a:spLocks noChangeArrowheads="1"/>
          </p:cNvSpPr>
          <p:nvPr/>
        </p:nvSpPr>
        <p:spPr bwMode="auto">
          <a:xfrm>
            <a:off x="5100668" y="4365104"/>
            <a:ext cx="3500438" cy="2092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indent="450850" algn="ctr" eaLnBrk="0" hangingPunct="0">
              <a:tabLst>
                <a:tab pos="2181225" algn="l"/>
              </a:tabLst>
            </a:pPr>
            <a:r>
              <a:rPr lang="ru-RU" sz="2600" b="1" dirty="0">
                <a:solidFill>
                  <a:srgbClr val="080808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Трещины по фасаду жилого </a:t>
            </a:r>
            <a:r>
              <a:rPr lang="ru-RU" sz="2600" b="1" dirty="0" smtClean="0">
                <a:solidFill>
                  <a:srgbClr val="080808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дома</a:t>
            </a:r>
            <a:endParaRPr lang="en-US" sz="2600" b="1" dirty="0">
              <a:solidFill>
                <a:srgbClr val="080808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indent="450850" algn="ctr" eaLnBrk="0" hangingPunct="0">
              <a:tabLst>
                <a:tab pos="2181225" algn="l"/>
              </a:tabLst>
            </a:pPr>
            <a:r>
              <a:rPr lang="ru-RU" sz="2600" b="1" dirty="0">
                <a:solidFill>
                  <a:srgbClr val="080808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 результате неравномерной осадки основания</a:t>
            </a:r>
            <a:endParaRPr lang="ru-RU" sz="2600" dirty="0">
              <a:solidFill>
                <a:srgbClr val="080808"/>
              </a:solidFill>
              <a:ea typeface="Calibri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50" y="571500"/>
            <a:ext cx="6716713" cy="307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86" name="Rectangle 3"/>
          <p:cNvSpPr>
            <a:spLocks noChangeArrowheads="1"/>
          </p:cNvSpPr>
          <p:nvPr/>
        </p:nvSpPr>
        <p:spPr bwMode="auto">
          <a:xfrm>
            <a:off x="642938" y="4011235"/>
            <a:ext cx="8143875" cy="1785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indent="450850" algn="ctr" eaLnBrk="0" hangingPunct="0">
              <a:tabLst>
                <a:tab pos="2181225" algn="l"/>
              </a:tabLst>
            </a:pPr>
            <a:r>
              <a:rPr lang="ru-RU" sz="2200" b="1" dirty="0">
                <a:solidFill>
                  <a:srgbClr val="080808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Схема деформации крупнопанельного жилого дома при сильной неравномерной деформации грунтового основания в результате его замачивания:</a:t>
            </a:r>
            <a:endParaRPr lang="ru-RU" sz="2200" dirty="0">
              <a:solidFill>
                <a:srgbClr val="080808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indent="450850" algn="ctr" eaLnBrk="0" hangingPunct="0">
              <a:tabLst>
                <a:tab pos="2181225" algn="l"/>
              </a:tabLst>
            </a:pPr>
            <a:r>
              <a:rPr lang="ru-RU" sz="2200" i="1" dirty="0">
                <a:solidFill>
                  <a:srgbClr val="080808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 – скальный грунт; 2 –суглинок; 3 – поврежденная водопроводная труба; 4 –трещина</a:t>
            </a:r>
            <a:endParaRPr lang="ru-RU" sz="2200" dirty="0">
              <a:solidFill>
                <a:srgbClr val="080808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Rectangle 1"/>
          <p:cNvSpPr>
            <a:spLocks noChangeArrowheads="1"/>
          </p:cNvSpPr>
          <p:nvPr/>
        </p:nvSpPr>
        <p:spPr bwMode="auto">
          <a:xfrm>
            <a:off x="260658" y="116632"/>
            <a:ext cx="8496944" cy="6186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indent="450850" algn="just" eaLnBrk="0" hangingPunct="0">
              <a:tabLst>
                <a:tab pos="2181225" algn="l"/>
              </a:tabLst>
            </a:pP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Весь комплекс работ по обследованию фундаментов и оснований разделяется на следующие этапы:</a:t>
            </a:r>
          </a:p>
          <a:p>
            <a:pPr indent="450850" algn="just" eaLnBrk="0" hangingPunct="0">
              <a:tabLst>
                <a:tab pos="2181225" algn="l"/>
              </a:tabLst>
            </a:pPr>
            <a:r>
              <a:rPr lang="ru-RU" sz="2200" i="1" dirty="0">
                <a:latin typeface="Times New Roman" pitchFamily="18" charset="0"/>
                <a:cs typeface="Times New Roman" pitchFamily="18" charset="0"/>
              </a:rPr>
              <a:t>Первый этап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– сбор и обобщение сведений по истории строительства и эксплуатации здания или сооружения, детальное изучение технической документации. </a:t>
            </a:r>
          </a:p>
          <a:p>
            <a:pPr indent="450850" algn="just" eaLnBrk="0" hangingPunct="0">
              <a:tabLst>
                <a:tab pos="2181225" algn="l"/>
              </a:tabLst>
            </a:pPr>
            <a:r>
              <a:rPr lang="ru-RU" sz="2200" i="1" dirty="0">
                <a:latin typeface="Times New Roman" pitchFamily="18" charset="0"/>
                <a:cs typeface="Times New Roman" pitchFamily="18" charset="0"/>
              </a:rPr>
              <a:t>Второй этап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–</a:t>
            </a:r>
            <a:r>
              <a:rPr lang="ru-RU" sz="22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обследование окружающей местности, надземных конструкций здания или сооружения, системы отвода поверхностных вод, состояние соседних зданий и сооружений. Обследование здания или сооружения начинают с внешнего осмотра конструкций, производят необходимые замеры и, если есть необходимость, отбирают образцы для определения прочности. Для выявления процесса деформаций во времени необходимо установить наблюдение путем устройства маяков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0" indent="450850" algn="just" eaLnBrk="0" hangingPunct="0">
              <a:tabLst>
                <a:tab pos="2181225" algn="l"/>
              </a:tabLst>
            </a:pPr>
            <a:r>
              <a:rPr lang="ru-RU" sz="2200" i="1" dirty="0">
                <a:latin typeface="Times New Roman" pitchFamily="18" charset="0"/>
                <a:cs typeface="Times New Roman" pitchFamily="18" charset="0"/>
              </a:rPr>
              <a:t>Третий этап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–</a:t>
            </a:r>
            <a:r>
              <a:rPr lang="ru-RU" sz="22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>
                <a:solidFill>
                  <a:srgbClr val="080808"/>
                </a:solidFill>
                <a:latin typeface="Times New Roman" pitchFamily="18" charset="0"/>
                <a:cs typeface="Times New Roman" pitchFamily="18" charset="0"/>
              </a:rPr>
              <a:t>обследование фундаментов и грунтов основания зданий и сооружений.</a:t>
            </a:r>
          </a:p>
          <a:p>
            <a:pPr indent="450850" algn="just" eaLnBrk="0" hangingPunct="0">
              <a:tabLst>
                <a:tab pos="2181225" algn="l"/>
              </a:tabLst>
            </a:pP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Обследование фундаментов производится из шурфов, число и размер которых определяются размерами и конфигурацией объекта, грунтовыми условиями и целями обследования. </a:t>
            </a:r>
            <a:endParaRPr lang="ru-RU" sz="2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Прямоугольник 1"/>
          <p:cNvSpPr>
            <a:spLocks noChangeArrowheads="1"/>
          </p:cNvSpPr>
          <p:nvPr/>
        </p:nvSpPr>
        <p:spPr bwMode="auto">
          <a:xfrm>
            <a:off x="214313" y="0"/>
            <a:ext cx="8643937" cy="68634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450850" algn="just" eaLnBrk="0" hangingPunct="0">
              <a:tabLst>
                <a:tab pos="2181225" algn="l"/>
              </a:tabLst>
            </a:pPr>
            <a:r>
              <a:rPr lang="ru-RU" sz="2200" dirty="0" smtClean="0">
                <a:solidFill>
                  <a:srgbClr val="080808"/>
                </a:solidFill>
                <a:latin typeface="Times New Roman" pitchFamily="18" charset="0"/>
                <a:cs typeface="Times New Roman" pitchFamily="18" charset="0"/>
              </a:rPr>
              <a:t>Обычно </a:t>
            </a:r>
            <a:r>
              <a:rPr lang="ru-RU" sz="2200" dirty="0">
                <a:solidFill>
                  <a:srgbClr val="080808"/>
                </a:solidFill>
                <a:latin typeface="Times New Roman" pitchFamily="18" charset="0"/>
                <a:cs typeface="Times New Roman" pitchFamily="18" charset="0"/>
              </a:rPr>
              <a:t>шурфы закладывают в аварийной зоне, если деформации здания обусловлены аварийным состоянием оснований и фундаментов. Целесообразно производить обследование фундаментов и оснований и вне этой зоны, чтобы сравнить результаты.</a:t>
            </a:r>
          </a:p>
          <a:p>
            <a:pPr indent="450850" algn="just" eaLnBrk="0" hangingPunct="0">
              <a:tabLst>
                <a:tab pos="2181225" algn="l"/>
              </a:tabLst>
            </a:pPr>
            <a:r>
              <a:rPr lang="ru-RU" sz="2200" dirty="0">
                <a:solidFill>
                  <a:srgbClr val="080808"/>
                </a:solidFill>
                <a:latin typeface="Times New Roman" pitchFamily="18" charset="0"/>
                <a:cs typeface="Times New Roman" pitchFamily="18" charset="0"/>
              </a:rPr>
              <a:t>При реконструкции зданий и сооружений обследуются фундаменты всех характерных стен и колонн. При частичной надстройке работы по обследованию фундаментов производят на участке застройки. В качестве дополнительных точек обследования назначаются места резкого изменения высоты здания, изменения глубины заложения фундаментов и пр</a:t>
            </a:r>
            <a:r>
              <a:rPr lang="ru-RU" sz="2200" dirty="0" smtClean="0">
                <a:solidFill>
                  <a:srgbClr val="080808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0" indent="450850" algn="just" eaLnBrk="0" hangingPunct="0"/>
            <a:r>
              <a:rPr lang="ru-RU" sz="2200" dirty="0">
                <a:solidFill>
                  <a:srgbClr val="080808"/>
                </a:solidFill>
                <a:latin typeface="Times New Roman" pitchFamily="18" charset="0"/>
                <a:cs typeface="Times New Roman" pitchFamily="18" charset="0"/>
              </a:rPr>
              <a:t>При обследовании фундаментов в открытых шурфах уточняют тип фундамента, форму, размеры в плане, глубину заложения. Одновременно выявляют выполненные раннее подводки и усиления, дефекты кладки, определяются прочность тела фундамента, наличие гидроизоляции. С помощью натурных обмеров определяют ширину подошвы фундамента и глубину его заложения. Ширину подошвы фундамента в наиболее нагруженных участках рассчитывают в двусторонних шурфах.</a:t>
            </a:r>
          </a:p>
          <a:p>
            <a:pPr lvl="0" indent="450850" algn="just" eaLnBrk="0" hangingPunct="0"/>
            <a:r>
              <a:rPr lang="ru-RU" sz="2200" dirty="0">
                <a:solidFill>
                  <a:srgbClr val="080808"/>
                </a:solidFill>
                <a:latin typeface="Times New Roman" pitchFamily="18" charset="0"/>
                <a:cs typeface="Times New Roman" pitchFamily="18" charset="0"/>
              </a:rPr>
              <a:t>У свайных фундаментов замеряется диаметр или размеры поперечного сечения свай, шаг, количество свай на 1 м длины</a:t>
            </a:r>
            <a:r>
              <a:rPr lang="ru-RU" sz="2200" dirty="0" smtClean="0">
                <a:solidFill>
                  <a:srgbClr val="080808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200" dirty="0">
              <a:solidFill>
                <a:srgbClr val="080808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548680"/>
            <a:ext cx="8229600" cy="50678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5995882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:\Техникум\Лекции и практика дистан\08.06-14.06\fundament_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770" y="1124744"/>
            <a:ext cx="8458030" cy="426447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98852930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958</TotalTime>
  <Words>1795</Words>
  <Application>Microsoft Office PowerPoint</Application>
  <PresentationFormat>Экран (4:3)</PresentationFormat>
  <Paragraphs>179</Paragraphs>
  <Slides>27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28" baseType="lpstr">
      <vt:lpstr>Эркер</vt:lpstr>
      <vt:lpstr>Причины неудовлетворительного состояния фундаментов эксплуатируемых зданий. Основные методы восстановления (укрепления) кладки</vt:lpstr>
      <vt:lpstr>Презентация PowerPoint</vt:lpstr>
      <vt:lpstr>1 Причины неравномерных осадок фундаментов</vt:lpstr>
      <vt:lpstr>Презентация PowerPoint</vt:lpstr>
      <vt:lpstr>2 Контролируемые параметры оснований и фундаментов</vt:lpstr>
      <vt:lpstr>3 Методы инструментального исследования оснований и фундаментов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4 Контроль за деформациями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Обследование и испытание строительных конструкций зданий и сооружений</dc:title>
  <dc:creator>Александр</dc:creator>
  <cp:lastModifiedBy>Пользователь</cp:lastModifiedBy>
  <cp:revision>103</cp:revision>
  <dcterms:created xsi:type="dcterms:W3CDTF">2007-09-03T05:49:07Z</dcterms:created>
  <dcterms:modified xsi:type="dcterms:W3CDTF">2023-01-21T10:18:22Z</dcterms:modified>
</cp:coreProperties>
</file>