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88" r:id="rId3"/>
    <p:sldId id="278" r:id="rId4"/>
    <p:sldId id="261" r:id="rId5"/>
    <p:sldId id="262" r:id="rId6"/>
    <p:sldId id="263" r:id="rId7"/>
    <p:sldId id="282" r:id="rId8"/>
    <p:sldId id="283" r:id="rId9"/>
    <p:sldId id="291" r:id="rId10"/>
    <p:sldId id="270" r:id="rId11"/>
    <p:sldId id="267" r:id="rId12"/>
    <p:sldId id="285" r:id="rId13"/>
    <p:sldId id="292" r:id="rId14"/>
    <p:sldId id="293" r:id="rId15"/>
    <p:sldId id="287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2" clrIdx="0">
    <p:extLst>
      <p:ext uri="{19B8F6BF-5375-455C-9EA6-DF929625EA0E}">
        <p15:presenceInfo xmlns:p15="http://schemas.microsoft.com/office/powerpoint/2012/main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737" autoAdjust="0"/>
  </p:normalViewPr>
  <p:slideViewPr>
    <p:cSldViewPr>
      <p:cViewPr varScale="1">
        <p:scale>
          <a:sx n="87" d="100"/>
          <a:sy n="87" d="100"/>
        </p:scale>
        <p:origin x="108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6-08T22:05:18.572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5A5CE-E68E-4000-A880-9CF96D8289EE}" type="datetimeFigureOut">
              <a:rPr lang="ru-RU" smtClean="0"/>
              <a:pPr/>
              <a:t>28.02.2022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F43DA7-DCCD-433B-820A-20C8006813C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6679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1993531-8FEF-4B52-8AC1-7A49DF5D0DD9}" type="datetimeFigureOut">
              <a:rPr lang="ru-RU" smtClean="0"/>
              <a:pPr/>
              <a:t>28.02.2022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D220BF4-5CEF-43F0-AE44-57347FE823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93531-8FEF-4B52-8AC1-7A49DF5D0DD9}" type="datetimeFigureOut">
              <a:rPr lang="ru-RU" smtClean="0"/>
              <a:pPr/>
              <a:t>28.02.2022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20BF4-5CEF-43F0-AE44-57347FE823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93531-8FEF-4B52-8AC1-7A49DF5D0DD9}" type="datetimeFigureOut">
              <a:rPr lang="ru-RU" smtClean="0"/>
              <a:pPr/>
              <a:t>28.02.2022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20BF4-5CEF-43F0-AE44-57347FE823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1993531-8FEF-4B52-8AC1-7A49DF5D0DD9}" type="datetimeFigureOut">
              <a:rPr lang="ru-RU" smtClean="0"/>
              <a:pPr/>
              <a:t>28.02.2022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D220BF4-5CEF-43F0-AE44-57347FE823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1993531-8FEF-4B52-8AC1-7A49DF5D0DD9}" type="datetimeFigureOut">
              <a:rPr lang="ru-RU" smtClean="0"/>
              <a:pPr/>
              <a:t>28.02.2022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D220BF4-5CEF-43F0-AE44-57347FE823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93531-8FEF-4B52-8AC1-7A49DF5D0DD9}" type="datetimeFigureOut">
              <a:rPr lang="ru-RU" smtClean="0"/>
              <a:pPr/>
              <a:t>28.02.2022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20BF4-5CEF-43F0-AE44-57347FE823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93531-8FEF-4B52-8AC1-7A49DF5D0DD9}" type="datetimeFigureOut">
              <a:rPr lang="ru-RU" smtClean="0"/>
              <a:pPr/>
              <a:t>28.02.2022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20BF4-5CEF-43F0-AE44-57347FE823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1993531-8FEF-4B52-8AC1-7A49DF5D0DD9}" type="datetimeFigureOut">
              <a:rPr lang="ru-RU" smtClean="0"/>
              <a:pPr/>
              <a:t>28.02.2022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D220BF4-5CEF-43F0-AE44-57347FE823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93531-8FEF-4B52-8AC1-7A49DF5D0DD9}" type="datetimeFigureOut">
              <a:rPr lang="ru-RU" smtClean="0"/>
              <a:pPr/>
              <a:t>28.02.2022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20BF4-5CEF-43F0-AE44-57347FE823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1993531-8FEF-4B52-8AC1-7A49DF5D0DD9}" type="datetimeFigureOut">
              <a:rPr lang="ru-RU" smtClean="0"/>
              <a:pPr/>
              <a:t>28.02.2022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D220BF4-5CEF-43F0-AE44-57347FE823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1993531-8FEF-4B52-8AC1-7A49DF5D0DD9}" type="datetimeFigureOut">
              <a:rPr lang="ru-RU" smtClean="0"/>
              <a:pPr/>
              <a:t>28.02.2022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D220BF4-5CEF-43F0-AE44-57347FE8238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1993531-8FEF-4B52-8AC1-7A49DF5D0DD9}" type="datetimeFigureOut">
              <a:rPr lang="ru-RU" smtClean="0"/>
              <a:pPr/>
              <a:t>28.02.2022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D220BF4-5CEF-43F0-AE44-57347FE8238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77988" y="1916832"/>
            <a:ext cx="6172200" cy="2507956"/>
          </a:xfrm>
        </p:spPr>
        <p:txBody>
          <a:bodyPr>
            <a:normAutofit/>
          </a:bodyPr>
          <a:lstStyle/>
          <a:p>
            <a:pPr algn="ctr"/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36209"/>
            <a:ext cx="72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автономное профессиональное образовательное учреждение Мурманской области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«Кольский медицинский колледж»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196752"/>
            <a:ext cx="4359275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139952" y="6211669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Апатиты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77988" y="3861048"/>
            <a:ext cx="6686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ВАРИКОЗНОЕ РАСШИРЕНИЕ ВЕН НИЖНИХ КОНЕЧНОСТЕЙ. СЕСТРИНСКИЙ УХОД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6940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56" y="1069018"/>
            <a:ext cx="85345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Эластическое бинтование в течении 1,5-2 мес.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Правильное (возвышенное) положение оперированной нижней конечности.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Избегание тепловых воздействий.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Правильно подобранная обувь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[5].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748" y="3357562"/>
            <a:ext cx="4413858" cy="3383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57562"/>
            <a:ext cx="4032448" cy="3383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85720" y="214290"/>
            <a:ext cx="835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Рекомендации пациенту после флебэктомии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96867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5625" y="119534"/>
            <a:ext cx="8496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Эластическая компрессия нижних конечностей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0473" y="1196752"/>
            <a:ext cx="887111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эластический каркас,</a:t>
            </a:r>
          </a:p>
          <a:p>
            <a:pPr marL="342900" indent="-342900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ластический бандаж,</a:t>
            </a:r>
          </a:p>
          <a:p>
            <a:pPr marL="342900" indent="-342900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ластическое бинтование.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Компрессионный трикотаж: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профилактический и лечебный трикотаж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[4].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01008"/>
            <a:ext cx="7867912" cy="321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744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698477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Классы компрессионного белья фирм </a:t>
            </a:r>
          </a:p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Relaxsan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Интекс</a:t>
            </a: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 1. Компрессия примерно 23 мм. рт. ст.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Класс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Давление на вены до 33 мм. рт. ст.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Класс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Компрессия не больше 45 мм. рт. ст.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Уровень давления выше 50 мм.рт.ст.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124" y="3861048"/>
            <a:ext cx="3021756" cy="28083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0" y="3738523"/>
            <a:ext cx="4174988" cy="264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76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60648"/>
            <a:ext cx="4755084" cy="2708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Флебологический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трикотаж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Гольфы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открытыми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носками</a:t>
            </a:r>
          </a:p>
          <a:p>
            <a:pPr marL="342900" indent="-3429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Гольфы с закрытым носком.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Чулки.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Колготки.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96" y="3573016"/>
            <a:ext cx="2376264" cy="24811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0606" y="3456838"/>
            <a:ext cx="2520280" cy="27134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8260" y="3573016"/>
            <a:ext cx="2448272" cy="27134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984" y="3561588"/>
            <a:ext cx="2448272" cy="271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916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0"/>
            <a:ext cx="8496944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Характеристика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изделий компании «RelaxSan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»: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компрессия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сохраняется не больше 1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месяца;  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небольшой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дискомфорт во время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ношения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колготок или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чулок;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быстрый износ трикотажного изделия.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Характеристика изделий компании российской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фирмы «Интекс</a:t>
            </a: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»: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длительных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срок службы колготок,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чулок 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большой ассортимент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изделий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(имеются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всевозможные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цвета,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любой класс компрессии (от 1 до 4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доступная стоимость трикотажа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1660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799288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899160" algn="l"/>
                <a:tab pos="2173605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Варикозная болезнь вен нижних конечностей тяжелое заболевание с высокой распространенностью в популяции, склонностью к непрерывно              рецидивирующему и прогрессирующему течению, и приводящее к тяжелым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осложнениям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899160" algn="l"/>
                <a:tab pos="2173605" algn="l"/>
              </a:tabLst>
            </a:pP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899160" algn="l"/>
                <a:tab pos="2173605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Медицинская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сестра может и должна информировать пациента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 факторах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риска при данном заболевании и мерах профилактики, предоставив полную информацию в виде буклетов, сан бюллетеней и плакатов.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tabLst>
                <a:tab pos="899160" algn="l"/>
                <a:tab pos="2173605" algn="l"/>
              </a:tabLst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61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2629"/>
            <a:ext cx="66765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использованных источников: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8256" y="332656"/>
            <a:ext cx="8755270" cy="7882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Вязьмитина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А.В., Кабарухин А.Б.  Сестринский уход в хирургии: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учебное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пособие / А.В. Вязьмитина,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А.Б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Кабарухин. – Ростов на Дону: Феникс, 2016., 168-171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Евсеев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М.А. Уход за больными в хирургической клинике: учебное пособие / М.А. Евсеев.- М.: ГЭОТАР- Медиа,2010.,192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с.</a:t>
            </a:r>
            <a:endParaRPr lang="en-US" sz="1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Золотухин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И.А. / И.А. Золотухин //Хирургическое приложение к журналу Consilium medicum «Алгоритм лечения венозной недостаточности нижних конечностей», — 2010. — том 07 — №6 — С.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509-511.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Савельев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В.С. / В.С. Савельев // Медицинский журнал: Медиа Сфера «Компрессионная склеротерапия вен при варикозной болезни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нижних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конечностей» — 2009. —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С.267-270.</a:t>
            </a:r>
            <a:endParaRPr lang="en-US" sz="16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Савельев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В.С. Проспективное обсервационное исследование СПЕКТР: регистр пациентов с хроническими заболеваниями вен нижних       конечностей. // Флебология. — 2012. — №1. — С. 4 –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9.</a:t>
            </a: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Симанова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Л.М. / Л.М. Симанова // Медицинский журнал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«Сестринское дело» — №3 — 2010.  / Изд.: ООО «Современное сестринское дело» — Москва —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С.15-18</a:t>
            </a:r>
          </a:p>
          <a:p>
            <a:pPr lvl="0">
              <a:lnSpc>
                <a:spcPct val="150000"/>
              </a:lnSpc>
              <a:spcAft>
                <a:spcPts val="0"/>
              </a:spcAft>
            </a:pPr>
            <a:endParaRPr lang="ru-RU" sz="16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1600" dirty="0">
              <a:latin typeface="Times New Roman"/>
              <a:ea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115560" algn="l"/>
              </a:tabLst>
            </a:pPr>
            <a:r>
              <a:rPr lang="ru-RU" dirty="0" smtClean="0">
                <a:effectLst/>
                <a:latin typeface="Times New Roman"/>
                <a:ea typeface="Times New Roman"/>
              </a:rPr>
              <a:t> 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8461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785794"/>
            <a:ext cx="7749504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1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Механическая теория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(длительное стояние на ногах, хронические заболевания)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Теория клапанной недостаточности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(врождённая недостаточность клапанного аппарата).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Нейроэндокринная теория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(ослабление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тонуса венозной стенки вследствие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гормональной перестройки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беременности, половом созревании,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менопаузе).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Наследственная предрасположенность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(слабость соединительной ткани всего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рганизма и, в частности, венозной стенки,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её клапанов).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428604"/>
            <a:ext cx="7715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Этиология варикозного расширения вен нижних конечностей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[3]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4" y="3356992"/>
            <a:ext cx="2463924" cy="33623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09422"/>
            <a:ext cx="8286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Клиническая картина 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варикозного расширения вен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285860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173605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стадия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компенсации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173605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стадия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субкомпенсации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173605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стадия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декомпенсации 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3284984"/>
            <a:ext cx="81915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779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504" y="188640"/>
            <a:ext cx="799288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варикозного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расширения вен: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убъективные и объективные методы обследования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Функциональные пробы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проба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Троянова –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Тренделенбурга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трехжгутовая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Шейниса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пробы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Дельбе – Пертеса и пробы Пратта – 2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[6].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493" y="3876734"/>
            <a:ext cx="2630708" cy="2330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87161" y="6143644"/>
            <a:ext cx="25158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трехжгутовая проба Шейниса </a:t>
            </a:r>
            <a:endParaRPr lang="ru-RU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7143" y="3898562"/>
            <a:ext cx="2857500" cy="23178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97170" y="6143644"/>
            <a:ext cx="199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проба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Троянова – Тренделенбурга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072" y="3857626"/>
            <a:ext cx="2419350" cy="233056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0200" y="6207295"/>
            <a:ext cx="2461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пробы Пратта – 2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617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49694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етоды диагностики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термометрия                                   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функциональная                             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реовазография                               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флебоманометрия                           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флебография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[4]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4" y="3143248"/>
            <a:ext cx="3571900" cy="2928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4282" y="663079"/>
            <a:ext cx="84721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Инструментальные: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14244" y="6223040"/>
            <a:ext cx="187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Флебография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3643313"/>
            <a:ext cx="4391348" cy="22860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4600" y="6192262"/>
            <a:ext cx="4285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реовазография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84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4968" y="-108131"/>
            <a:ext cx="79208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Лечение варикозного расширения вен</a:t>
            </a:r>
          </a:p>
          <a:p>
            <a:pPr algn="ctr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Оперативное</a:t>
            </a:r>
            <a:endParaRPr lang="ru-RU" sz="3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7800" y="570199"/>
            <a:ext cx="22985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Консервативное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7024" y="1401196"/>
            <a:ext cx="429705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173605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эластическая компрессия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нижних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конечностей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173605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рациональная       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организация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труда и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отдыха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173605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лечебная физическая культура</a:t>
            </a:r>
          </a:p>
          <a:p>
            <a:pPr marL="285750" indent="-28575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173605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рациональное             питание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склерозирующая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терапия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173605" algn="l"/>
              </a:tabLst>
            </a:pP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619672" y="404664"/>
            <a:ext cx="1296144" cy="64807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724128" y="404664"/>
            <a:ext cx="1368152" cy="58103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457812" y="1401196"/>
            <a:ext cx="29252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Минифлебэктомия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Операция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Троянова — </a:t>
            </a: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Тренделенбурга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Лечение препаратом цианоакрилата клей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[5]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7089" y="4448184"/>
            <a:ext cx="3424235" cy="234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99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280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Осложнениями варикозного расширения вен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[1]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206302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трофические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язвы (рис.1)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острые тромбофлебиты расширенных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вен (рис.2)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кровотечения из варикозных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узлов (рис.3)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Наташа\Desktop\тромбофлеби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7669" y="2852936"/>
            <a:ext cx="3214710" cy="3170076"/>
          </a:xfrm>
          <a:prstGeom prst="rect">
            <a:avLst/>
          </a:prstGeom>
          <a:noFill/>
        </p:spPr>
      </p:pic>
      <p:pic>
        <p:nvPicPr>
          <p:cNvPr id="1027" name="Picture 3" descr="C:\Users\Наташа\Desktop\яз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29" y="2852936"/>
            <a:ext cx="2952744" cy="31700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5536" y="6023012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Рис.1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283968" y="6005637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Рис.2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2378" y="2852936"/>
            <a:ext cx="2588093" cy="317007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32240" y="602301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Рис.3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9176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1340768"/>
            <a:ext cx="292895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уход: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Соблюдение ЛОР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Соблюдение санитарно – эпидемического режима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[6]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83"/>
            <a:ext cx="8779001" cy="749873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 flipH="1">
            <a:off x="1607323" y="695942"/>
            <a:ext cx="605036" cy="68231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207648" y="658450"/>
            <a:ext cx="660496" cy="68231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786050" y="1340768"/>
            <a:ext cx="59638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Специализированный: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оперативному лечению (непосредственная подготовка –  легкий ранний ужин, очистительная клизма, гигиенические процедуры, контроль АД и температуры, премедикация, бритье операционного поля)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Послеоперационный уход за пациентом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95" y="4371758"/>
            <a:ext cx="3071834" cy="228601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8829" y="4434550"/>
            <a:ext cx="3939885" cy="21604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4088" y="4371758"/>
            <a:ext cx="3450061" cy="2480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75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14290"/>
            <a:ext cx="8072494" cy="4903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Специализированный уход в послеоперационный период </a:t>
            </a:r>
            <a:r>
              <a:rPr lang="en-US" sz="2800" b="1" dirty="0" smtClean="0"/>
              <a:t>[2]</a:t>
            </a:r>
            <a:endParaRPr lang="ru-RU" sz="2800" b="1" dirty="0" smtClean="0"/>
          </a:p>
          <a:p>
            <a:pPr algn="ctr"/>
            <a:endParaRPr lang="ru-RU" sz="2800" b="1" dirty="0" smtClean="0"/>
          </a:p>
          <a:p>
            <a:pPr marL="514350" indent="-514350">
              <a:buAutoNum type="arabicPeriod"/>
            </a:pPr>
            <a:r>
              <a:rPr lang="ru-RU" sz="2400" dirty="0" smtClean="0"/>
              <a:t>Ежедневные перевязки послеоперационной раны.</a:t>
            </a: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Эластическое бинтование конечности.</a:t>
            </a: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при вставании на прооперированную конечность и при хождении по палате.</a:t>
            </a:r>
          </a:p>
          <a:p>
            <a:pPr marL="514350" indent="-51435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анализов крови (клинический анализ крови анализ на ПТИ)</a:t>
            </a:r>
          </a:p>
          <a:p>
            <a:pPr marL="514350" indent="-514350">
              <a:buAutoNum type="arabicPeriod"/>
            </a:pPr>
            <a:endParaRPr lang="ru-RU" sz="2800" dirty="0" smtClean="0"/>
          </a:p>
          <a:p>
            <a:pPr marL="514350" indent="-514350" algn="ctr">
              <a:buAutoNum type="arabicPeriod"/>
            </a:pPr>
            <a:endParaRPr lang="ru-RU" sz="2800" dirty="0"/>
          </a:p>
        </p:txBody>
      </p:sp>
      <p:pic>
        <p:nvPicPr>
          <p:cNvPr id="37891" name="Picture 3" descr="C:\Users\Наташа\Desktop\1019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146" y="4286256"/>
            <a:ext cx="3357586" cy="2357454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952" y="4286256"/>
            <a:ext cx="3960440" cy="2354502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1923</TotalTime>
  <Words>674</Words>
  <Application>Microsoft Office PowerPoint</Application>
  <PresentationFormat>Экран (4:3)</PresentationFormat>
  <Paragraphs>137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Century Schoolbook</vt:lpstr>
      <vt:lpstr>Symbol</vt:lpstr>
      <vt:lpstr>Times New Roman</vt:lpstr>
      <vt:lpstr>Wingdings</vt:lpstr>
      <vt:lpstr>Wingdings 2</vt:lpstr>
      <vt:lpstr>Эркер</vt:lpstr>
      <vt:lpstr>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Сестринский уход за пациентами при варикозном расширении вен нижних конечностей. Специальность 34.02.01 «Сестринское дело»</dc:title>
  <dc:creator>1</dc:creator>
  <cp:lastModifiedBy>Admin</cp:lastModifiedBy>
  <cp:revision>138</cp:revision>
  <dcterms:created xsi:type="dcterms:W3CDTF">2017-03-20T15:22:17Z</dcterms:created>
  <dcterms:modified xsi:type="dcterms:W3CDTF">2022-02-28T07:09:54Z</dcterms:modified>
</cp:coreProperties>
</file>