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F57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5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07.11.2022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0" y="-1000125"/>
            <a:ext cx="11811000" cy="885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692696"/>
            <a:ext cx="9324528" cy="3839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Современные формы работы </a:t>
            </a:r>
            <a:r>
              <a:rPr lang="ru-RU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педагога ДОУ по развитию педагогической и психологической культуры  родителей</a:t>
            </a:r>
            <a:endParaRPr lang="ru-RU" sz="4800" b="1" i="0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403648" y="5589240"/>
            <a:ext cx="6696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Подготовил воспитатель  МБДОУ № 52 «Росинка» </a:t>
            </a:r>
          </a:p>
          <a:p>
            <a:r>
              <a:rPr lang="ru-RU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Борзихина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Алёна Игоревна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99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0" y="-1000125"/>
            <a:ext cx="11811000" cy="885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31032" y="-8593"/>
            <a:ext cx="87129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Цели и задачи</a:t>
            </a:r>
          </a:p>
          <a:p>
            <a:pPr algn="ctr"/>
            <a:endParaRPr lang="ru-RU" sz="4000" b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b="1" i="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Создание условий для повышения педагогической культуры родителей через применение нетрадиционных форм работы и организация совместной деятельности через преемственность </a:t>
            </a:r>
            <a:r>
              <a:rPr lang="ru-RU" sz="3200" b="1" i="1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детский сад-семья</a:t>
            </a:r>
            <a:endParaRPr lang="ru-RU" sz="3200" b="1" i="1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052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72879" y="-819472"/>
            <a:ext cx="11811000" cy="885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044808" y="-107540"/>
            <a:ext cx="630615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6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6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Формы работы с родителями</a:t>
            </a:r>
            <a:endParaRPr lang="ru-RU" sz="36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 стрелкой 7"/>
          <p:cNvCxnSpPr/>
          <p:nvPr/>
        </p:nvCxnSpPr>
        <p:spPr>
          <a:xfrm>
            <a:off x="6588224" y="1112172"/>
            <a:ext cx="864096" cy="4680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 flipH="1">
            <a:off x="16675" y="1042721"/>
            <a:ext cx="1640694" cy="7560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4788024" y="980728"/>
            <a:ext cx="39604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i="1" u="sng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b="1" i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Традиционные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Родительские собрания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Индивидуальные консультации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Посещение на дому</a:t>
            </a:r>
            <a:endParaRPr lang="ru-RU" sz="24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0" y="1772816"/>
            <a:ext cx="412467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Нетрадиционные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Родительские тренинги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Психологические разминки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Творческие вечера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Круглые столы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Родительские субботники</a:t>
            </a:r>
          </a:p>
          <a:p>
            <a:r>
              <a:rPr lang="ru-RU" sz="24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Дискуссии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111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0" y="-1000125"/>
            <a:ext cx="11811000" cy="885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8100392" cy="62606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" algn="ctr"/>
            <a:r>
              <a:rPr lang="ru-RU" sz="3200" b="1" u="sng" spc="-8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Родительские тренинги</a:t>
            </a:r>
          </a:p>
          <a:p>
            <a:pPr marL="15240" algn="ctr"/>
            <a:endParaRPr lang="ru-RU" sz="1600" u="sng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8890" marR="21590" indent="182880" algn="just">
              <a:spcBef>
                <a:spcPts val="70"/>
              </a:spcBef>
              <a:spcAft>
                <a:spcPts val="0"/>
              </a:spcAft>
            </a:pPr>
            <a:r>
              <a:rPr lang="ru-RU" sz="3200" spc="-2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последнее время достаточно эффективной формой формирования </a:t>
            </a:r>
            <a:r>
              <a:rPr lang="ru-RU" sz="3200" spc="-5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культуры быть родителем стали </a:t>
            </a:r>
            <a:r>
              <a:rPr lang="ru-RU" sz="3200" b="1" spc="-5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родительские тренинги.</a:t>
            </a:r>
            <a:endParaRPr lang="ru-RU" sz="3200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R="15240" indent="191770" algn="just">
              <a:spcBef>
                <a:spcPts val="25"/>
              </a:spcBef>
              <a:spcAft>
                <a:spcPts val="0"/>
              </a:spcAft>
            </a:pPr>
            <a:r>
              <a:rPr lang="ru-RU" sz="3200" spc="-3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Родительские тренинги — это активная форма работы с теми родите­</a:t>
            </a:r>
            <a:r>
              <a:rPr lang="ru-RU" sz="3200" spc="-25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лями, которые осознают проблемные ситуации в семье, хотят изменить свое взаимодействие с собственным ребенком, сделать его более откры­тым и доверительным и понимают необходимость приобретения новых </a:t>
            </a:r>
            <a:r>
              <a:rPr lang="ru-RU" sz="3200" spc="-1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знаний и умений в воспитании собственного ребенка.</a:t>
            </a:r>
            <a:endParaRPr lang="ru-RU" sz="3200" b="0" i="0" dirty="0">
              <a:solidFill>
                <a:schemeClr val="accent4">
                  <a:lumMod val="50000"/>
                </a:schemeClr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582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0" y="-1000125"/>
            <a:ext cx="11811000" cy="885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9468544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u="sng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Тренинг </a:t>
            </a:r>
            <a:r>
              <a:rPr lang="ru-RU" sz="2400" b="1" u="sng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гармоничных детско-родительских взаимоотношений</a:t>
            </a:r>
          </a:p>
          <a:p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Цели:</a:t>
            </a:r>
            <a:endParaRPr lang="ru-RU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·        </a:t>
            </a:r>
            <a: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изменение неадекватности родительских позиций,</a:t>
            </a:r>
          </a:p>
          <a:p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·        </a:t>
            </a:r>
            <a: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гармонизация стиля воспитания,</a:t>
            </a:r>
          </a:p>
          <a:p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·        </a:t>
            </a:r>
            <a: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расширение осознанности мотивов воспитания в семье,</a:t>
            </a:r>
          </a:p>
          <a:p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оптимизация форм родительского воздействия в процессе воспитания детей.</a:t>
            </a:r>
          </a:p>
          <a:p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Задачи </a:t>
            </a:r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 психологическое просвещение - дать родителям знания о механизмах семейных систем, показать влияние их родительских семей на актуальную ситуацию в их собственной семье;</a:t>
            </a:r>
          </a:p>
          <a:p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</a:t>
            </a:r>
            <a: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 обучение – дать определенную модель построения взаимоотношений с детьми и обучить родителей различным навыкам межличностного общения, необходимым для реализации этой модели;</a:t>
            </a:r>
          </a:p>
          <a:p>
            <a:r>
              <a:rPr lang="ru-RU" sz="24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) переориентация - </a:t>
            </a:r>
            <a:r>
              <a:rPr lang="ru-RU" sz="2400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самоисследование</a:t>
            </a:r>
            <a:r>
              <a:rPr lang="ru-RU" sz="24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родительских позиций, развитие многомерности психологического видения детско-родительских и иных межличностных отношений, преодоление стереотипов, ригидных паттернов поведения.</a:t>
            </a:r>
          </a:p>
        </p:txBody>
      </p:sp>
    </p:spTree>
    <p:extLst>
      <p:ext uri="{BB962C8B-B14F-4D97-AF65-F5344CB8AC3E}">
        <p14:creationId xmlns:p14="http://schemas.microsoft.com/office/powerpoint/2010/main" val="465192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0" y="-1000125"/>
            <a:ext cx="11811000" cy="885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0" y="260648"/>
            <a:ext cx="986408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Психологические разминки</a:t>
            </a:r>
          </a:p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Разминки  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 это короткие, не сложные, часто подвижные, забавные и веселые игры и игровые упражнения, используемые на протяжении всего тренинга. В них нет глубокого учебного содержания, но они помогают в решении ряда задач, связанных с управлением групповой динамикой.</a:t>
            </a:r>
          </a:p>
          <a:p>
            <a:endParaRPr lang="ru-RU" sz="1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Их 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 в самом начале – выровнять эмоциональное и функциональное состояние только что собравшихся участников: кого-то расшевелить, другим поубавить пыл, ввести их в учебную атмосферу, помочь «притереться» друг к другу, поднять общий тонус группы и каждого ее члена в отдельности.</a:t>
            </a:r>
          </a:p>
          <a:p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Разминка </a:t>
            </a: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не только создает хорошее настроение в начале и конце тренинга и служит «водоразделом» между его блоками или днями. С ее помощью можно выполнить ввод в определенную тему. Она также позволяет предупредить (а при необходимости – преодолеть) возможное сопротивление.</a:t>
            </a:r>
            <a:b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373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00608" y="-675457"/>
            <a:ext cx="11378108" cy="8533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51520" y="404663"/>
            <a:ext cx="8892480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29920" algn="ctr"/>
            <a:r>
              <a:rPr lang="ru-RU" sz="2800" b="1" u="sng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Творческие вечера</a:t>
            </a:r>
          </a:p>
          <a:p>
            <a:pPr indent="629920" algn="just"/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Такая 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форма работы помогает  детям, родителям и педагогам успешно сотрудничать, лучше узнавать друг друга, дружить. Цель 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таких мероприятий 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– сближение детей и родителей, ведь зачастую  у родителей просто не хватает времени пообщаться со своими детьми. Вечера отдыха способствуют укреплению семейных отношений, дают возможность пообщаться со сверстниками своего ребёнка, а также с другими родителями, обменяться опытом, вспомнить своё детство. 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Важно привлечь 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родителей для участия в празднике в качестве исполнителей песен, для чтения стихов, участии в сценках со своими детьми, игре на музыкальных инструментах.</a:t>
            </a:r>
            <a:endParaRPr lang="ru-RU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indent="629920" algn="just"/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Очень часто в процессе подготовки такого праздника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или уже на 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празднике происходят удивительные открытия: взрослый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вдруг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понимает, что его ребёнок талантлив, ребёнок открывает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таланты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собственных родителей. С ними можно очень здорово </a:t>
            </a:r>
            <a:r>
              <a:rPr lang="ru-RU" sz="2400" b="1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проводить</a:t>
            </a:r>
            <a:r>
              <a:rPr lang="ru-RU" sz="2400" dirty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время, вызывая восхищение детей.</a:t>
            </a:r>
            <a:endParaRPr lang="ru-RU" sz="2000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686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0" y="-1000125"/>
            <a:ext cx="11811000" cy="885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-243409"/>
            <a:ext cx="8964488" cy="70865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800" b="1" i="1" u="sng" smtClean="0">
              <a:solidFill>
                <a:srgbClr val="1F572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i="1" u="sng" smtClean="0">
                <a:solidFill>
                  <a:srgbClr val="1F5722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800" b="1" i="1" u="sng" dirty="0">
                <a:solidFill>
                  <a:srgbClr val="1F5722"/>
                </a:solidFill>
                <a:latin typeface="Times New Roman" pitchFamily="18" charset="0"/>
                <a:cs typeface="Times New Roman" pitchFamily="18" charset="0"/>
              </a:rPr>
              <a:t>Круглый стол» - это форма </a:t>
            </a:r>
            <a:endParaRPr lang="ru-RU" sz="2800" b="1" i="1" u="sng" dirty="0" smtClean="0">
              <a:solidFill>
                <a:srgbClr val="1F5722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i="1" u="sng" dirty="0" smtClean="0">
                <a:solidFill>
                  <a:srgbClr val="1F5722"/>
                </a:solidFill>
                <a:latin typeface="Times New Roman" pitchFamily="18" charset="0"/>
                <a:cs typeface="Times New Roman" pitchFamily="18" charset="0"/>
              </a:rPr>
              <a:t>организации </a:t>
            </a:r>
            <a:r>
              <a:rPr lang="ru-RU" sz="2800" b="1" i="1" u="sng" dirty="0">
                <a:solidFill>
                  <a:srgbClr val="1F5722"/>
                </a:solidFill>
                <a:latin typeface="Times New Roman" pitchFamily="18" charset="0"/>
                <a:cs typeface="Times New Roman" pitchFamily="18" charset="0"/>
              </a:rPr>
              <a:t>обмена мнениями. </a:t>
            </a:r>
            <a:endParaRPr lang="ru-RU" sz="2000" b="1" u="sng" dirty="0">
              <a:solidFill>
                <a:srgbClr val="1F572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50" dirty="0">
                <a:solidFill>
                  <a:srgbClr val="1F5722"/>
                </a:solidFill>
                <a:latin typeface="Times New Roman" pitchFamily="18" charset="0"/>
                <a:cs typeface="Times New Roman" pitchFamily="18" charset="0"/>
              </a:rPr>
              <a:t>Работа с родителями в ДОУ реализуется через разнообразные формы. Как нам известно, существует несколько форм общения педагога с родителями: традиционные и нетрадиционные. Суть этих форм — обогатить родителей педагогическими знаниями. </a:t>
            </a:r>
            <a:r>
              <a:rPr lang="ru-RU" sz="2850" dirty="0" smtClean="0">
                <a:solidFill>
                  <a:srgbClr val="1F5722"/>
                </a:solidFill>
                <a:latin typeface="Times New Roman" pitchFamily="18" charset="0"/>
                <a:cs typeface="Times New Roman" pitchFamily="18" charset="0"/>
              </a:rPr>
              <a:t>Эта </a:t>
            </a:r>
            <a:r>
              <a:rPr lang="ru-RU" sz="2850" dirty="0">
                <a:solidFill>
                  <a:srgbClr val="1F5722"/>
                </a:solidFill>
                <a:latin typeface="Times New Roman" pitchFamily="18" charset="0"/>
                <a:cs typeface="Times New Roman" pitchFamily="18" charset="0"/>
              </a:rPr>
              <a:t>форма относится к нетрадиционной. </a:t>
            </a:r>
            <a:r>
              <a:rPr lang="ru-RU" sz="2850" u="sng" dirty="0">
                <a:solidFill>
                  <a:srgbClr val="1F5722"/>
                </a:solidFill>
                <a:latin typeface="Times New Roman" pitchFamily="18" charset="0"/>
                <a:cs typeface="Times New Roman" pitchFamily="18" charset="0"/>
              </a:rPr>
              <a:t>«Круглый стол» </a:t>
            </a:r>
            <a:r>
              <a:rPr lang="ru-RU" sz="2850" dirty="0">
                <a:solidFill>
                  <a:srgbClr val="1F5722"/>
                </a:solidFill>
                <a:latin typeface="Times New Roman" pitchFamily="18" charset="0"/>
                <a:cs typeface="Times New Roman" pitchFamily="18" charset="0"/>
              </a:rPr>
              <a:t>- современная форма публичного обсуждения или освещения каких-либо вопросов, когда участники, имеющие равные права, высказываются по очереди или в определенном порядке</a:t>
            </a:r>
          </a:p>
          <a:p>
            <a:pPr algn="just"/>
            <a:r>
              <a:rPr lang="ru-RU" sz="2850" dirty="0">
                <a:solidFill>
                  <a:srgbClr val="1F5722"/>
                </a:solidFill>
                <a:latin typeface="Times New Roman" pitchFamily="18" charset="0"/>
                <a:cs typeface="Times New Roman" pitchFamily="18" charset="0"/>
              </a:rPr>
              <a:t>  </a:t>
            </a:r>
            <a:r>
              <a:rPr lang="ru-RU" sz="2850" b="1" i="1" dirty="0">
                <a:solidFill>
                  <a:srgbClr val="1F5722"/>
                </a:solidFill>
                <a:latin typeface="Times New Roman" pitchFamily="18" charset="0"/>
                <a:cs typeface="Times New Roman" pitchFamily="18" charset="0"/>
              </a:rPr>
              <a:t>Цель Круглого стола</a:t>
            </a:r>
            <a:r>
              <a:rPr lang="ru-RU" sz="2850" dirty="0">
                <a:solidFill>
                  <a:srgbClr val="1F5722"/>
                </a:solidFill>
                <a:latin typeface="Times New Roman" pitchFamily="18" charset="0"/>
                <a:cs typeface="Times New Roman" pitchFamily="18" charset="0"/>
              </a:rPr>
              <a:t> – добиться взаимопонимания и сотрудничества на основе обмена информацией  в совместной деятельности.</a:t>
            </a:r>
          </a:p>
        </p:txBody>
      </p:sp>
    </p:spTree>
    <p:extLst>
      <p:ext uri="{BB962C8B-B14F-4D97-AF65-F5344CB8AC3E}">
        <p14:creationId xmlns:p14="http://schemas.microsoft.com/office/powerpoint/2010/main" val="3497698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0" y="-1000125"/>
            <a:ext cx="11811000" cy="885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116632"/>
            <a:ext cx="9396536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150" b="1" u="sng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150" b="1" u="sng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Совместные субботники»</a:t>
            </a:r>
            <a:r>
              <a:rPr lang="ru-RU" sz="315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5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хорошая форма организации совместной трудовой деятельности родителей, детей и педагогов. В процессе данной деятельности решаются такие важные задачи как: Налаживание дружеских отношений между всеми субъектами образовательного процесса; Вовлечение родителей, детей и педагогов в другие совместные формы проведения досуговой деятельности; Преодоление барьера «родительской отреченности» по отношению к проблемам детского и родительского коллектива группы.</a:t>
            </a:r>
          </a:p>
        </p:txBody>
      </p:sp>
    </p:spTree>
    <p:extLst>
      <p:ext uri="{BB962C8B-B14F-4D97-AF65-F5344CB8AC3E}">
        <p14:creationId xmlns:p14="http://schemas.microsoft.com/office/powerpoint/2010/main" val="1241625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0" y="-1044289"/>
            <a:ext cx="11811000" cy="885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7504" y="260648"/>
            <a:ext cx="9217024" cy="59170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Дискуссия</a:t>
            </a:r>
            <a:r>
              <a:rPr lang="ru-RU" sz="320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 – </a:t>
            </a:r>
            <a:r>
              <a:rPr lang="ru-RU" sz="315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совместное обсуждение какого-либо спорного вопроса, попытка продвинуться к поиску истины, что позволяет прояснить мнение, позиции, установки и ценности участников</a:t>
            </a:r>
            <a:r>
              <a:rPr lang="ru-RU" sz="315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3150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Воспитание здоровой личности в среде социума несёт собой много трудностей и вопросов, решение которых зависит от тесноты и доверительности контакта родительской общественности и детского дошкольного образовательного учреждения. Тесное взаимодействие семьи и педагогического коллектива детского сада способствует гармоничному развитию личности </a:t>
            </a:r>
            <a:r>
              <a:rPr lang="ru-RU" sz="3150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ребёнка</a:t>
            </a:r>
            <a:endParaRPr lang="ru-RU" sz="3150" dirty="0">
              <a:solidFill>
                <a:schemeClr val="accent6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600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33500" y="-1000125"/>
            <a:ext cx="11811000" cy="8858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286000" y="255183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116632"/>
            <a:ext cx="8712968" cy="6671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15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Цель взаимодействия с родителями, поставленная ДОУ, всегда будет глобальной и отличающийся от целей, которые ставит каждый воспитатель при личной взаимосвязи с родительской общественностью. </a:t>
            </a:r>
            <a:r>
              <a:rPr lang="ru-RU" sz="315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Общей целью для всего учреждения является формирование общего пространства «детский сад — семья».</a:t>
            </a:r>
            <a:r>
              <a:rPr lang="ru-RU" sz="315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А цель каждого отдельного мероприятия с родительской общественностью (собрания, открытого занятия и т. п.) подбирается воспитателем самостоятельно исходя из потребностей и нужд родителей и общего плана занятий</a:t>
            </a:r>
            <a:r>
              <a:rPr lang="ru-RU" sz="3150" dirty="0" smtClean="0">
                <a:solidFill>
                  <a:srgbClr val="1B1C2A"/>
                </a:solidFill>
                <a:latin typeface="Open Sans"/>
              </a:rPr>
              <a:t>.</a:t>
            </a:r>
          </a:p>
          <a:p>
            <a:pPr algn="r"/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14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383</Words>
  <Application>Microsoft Office PowerPoint</Application>
  <PresentationFormat>Экран (4:3)</PresentationFormat>
  <Paragraphs>53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SwS</dc:creator>
  <cp:lastModifiedBy>SwS</cp:lastModifiedBy>
  <cp:revision>26</cp:revision>
  <dcterms:created xsi:type="dcterms:W3CDTF">2022-09-12T09:44:02Z</dcterms:created>
  <dcterms:modified xsi:type="dcterms:W3CDTF">2022-11-07T10:46:51Z</dcterms:modified>
</cp:coreProperties>
</file>