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bookmarkIdSeed="5">
  <p:sldMasterIdLst>
    <p:sldMasterId id="2147483660" r:id="rId1"/>
  </p:sldMasterIdLst>
  <p:notesMasterIdLst>
    <p:notesMasterId r:id="rId20"/>
  </p:notesMasterIdLst>
  <p:sldIdLst>
    <p:sldId id="269" r:id="rId2"/>
    <p:sldId id="270" r:id="rId3"/>
    <p:sldId id="271" r:id="rId4"/>
    <p:sldId id="272" r:id="rId5"/>
    <p:sldId id="279" r:id="rId6"/>
    <p:sldId id="273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2" r:id="rId16"/>
    <p:sldId id="290" r:id="rId17"/>
    <p:sldId id="291" r:id="rId18"/>
    <p:sldId id="293" r:id="rId19"/>
  </p:sldIdLst>
  <p:sldSz cx="9144000" cy="6858000" type="screen4x3"/>
  <p:notesSz cx="6858000" cy="9144000"/>
  <p:embeddedFontLs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Wingdings 3" pitchFamily="18" charset="2"/>
      <p:regular r:id="rId25"/>
    </p:embeddedFont>
    <p:embeddedFont>
      <p:font typeface="Wingdings 2" pitchFamily="18" charset="2"/>
      <p:regular r:id="rId2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A0000"/>
    <a:srgbClr val="660066"/>
    <a:srgbClr val="99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>
        <p:scale>
          <a:sx n="90" d="100"/>
          <a:sy n="90" d="100"/>
        </p:scale>
        <p:origin x="-2160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Группа</a:t>
            </a:r>
            <a:r>
              <a:rPr lang="ru-RU" baseline="0" dirty="0" smtClean="0"/>
              <a:t> здоровья</a:t>
            </a:r>
            <a:endParaRPr lang="ru-RU" dirty="0"/>
          </a:p>
        </c:rich>
      </c:tx>
      <c:layout>
        <c:manualLayout>
          <c:xMode val="edge"/>
          <c:yMode val="edge"/>
          <c:x val="0.27732749113182642"/>
          <c:y val="0.1276344343059537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2.9629422249596391E-2"/>
          <c:y val="0.24637867801450186"/>
          <c:w val="0.59365272874889663"/>
          <c:h val="0.7536213219854990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1 группа -17</c:v>
                </c:pt>
                <c:pt idx="1">
                  <c:v>2 группа -5</c:v>
                </c:pt>
                <c:pt idx="2">
                  <c:v>3 группа -2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</c:ser>
      </c:pie3DChart>
    </c:plotArea>
    <c:legend>
      <c:legendPos val="r"/>
      <c:legendEntry>
        <c:idx val="3"/>
        <c:delete val="1"/>
      </c:legendEntry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EECDD3-D74F-4775-83DC-40F94A67FB15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64E31-756A-455D-B10B-29A28F3117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6512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4E31-756A-455D-B10B-29A28F3117B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68063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12" Type="http://schemas.openxmlformats.org/officeDocument/2006/relationships/image" Target="../media/image3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10" Type="http://schemas.openxmlformats.org/officeDocument/2006/relationships/image" Target="../media/image54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260648"/>
            <a:ext cx="7848872" cy="3744416"/>
          </a:xfrm>
        </p:spPr>
        <p:txBody>
          <a:bodyPr/>
          <a:lstStyle/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Презентация программы </a:t>
            </a:r>
            <a:r>
              <a:rPr lang="ru-RU" sz="2000" b="1" i="1" u="sng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подготовительной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группы дошкольной организации, ориентированной на родителей (законных представителей) детей с учетом регионального компонента.</a:t>
            </a:r>
            <a:br>
              <a:rPr lang="ru-RU" sz="20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«Актуальные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проблемы развития детей дошкольного возраста в условиях реализации ФГОС дошкольного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образования»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                  </a:t>
            </a:r>
            <a:b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           Глазунова Людмила Викторовна</a:t>
            </a:r>
            <a:b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                                     Воспитатель</a:t>
            </a:r>
            <a:b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            МАДОУ</a:t>
            </a:r>
            <a:r>
              <a:rPr lang="en-US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№17 Московская обл. г. Чехов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                           8(964)5227841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                                  </a:t>
            </a:r>
            <a:r>
              <a:rPr lang="en-US" sz="2000" dirty="0" smtClean="0">
                <a:latin typeface="Times New Roman" pitchFamily="18" charset="0"/>
                <a:ea typeface="+mn-ea"/>
                <a:cs typeface="Times New Roman" pitchFamily="18" charset="0"/>
              </a:rPr>
              <a:t>madou_ds17@bk.ru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Москва  </a:t>
            </a:r>
            <a:r>
              <a:rPr lang="en-US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201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8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г.</a:t>
            </a:r>
            <a:b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8793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дошкольной организации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Заведующий МАДОУ №17 Парамонова О.Н.</a:t>
            </a:r>
          </a:p>
          <a:p>
            <a:pPr marL="0" indent="0" algn="ctr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Чехов </a:t>
            </a:r>
            <a:r>
              <a:rPr lang="ru-RU" sz="20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МАДОУ №17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4" descr="https://dou17.edumsko.ru/uploads/1000/911/generalimage/.thumbs/parovoz.jpg?1512561033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420888"/>
            <a:ext cx="3164160" cy="3028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ÐÐ·Ð¾Ð±ÑÐ°Ð¶ÐµÐ½Ð¸Ðµ Ð½ÐµÐ°ÐºÑÐ¸Ð²Ð½Ð¾Ð³Ð¾ ÑÐ°Ð·Ð´ÐµÐ»Ð°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420888"/>
            <a:ext cx="2880320" cy="30287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67121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116632"/>
            <a:ext cx="8229600" cy="158006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Старший воспитатель </a:t>
            </a:r>
          </a:p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Панкратова Мария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ергеевна   </a:t>
            </a:r>
          </a:p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Музыкальный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Бобровская Лариса Вячеславовна</a:t>
            </a:r>
          </a:p>
          <a:p>
            <a:endParaRPr lang="ru-RU" dirty="0"/>
          </a:p>
        </p:txBody>
      </p:sp>
      <p:pic>
        <p:nvPicPr>
          <p:cNvPr id="5" name="Рисунок 4" descr="https://dou17.edumsko.ru/uploads/1000/911/section/297410/10.jpg?153778243045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357430"/>
            <a:ext cx="2736304" cy="3643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dou17.edumsko.ru/uploads/1000/911/section/297410/9.jpg?153778254444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7" y="2420888"/>
            <a:ext cx="2448272" cy="35798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60939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5000628" cy="3916363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Воспитатель группы</a:t>
            </a:r>
          </a:p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Глазунова Людмила Викторовна</a:t>
            </a:r>
          </a:p>
          <a:p>
            <a:pPr marL="0" indent="0" algn="ctr">
              <a:buNone/>
            </a:pP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4786314" y="1600200"/>
            <a:ext cx="4357686" cy="4525963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Младший воспитатель </a:t>
            </a:r>
            <a:endParaRPr lang="en-US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Колесникова Людмила Васильевна</a:t>
            </a:r>
          </a:p>
          <a:p>
            <a:pPr marL="0" indent="0" algn="ctr">
              <a:buNone/>
            </a:pP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atalya\Pictures\Флешка маленькая\ФОТО  сотрудников ДС 17\DSC_01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2357430"/>
            <a:ext cx="2786082" cy="3939351"/>
          </a:xfrm>
          <a:prstGeom prst="rect">
            <a:avLst/>
          </a:prstGeom>
          <a:noFill/>
        </p:spPr>
      </p:pic>
      <p:pic>
        <p:nvPicPr>
          <p:cNvPr id="1028" name="Picture 4" descr="https://dou17.edumsko.ru/uploads/1000/911/section/297410/20.jpg?15377824611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428867"/>
            <a:ext cx="3071834" cy="39130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9018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1187450" y="152400"/>
            <a:ext cx="7561263" cy="90011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100" b="1" dirty="0" smtClean="0">
                <a:solidFill>
                  <a:schemeClr val="tx2">
                    <a:satMod val="130000"/>
                  </a:schemeClr>
                </a:solidFill>
              </a:rPr>
              <a:t>Возрастные особенности </a:t>
            </a: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ru-RU" dirty="0" smtClean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1285852" y="2500306"/>
            <a:ext cx="7389836" cy="4097344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сюжетно-ролевых играх дети подготовительной к школе группы начинают осваивать сложные взаимодействия людей, отражающие характерные значимые жизненные ситуации. Игровые действия детей становятся более сложными. Игровое пространство усложняется. Дети способны отслеживать поведение партнёров по всему игровому пространству и менять своё поведение в зависимости от места в нём. Образцы из окружающей жизни и литературных произведений, передаваемые детьми в изобразительной деятельности, становятся сложнее. Рисунки приобретают более детализированный характер, обогащается их цветовая гамма. Более явными становятся различия между рисунками мальчиков и девочек. К подготовительной к школе группе дети в значительной с степени осваивают конструирование из строительного материала они способны выполнять различные по степени сложности постройки как по собственному замыслу, так и по условиям.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этом возрасте дети уже могут освоить сложные формы сложения из листа бумаги и придумывать собственные, но этому их надо специально обучать. Данный вид деятельности не просто доступен детям- он важен для углубления их пространственных представлений.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 детей продолжает развиваться восприятие, однако они не всегда могут одновременно учитывать несколько различных признаков.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Развивается образное мышление, однако воспроизведение метрических отношений затруднено. Продолжают развиваться навыки обобщения и рассуждения, но они в значительной степени ещё ограничиваются наглядными признаками ситуации. Внимание дошкольников становится произвольным. В некоторых видах деятельности время произвольного сосредоточения достигает 30 минут. Продолжает развиваться речь: её звуковая сторона, грамматический строй, лексика. В высказываниях детей отражаются как расширяющийся словарь, так и характер обобщений, формирующихся в этом возрасте. Дети начинают активно употреблять обобщающие существительные, синонимы, антонимы, прилагательные и т.д.</a:t>
            </a:r>
          </a:p>
          <a:p>
            <a:pPr marL="0" indent="0" eaLnBrk="1" hangingPunct="1">
              <a:spcBef>
                <a:spcPts val="0"/>
              </a:spcBef>
              <a:buFont typeface="Wingdings 3" pitchFamily="18" charset="2"/>
              <a:buNone/>
            </a:pP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 </a:t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endParaRPr lang="ru-RU" altLang="ru-RU" sz="12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https://melkie.net/wp-content/uploads/2018/02/samostoyatelnaya-deyatelnost-detey-raznoobrazna-v-formah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642918"/>
            <a:ext cx="2786082" cy="1768091"/>
          </a:xfrm>
          <a:prstGeom prst="rect">
            <a:avLst/>
          </a:prstGeom>
          <a:noFill/>
        </p:spPr>
      </p:pic>
      <p:pic>
        <p:nvPicPr>
          <p:cNvPr id="6148" name="Picture 4" descr="https://ds04.infourok.ru/uploads/ex/0acd/0007e684-ea026fff/hello_html_67f8f7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653014"/>
            <a:ext cx="3143272" cy="17937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357166"/>
            <a:ext cx="7429552" cy="897604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2">
                    <a:satMod val="130000"/>
                  </a:schemeClr>
                </a:solidFill>
              </a:rPr>
              <a:t>Количественный и качественный состав группы</a:t>
            </a: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16178379"/>
              </p:ext>
            </p:extLst>
          </p:nvPr>
        </p:nvGraphicFramePr>
        <p:xfrm>
          <a:off x="3143240" y="3786190"/>
          <a:ext cx="4357718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50" name="Picture 2" descr="http://xn--80aaukc2b.xn--80achbdub6dfjh.xn--p1ai/upload/images/84961360(1)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1357298"/>
            <a:ext cx="3500462" cy="2437822"/>
          </a:xfrm>
          <a:prstGeom prst="rect">
            <a:avLst/>
          </a:prstGeom>
          <a:noFill/>
        </p:spPr>
      </p:pic>
      <p:pic>
        <p:nvPicPr>
          <p:cNvPr id="2052" name="Picture 4" descr="http://tapenik.ru/dizain/boy_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1571612"/>
            <a:ext cx="1788914" cy="2214578"/>
          </a:xfrm>
          <a:prstGeom prst="rect">
            <a:avLst/>
          </a:prstGeom>
          <a:noFill/>
        </p:spPr>
      </p:pic>
      <p:pic>
        <p:nvPicPr>
          <p:cNvPr id="2054" name="Picture 6" descr="http://dutsadok.com.ua/clipart/ljudi/a80147a27b4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1285860"/>
            <a:ext cx="1806345" cy="212826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571604" y="3857628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16 мальчиков</a:t>
            </a: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15206" y="3429000"/>
            <a:ext cx="12858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8 девочек</a:t>
            </a: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488" y="3571876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</a:rPr>
              <a:t>Общее количество детей 24 ребенка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650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357167"/>
            <a:ext cx="7215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Образовательная программа дошкольного образования в ДОО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28728" y="785794"/>
            <a:ext cx="3714776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Целью Программы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является проектирование социальных ситуаций развития ребенка и развивающей предметно-пространственной среды, обеспечивающих позитивную социализацию, мотивацию и поддержку индивидуальности детей через общение, игру, познавательно-исследовательскую деятельность и другие формы активности в соответствии с Основной общеобразовательной программой дошкольного образования «От рождения до школы» и региональным компонентом.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Цель Программы достигаются через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решение следующих задач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-охрана и укрепление физического и психического здоровья детей, в том числе их эмоционального благополучия. 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-обеспечение психолого-педагогической поддержки семьи и повышение компетентности родителей (законных представителей) в вопросах развития и образования, охраны и укрепления здоровья детей;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– обеспечение преемственности целей, задач и содержания дошкольного общего и начального общего образования.</a:t>
            </a:r>
          </a:p>
        </p:txBody>
      </p:sp>
      <p:pic>
        <p:nvPicPr>
          <p:cNvPr id="5" name="Picture 3" descr="C:\Users\Natalya\Downloads\IMG_20181022_1304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1000108"/>
            <a:ext cx="3857652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28794" y="428604"/>
            <a:ext cx="5479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</a:rPr>
              <a:t>Социально- коммуникативное развитие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26628" name="Picture 4" descr="http://xn--55-6kcpbevih3edh.xn--p1ai/files/gruppi/10/syuzhetno-rolevaya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1285860"/>
            <a:ext cx="2801126" cy="1857388"/>
          </a:xfrm>
          <a:prstGeom prst="rect">
            <a:avLst/>
          </a:prstGeom>
          <a:noFill/>
        </p:spPr>
      </p:pic>
      <p:pic>
        <p:nvPicPr>
          <p:cNvPr id="26630" name="Picture 6" descr="http://xn--55-6kcpbevih3edh.xn--p1ai/files/gruppi/4/igrajka_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3429000"/>
            <a:ext cx="2724069" cy="192882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57290" y="785794"/>
            <a:ext cx="4714908" cy="5786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Социально-коммуникативное развитие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направлено на: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позитивную социализацию детей дошкольного возраста, приобщение детей к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социокультурным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нормам, традициям семьи, общества и  государства.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усвоение норм и ценностей, принятых в обществе, включая моральные и нравственные ценности;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развитие общения и взаимодействия ребенка со взрослыми и сверстниками; становление самостоятельности, целенаправленности 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саморегуляции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собственных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действий; развитие социального и эмоционального интеллекта, эмоциональной отзывчивости, сопереживания, формирование готовности к совместной деятельности со сверстниками,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формирование уважительного отношения и чувства принадлежности к своей семье и к сообществу детей и взрослых в Организации; 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формирование позитивных установок к различным видам труда и творчества; 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формирование основ безопасного поведения в быту, социуме, природе.</a:t>
            </a:r>
            <a:endParaRPr lang="ru-RU" sz="14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82550">
              <a:defRPr/>
            </a:pPr>
            <a:r>
              <a:rPr lang="ru-RU" altLang="ru-RU" sz="1400" b="1" dirty="0" smtClean="0">
                <a:latin typeface="Times New Roman" pitchFamily="18" charset="0"/>
                <a:cs typeface="Times New Roman" pitchFamily="18" charset="0"/>
              </a:rPr>
              <a:t>Условия реализации: </a:t>
            </a:r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сюжетно-ролевые и дидактические игры ; наблюдения; экспериментирование; беседы, разговоры, чтение, просмотр мультфильмов; решение проблемных ситуаций; совместная деятельность педагога и ребёнка; самостоятельная деятельность ребёнка.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0299" y="357166"/>
            <a:ext cx="507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endParaRPr lang="ru-RU" sz="2400" dirty="0"/>
          </a:p>
        </p:txBody>
      </p:sp>
      <p:pic>
        <p:nvPicPr>
          <p:cNvPr id="28676" name="Picture 4" descr="https://melkie.net/wp-content/uploads/2018/03/vospitatelnica-i-deti-za-stolom-reshayut-prime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4071942"/>
            <a:ext cx="3095645" cy="200026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57290" y="928670"/>
            <a:ext cx="4429156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Познавательное развитие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предполагает развитие интересов детей, любознательности и познавательной мотивации; формирование познавательных действий, становление сознания; развитие воображения и творческой активности; формирование первичных представлений о себе, других людях, объектах окружающего мира, о свойствах и отношениях объектов окружающего мира (форме, цвете, размере, материале, звучании, ритме, темпе, количестве, числе, части и целом, пространстве и времени, движении и покое, причинах и следствиях и др.), о малой родине и Отечестве, представлении о </a:t>
            </a:r>
            <a:r>
              <a:rPr lang="ru-RU" sz="1200" dirty="0" err="1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социокультурных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ценностях нашего народа, об отечественных традициях и праздниках, о планете Земля как общем доме людей, об особенностях ее природы, многообразии стран и народов мира».</a:t>
            </a:r>
          </a:p>
          <a:p>
            <a:pPr lvl="0"/>
            <a:r>
              <a:rPr lang="ru-RU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Основные направления реализации образовательной области </a:t>
            </a:r>
            <a:endParaRPr lang="ru-RU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Развитие познавательно-исследовательской деятельности</a:t>
            </a:r>
          </a:p>
          <a:p>
            <a:pPr lvl="0"/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Приобщение к </a:t>
            </a:r>
            <a:r>
              <a:rPr lang="ru-RU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социокультурным</a:t>
            </a: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ценностям</a:t>
            </a:r>
          </a:p>
          <a:p>
            <a:pPr lvl="0"/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Формирование элементарных математических представлений</a:t>
            </a:r>
          </a:p>
          <a:p>
            <a:pPr lvl="0"/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Ознакомление с миром природы</a:t>
            </a:r>
          </a:p>
          <a:p>
            <a:pPr lvl="0"/>
            <a:r>
              <a:rPr lang="ru-RU" altLang="ru-RU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Условия реализации: </a:t>
            </a:r>
            <a:r>
              <a:rPr lang="ru-RU" alt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занятия по познавательному развитию; тематические прогулки, наблюдения, экскурсии; оборудование уголков по познавательному развитию; наличие наглядного материала; проведение экспериментальных занятий; наличие программного обеспечения по познавательному развитию; интеллектуальные игры, дидактические игры; уголок наблюдения за природой</a:t>
            </a:r>
            <a:endParaRPr lang="ru-RU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endParaRPr lang="ru-RU" dirty="0"/>
          </a:p>
        </p:txBody>
      </p:sp>
      <p:pic>
        <p:nvPicPr>
          <p:cNvPr id="7" name="Рисунок 6" descr="G:\фото\DSC007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1142984"/>
            <a:ext cx="307183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1670" y="285728"/>
            <a:ext cx="53578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Речевое развитие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8" name="AutoShape 2" descr="https://botana.cc/prepod/_bloks/pic/zgcatqj-00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0" name="AutoShape 4" descr="https://botana.cc/prepod/_bloks/pic/zgcatqj-00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702" name="Picture 6" descr="http://nou-stupeni.ru/wp-content/uploads/2016/01/Risunok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3" y="1000108"/>
            <a:ext cx="3071835" cy="1928826"/>
          </a:xfrm>
          <a:prstGeom prst="rect">
            <a:avLst/>
          </a:prstGeom>
          <a:noFill/>
        </p:spPr>
      </p:pic>
      <p:pic>
        <p:nvPicPr>
          <p:cNvPr id="29704" name="Picture 8" descr="https://www.maam.ru/upload/blogs/detsad-353677-14422288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214686"/>
            <a:ext cx="2928958" cy="221457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428728" y="928670"/>
            <a:ext cx="435771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Речевое развитие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включает владение речью как средством общения и культуры; обогащение активного словаря; развитие связной, грамматически правильной диалогической и монологической речи; развитие речевого творчества; развитие звуковой и интонационной культуры речи, фонематического слуха; знакомство с книжной культурой, детской литературой, понимание на слух текстов различных жанров детской литературы; формирование звуковой аналитико-синтетической активности как предпосылки обучения грамоте».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Задачи: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200" dirty="0" smtClean="0">
                <a:latin typeface="Arial" pitchFamily="34" charset="0"/>
                <a:cs typeface="Arial" pitchFamily="34" charset="0"/>
              </a:rPr>
              <a:t>Овладение речью как средством общения и культуры.</a:t>
            </a:r>
          </a:p>
          <a:p>
            <a:pPr lvl="0"/>
            <a:r>
              <a:rPr lang="ru-RU" sz="1200" dirty="0" smtClean="0">
                <a:latin typeface="Arial" pitchFamily="34" charset="0"/>
                <a:cs typeface="Arial" pitchFamily="34" charset="0"/>
              </a:rPr>
              <a:t>Обогащение активного словаря.</a:t>
            </a:r>
          </a:p>
          <a:p>
            <a:pPr lvl="0"/>
            <a:r>
              <a:rPr lang="ru-RU" sz="1200" dirty="0" smtClean="0">
                <a:latin typeface="Arial" pitchFamily="34" charset="0"/>
                <a:cs typeface="Arial" pitchFamily="34" charset="0"/>
              </a:rPr>
              <a:t>Развитие связной, грамматически правильной диалогической и монологической речи.</a:t>
            </a:r>
          </a:p>
          <a:p>
            <a:pPr lvl="0"/>
            <a:r>
              <a:rPr lang="ru-RU" sz="1200" dirty="0" smtClean="0">
                <a:latin typeface="Arial" pitchFamily="34" charset="0"/>
                <a:cs typeface="Arial" pitchFamily="34" charset="0"/>
              </a:rPr>
              <a:t>Развитие речевого творчества.</a:t>
            </a:r>
          </a:p>
          <a:p>
            <a:pPr lvl="0"/>
            <a:r>
              <a:rPr lang="ru-RU" sz="1200" dirty="0" smtClean="0">
                <a:latin typeface="Arial" pitchFamily="34" charset="0"/>
                <a:cs typeface="Arial" pitchFamily="34" charset="0"/>
              </a:rPr>
              <a:t>Развитие звуковой и интонационной культуры речи, фонематического слуха.</a:t>
            </a:r>
          </a:p>
          <a:p>
            <a:pPr lvl="0"/>
            <a:r>
              <a:rPr lang="ru-RU" sz="1200" dirty="0" smtClean="0">
                <a:latin typeface="Arial" pitchFamily="34" charset="0"/>
                <a:cs typeface="Arial" pitchFamily="34" charset="0"/>
              </a:rPr>
              <a:t>Знакомство с книжной культурой, детской литературой, понимание на слух текстов различных жанров детской литературы.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Формирование звуковой аналитико-синтетической активности как предпосылки обучения грамоте. </a:t>
            </a:r>
          </a:p>
          <a:p>
            <a:r>
              <a:rPr lang="ru-RU" altLang="ru-RU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Условия реализации: </a:t>
            </a:r>
            <a:r>
              <a:rPr lang="ru-RU" alt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занятия по развитию речи;</a:t>
            </a:r>
          </a:p>
          <a:p>
            <a:r>
              <a:rPr lang="ru-RU" alt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музыкально-речевые игры и занятия; </a:t>
            </a:r>
          </a:p>
          <a:p>
            <a:r>
              <a:rPr lang="ru-RU" alt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наличие программного обеспечения по развитию речи; </a:t>
            </a:r>
          </a:p>
          <a:p>
            <a:r>
              <a:rPr lang="ru-RU" alt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наличие наглядного материала; </a:t>
            </a:r>
          </a:p>
          <a:p>
            <a:r>
              <a:rPr lang="ru-RU" alt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пальчиковые и дыхательные гимнастики; </a:t>
            </a:r>
          </a:p>
          <a:p>
            <a:r>
              <a:rPr lang="ru-RU" alt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оборудована уголки по развитию речи; </a:t>
            </a:r>
          </a:p>
          <a:p>
            <a:r>
              <a:rPr lang="ru-RU" alt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праздниках, конкурсах и спектаклях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85728"/>
            <a:ext cx="7143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  <a:endParaRPr lang="ru-RU" sz="2400" dirty="0"/>
          </a:p>
        </p:txBody>
      </p:sp>
      <p:pic>
        <p:nvPicPr>
          <p:cNvPr id="30722" name="Picture 2" descr="https://8-ozgdou23.edumsko.ru/uploads/3000/4551/section/539059/IMG_20171117_100905_(1).jpg?15119601404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785794"/>
            <a:ext cx="2857520" cy="2143140"/>
          </a:xfrm>
          <a:prstGeom prst="rect">
            <a:avLst/>
          </a:prstGeom>
          <a:noFill/>
        </p:spPr>
      </p:pic>
      <p:pic>
        <p:nvPicPr>
          <p:cNvPr id="30726" name="Picture 6" descr="https://fs00.infourok.ru/images/doc/187/213570/hello_html_m3c05ac0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3000372"/>
            <a:ext cx="1920055" cy="271464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357290" y="785794"/>
            <a:ext cx="45720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«Художественно-эстетическое развитие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предполагает развитие предпосылок ценностно-смыслового восприятия и понимания произведений искусства (словесного, музыкального, изобразительного), мира природы; становление эстетического отношения к окружающему миру; формирование элементарных представлений о видах искусства; восприятие музыки, художественной литературы, фольклора; стимулирование сопереживания персонажам художественных произведений; реализацию самостоятельной  творческой деятельности детей (изобразительной, конструктивно-модельной, музыкальной и др.).» 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Задачи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lvl="0"/>
            <a:r>
              <a:rPr lang="ru-RU" sz="1200" dirty="0" smtClean="0">
                <a:latin typeface="Arial" pitchFamily="34" charset="0"/>
                <a:cs typeface="Arial" pitchFamily="34" charset="0"/>
              </a:rPr>
              <a:t>Формирование интереса к эстетической стороне окружающей действительности, эстетического отношения к предметам и явлениям окружающего мира.</a:t>
            </a:r>
          </a:p>
          <a:p>
            <a:pPr lvl="0"/>
            <a:r>
              <a:rPr lang="ru-RU" sz="1200" dirty="0" smtClean="0">
                <a:latin typeface="Arial" pitchFamily="34" charset="0"/>
                <a:cs typeface="Arial" pitchFamily="34" charset="0"/>
              </a:rPr>
              <a:t>Развитие эстетических чувств детей, художественного восприятия, образных представлений, воображения, художественно-творческих способностей.</a:t>
            </a:r>
          </a:p>
          <a:p>
            <a:pPr lvl="0"/>
            <a:r>
              <a:rPr lang="ru-RU" sz="1200" dirty="0" smtClean="0">
                <a:latin typeface="Arial" pitchFamily="34" charset="0"/>
                <a:cs typeface="Arial" pitchFamily="34" charset="0"/>
              </a:rPr>
              <a:t>Развитие детского художественного творчества, интереса к самостоятельной творческой деятельности (изобразительной, конструктивно-модельной, музыкальной и др.); удовлетворение потребности детей в самовыражении.</a:t>
            </a:r>
          </a:p>
          <a:p>
            <a:r>
              <a:rPr lang="ru-RU" alt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  </a:t>
            </a:r>
            <a:r>
              <a:rPr lang="ru-RU" altLang="ru-RU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Условия реализации: </a:t>
            </a:r>
            <a:r>
              <a:rPr lang="ru-RU" alt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занятия по художественно-эстетическому развитию; наличие программного обеспечения; наличие наглядного материала ; дидактические игры; организация уголков продуктивной деятельности детей (рисование, лепка, аппликация, художественный труд), уголка ряженья и театрального уголка; участие в праздниках.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5985" y="285728"/>
            <a:ext cx="52149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85852" y="642918"/>
            <a:ext cx="4857784" cy="5149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«Физическое развитие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включает приобретение опыта: в двигательной деятельности связанной с выполнением упражнений, направленных на развитие  физических качеств, координации и гибкости, способствующих правильному формированию опорно-двигательной системы организма, развитию равновесия, координации движения, крупной и мелкой моторики обеих рук, а также с правильным, не наносящим ущерба организму, выполнением основных движений (ходьба, бег, мягкие прыжки, повороты в обе стороны), формирование начальных представлений о некоторых видах спорта, овладение подвижными играми с правилами; ценностей здорового образа жизни, закаливании, при формировании полезных привычек и др.</a:t>
            </a:r>
          </a:p>
          <a:p>
            <a:pPr lvl="0"/>
            <a:r>
              <a:rPr lang="ru-RU" sz="1200" dirty="0" smtClean="0">
                <a:latin typeface="Arial" pitchFamily="34" charset="0"/>
                <a:cs typeface="Arial" pitchFamily="34" charset="0"/>
              </a:rPr>
              <a:t>способствовать воспитанию у детей красоты, грациозности, выразительности движений, формированию правильной осанки;</a:t>
            </a:r>
          </a:p>
          <a:p>
            <a:pPr lvl="0"/>
            <a:r>
              <a:rPr lang="ru-RU" sz="1200" dirty="0" smtClean="0">
                <a:latin typeface="Arial" pitchFamily="34" charset="0"/>
                <a:cs typeface="Arial" pitchFamily="34" charset="0"/>
              </a:rPr>
              <a:t>формировать потребность в ежедневной двигательной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деятельности;развивать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инициативу, самостоятельность и творчество, способность к самоконтролю, самооценке при выполнении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движений;вызвать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и поддерживать интерес к участию в подвижных и спортивных играх, физических упражнениях.</a:t>
            </a:r>
          </a:p>
          <a:p>
            <a:r>
              <a:rPr lang="ru-RU" altLang="ru-RU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 Условия реализации:</a:t>
            </a:r>
            <a:r>
              <a:rPr lang="ru-RU" alt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режим дня, приём  и зарядка ( с весны по осень) на улице, гимнастика после сна; НОД по физкультуре ( в физ.зале и на прогулке); </a:t>
            </a:r>
            <a:r>
              <a:rPr lang="ru-RU" altLang="ru-RU" sz="12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оснощение</a:t>
            </a:r>
            <a:r>
              <a:rPr lang="ru-RU" alt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физкультурного уголка спортинвентарём; подвижные игры на прогулках; физкультминутки; физ.досуги, игры-забавы, спортивные праздники; закаливание, витаминотерапия.</a:t>
            </a:r>
          </a:p>
        </p:txBody>
      </p:sp>
      <p:pic>
        <p:nvPicPr>
          <p:cNvPr id="31750" name="Picture 6" descr="http://shkola9-2012.ucoz.ru/_nw/5/831193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7930" y="714357"/>
            <a:ext cx="2771788" cy="2286016"/>
          </a:xfrm>
          <a:prstGeom prst="rect">
            <a:avLst/>
          </a:prstGeom>
          <a:noFill/>
        </p:spPr>
      </p:pic>
      <p:pic>
        <p:nvPicPr>
          <p:cNvPr id="31752" name="Picture 8" descr="https://avatars.mds.yandex.net/get-pdb/985791/eba8166a-faad-4eb7-9386-d62052ad74a6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3214686"/>
            <a:ext cx="2762269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357166"/>
            <a:ext cx="7500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Авторские и парциальные программы дошкольного образования, используемые в группе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57290" y="1142984"/>
            <a:ext cx="757242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>
              <a:buClr>
                <a:schemeClr val="bg2">
                  <a:lumMod val="25000"/>
                </a:schemeClr>
              </a:buClr>
              <a:defRPr/>
            </a:pP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Н.Е. </a:t>
            </a:r>
            <a:r>
              <a:rPr lang="ru-RU" sz="1200" b="1" dirty="0" err="1" smtClean="0">
                <a:latin typeface="Arial" pitchFamily="34" charset="0"/>
                <a:cs typeface="Arial" pitchFamily="34" charset="0"/>
              </a:rPr>
              <a:t>Веракса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, Т.С. Комарова, М.А. Васильева Основная общеобразовательная программа дошкольного образования ОТ РОЖДЕНИЯ ДО ШКОЛЫ /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- М.: Мозаика-Синтез, 2015 г.</a:t>
            </a:r>
          </a:p>
          <a:p>
            <a:pPr marL="82296">
              <a:buClr>
                <a:schemeClr val="bg2">
                  <a:lumMod val="25000"/>
                </a:schemeClr>
              </a:buClr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Цель; создание благоприятных условий для полноценного проживания ребенком дошкольного детства, формирование основ базовой культуры личности, всестороннее развитие психических и физических качеств в соответствии с возрастными и индивидуальными особенностями, подготовка к жизни в современном обществе, формиро­вание предпосылок к учебной деятельности, обеспечение безопасности жизнедеятельности дошкольника.</a:t>
            </a:r>
          </a:p>
          <a:p>
            <a:pPr marL="82296">
              <a:buClr>
                <a:schemeClr val="bg2">
                  <a:lumMod val="25000"/>
                </a:schemeClr>
              </a:buClr>
              <a:defRPr/>
            </a:pP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Н.Ф.Сорокина «Театр – творчество – дети»</a:t>
            </a:r>
          </a:p>
          <a:p>
            <a:pPr marL="82296"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Цели и задачи: сделать жизнь воспитанников интересной и содержательной, наполненной радостью творчества. Развивать творческие способности средствами театрального искусства.</a:t>
            </a:r>
          </a:p>
          <a:p>
            <a:pPr marL="82296">
              <a:defRPr/>
            </a:pPr>
            <a:r>
              <a:rPr lang="ru-RU" sz="1200" b="1" dirty="0" err="1" smtClean="0">
                <a:latin typeface="Arial" pitchFamily="34" charset="0"/>
                <a:cs typeface="Arial" pitchFamily="34" charset="0"/>
              </a:rPr>
              <a:t>Гербова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 В. В. Развитие речи в детском саду</a:t>
            </a:r>
          </a:p>
          <a:p>
            <a:pPr marL="82296"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. Последовательное, целенаправленное обучение детей родному языку; своевременная помощь ребенку в формировании звуковой культуры речи, овладении лексикой, грамматикой, связной речью. </a:t>
            </a:r>
          </a:p>
          <a:p>
            <a:pPr marL="82296">
              <a:defRPr/>
            </a:pP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«Безопасность» Н.Н.Авдеева, О.Л.Князева, </a:t>
            </a:r>
            <a:r>
              <a:rPr lang="ru-RU" sz="1200" b="1" dirty="0" err="1" smtClean="0">
                <a:latin typeface="Arial" pitchFamily="34" charset="0"/>
                <a:cs typeface="Arial" pitchFamily="34" charset="0"/>
              </a:rPr>
              <a:t>Р.Б.Стеркина</a:t>
            </a:r>
            <a:endParaRPr lang="ru-RU" sz="1200" b="1" dirty="0" smtClean="0">
              <a:latin typeface="Arial" pitchFamily="34" charset="0"/>
              <a:cs typeface="Arial" pitchFamily="34" charset="0"/>
            </a:endParaRPr>
          </a:p>
          <a:p>
            <a:pPr marL="82296"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Цели и задачи: формировать у детей знания об осторожном обращении с опасными предметами и правильном поведении при контактах с незнакомыми людьми. 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«Азбука общения» - развитие коммуникаций  Л.М.Шипицына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Цели и задачи: дать представление об искусстве человеческих отношений, способствовать наилучшему развитию личности ребёнка и подготовки его к жизни.</a:t>
            </a:r>
          </a:p>
        </p:txBody>
      </p:sp>
      <p:pic>
        <p:nvPicPr>
          <p:cNvPr id="32770" name="Picture 2" descr="https://opt.detskoelukoshko.ru/wa-data/public/shop/products/44/57/45744/images/33672/33672.750x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4714884"/>
            <a:ext cx="1373655" cy="1928826"/>
          </a:xfrm>
          <a:prstGeom prst="rect">
            <a:avLst/>
          </a:prstGeom>
          <a:noFill/>
        </p:spPr>
      </p:pic>
      <p:pic>
        <p:nvPicPr>
          <p:cNvPr id="32774" name="Picture 6" descr="http://semerkaspb.wmsite.ru/_mod_files/ce_images/sdc100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4714884"/>
            <a:ext cx="1428760" cy="1909596"/>
          </a:xfrm>
          <a:prstGeom prst="rect">
            <a:avLst/>
          </a:prstGeom>
          <a:noFill/>
        </p:spPr>
      </p:pic>
      <p:pic>
        <p:nvPicPr>
          <p:cNvPr id="32776" name="Picture 8" descr="https://s4-goods.ozstatic.by/2000/326/126/10/10126326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4714884"/>
            <a:ext cx="1214446" cy="1946387"/>
          </a:xfrm>
          <a:prstGeom prst="rect">
            <a:avLst/>
          </a:prstGeom>
          <a:noFill/>
        </p:spPr>
      </p:pic>
      <p:pic>
        <p:nvPicPr>
          <p:cNvPr id="32778" name="Picture 10" descr="https://static-eu.insales.ru/images/products/1/284/44458268/%D0%901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4643446"/>
            <a:ext cx="1266978" cy="2000264"/>
          </a:xfrm>
          <a:prstGeom prst="rect">
            <a:avLst/>
          </a:prstGeom>
          <a:noFill/>
        </p:spPr>
      </p:pic>
      <p:pic>
        <p:nvPicPr>
          <p:cNvPr id="32780" name="Picture 12" descr="https://img.labirint.ru/images/comments_pic/1115/01labgi0l130250532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86644" y="4572008"/>
            <a:ext cx="1445085" cy="20792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285729"/>
            <a:ext cx="7500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по оптимизации взаимодействия педагогического коллектива с семьями детей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14414" y="1071546"/>
            <a:ext cx="7715304" cy="5572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«Социально-коммуникативное развитие»</a:t>
            </a:r>
            <a:endParaRPr lang="ru-RU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Консультации для родителей: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«Нравственно-патриотическое воспитание детей дошкольного возраста»</a:t>
            </a:r>
            <a:endParaRPr lang="ru-RU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Помощь родителей в организации дня открытых дверей,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помощь в создании предметно-развивающей среды, </a:t>
            </a: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организации экскурсий в музеи: Васильчиковых – Гончаровых, </a:t>
            </a:r>
            <a:r>
              <a:rPr lang="ru-RU" sz="1200" dirty="0" smtClean="0"/>
              <a:t>Государственный музейный комплекс А.П.Чехова в с. Мелехово, Музей писем А.П. Чехова, проекты о родном городе Чехове.</a:t>
            </a:r>
            <a:endParaRPr lang="ru-RU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Родительские собрания на темы:</a:t>
            </a:r>
            <a:r>
              <a:rPr lang="ru-RU" sz="1200" dirty="0" smtClean="0"/>
              <a:t> 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« Эмоциональное благополучие ребенка».</a:t>
            </a:r>
            <a:endParaRPr lang="ru-RU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ru-RU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«Познавательное развитие»</a:t>
            </a:r>
          </a:p>
          <a:p>
            <a:pPr>
              <a:defRPr/>
            </a:pP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Консультации для родителей: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«Роль семьи в развитии познавательной активности дошкольников»</a:t>
            </a: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.</a:t>
            </a:r>
          </a:p>
          <a:p>
            <a:pPr>
              <a:defRPr/>
            </a:pP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Родительское собрание на тему: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«Как поддерживать познавательную активность ребенка».</a:t>
            </a: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Помощь родителей в изготовление кормушек для птиц, составлении проектов по каждому времени года.</a:t>
            </a:r>
          </a:p>
          <a:p>
            <a:pPr lvl="0">
              <a:defRPr/>
            </a:pPr>
            <a:r>
              <a:rPr lang="ru-RU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«Речевое развитие»</a:t>
            </a:r>
          </a:p>
          <a:p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Консультации для родителей: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«Готовим ребенка к школе – развиваем речь», «Организация речевого развития дошкольников подготовительной группы».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 Участие в конкурсе чтецов.  Пополнение книжного уголка книгами: </a:t>
            </a:r>
            <a:r>
              <a:rPr lang="ru-RU" sz="1200" dirty="0" smtClean="0"/>
              <a:t>А. </a:t>
            </a:r>
            <a:r>
              <a:rPr lang="ru-RU" sz="1200" dirty="0" err="1" smtClean="0"/>
              <a:t>Дугилов</a:t>
            </a:r>
            <a:r>
              <a:rPr lang="ru-RU" sz="1200" dirty="0" smtClean="0"/>
              <a:t> «Моя улица».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  Родительское собрание: « Развитие речи детей  в условиях семьи и   детского сада при подготовке к школе».</a:t>
            </a:r>
            <a:endParaRPr lang="ru-RU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ru-RU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«Художественно-эстетическое развитие»</a:t>
            </a:r>
          </a:p>
          <a:p>
            <a:pPr lvl="0">
              <a:defRPr/>
            </a:pP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Консультация для родителей: «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Как развивать творческие способности ребенка».</a:t>
            </a:r>
            <a:endParaRPr lang="ru-RU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Участие во всех праздниках сада:«Новый год», «Масленица»,«Дорогая мамочка», «Выпускной».Тематическое занятие: «День защитника Отечества» с приглашение ветеранов ВОВ. </a:t>
            </a:r>
          </a:p>
          <a:p>
            <a:pPr lvl="0">
              <a:defRPr/>
            </a:pP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Изготовление поделок на выставки: «Осень золотая», «Зимняя сказка», «Дорогой мамочке»,.</a:t>
            </a:r>
          </a:p>
          <a:p>
            <a:pPr lvl="0">
              <a:defRPr/>
            </a:pP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Участие родителей в конкурсе дошкольного учреждения «</a:t>
            </a:r>
            <a:r>
              <a:rPr lang="ru-RU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Фотогалерея</a:t>
            </a: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города Чехова».</a:t>
            </a:r>
          </a:p>
          <a:p>
            <a:pPr lvl="0">
              <a:defRPr/>
            </a:pPr>
            <a:r>
              <a:rPr lang="ru-RU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«Физическое развитие»</a:t>
            </a:r>
            <a:endParaRPr lang="ru-RU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Консультация для родителей:«Профилактика простудных заболеваний через закаливание организма», «Подвижная игра как средство всестороннего развития личности ребенка». </a:t>
            </a:r>
          </a:p>
          <a:p>
            <a:pPr lvl="0">
              <a:defRPr/>
            </a:pPr>
            <a:r>
              <a:rPr lang="ru-RU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Родительское собрание: «Здоровье детей в наших руках». Работа родителей по благоустройству прогулочного участка. Снежные постройки: лабиринт, дорожка для скольжения, снежная горка. Пополнение физкультурного уголка новыми атрибутами ( кегли, мячи) и на участок (городки, бадминтон, мячи, мыльные пузыри</a:t>
            </a:r>
            <a:r>
              <a:rPr lang="ru-RU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285729"/>
            <a:ext cx="7429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Развивающая предметно-пространственная среда группы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Natalya\Pictures\17 ДС на сайт\PB19006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1142984"/>
            <a:ext cx="2286016" cy="1285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Natalya\Pictures\2016 Захар\2016\DSC0408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4572008"/>
            <a:ext cx="2018663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Natalya\Pictures\новый год 2015\DSC0252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4357694"/>
            <a:ext cx="235745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Natalya\Pictures\17 ДС на сайт\DSC0707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2500306"/>
            <a:ext cx="1643073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Natalya\Pictures\17 ДС на сайт\DSC0708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2" y="2500306"/>
            <a:ext cx="146482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Natalya\Pictures\17 ДС на сайт\DSC07084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2500306"/>
            <a:ext cx="1307659" cy="1790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G:\фото\DSC00702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43306" y="4500570"/>
            <a:ext cx="264320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Natalya\Pictures\Флешка маленькая\Областной семинар\Семинар 2012\P1010083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15074" y="2643182"/>
            <a:ext cx="257176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AutoShape 4" descr="https://apf.mail.ru/cgi-bin/readmsg/IMG_20181102_071826.jpg?id=15412421280000000634%3B0%3B5&amp;x-email=nnn52%40mail.ru&amp;exif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apf.mail.ru/cgi-bin/readmsg/IMG_20181102_071826.jpg?id=15412421280000000634%3B0%3B5&amp;x-email=nnn52%40mail.ru&amp;exif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" name="Рисунок 16" descr="C:\Users\Natalya\AppData\Local\Temp\Rar$DIa0.810\IMG_20181102_071753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14612" y="857232"/>
            <a:ext cx="121444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C:\Users\Natalya\AppData\Local\Temp\Rar$DIa0.428\IMG_20181102_071814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72264" y="857232"/>
            <a:ext cx="2286016" cy="1553776"/>
          </a:xfrm>
          <a:prstGeom prst="rect">
            <a:avLst/>
          </a:prstGeom>
          <a:noFill/>
        </p:spPr>
      </p:pic>
      <p:pic>
        <p:nvPicPr>
          <p:cNvPr id="19" name="Рисунок 18" descr="C:\Users\Natalya\AppData\Local\Temp\Rar$DIa0.950\IMG_20181102_071826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357290" y="785794"/>
            <a:ext cx="1214446" cy="161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85728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Достижения группы</a:t>
            </a: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Natalya\AppData\Local\Temp\Rar$DIa0.088\олимпиада 0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1857364"/>
            <a:ext cx="2643206" cy="1910919"/>
          </a:xfrm>
          <a:prstGeom prst="rect">
            <a:avLst/>
          </a:prstGeom>
          <a:noFill/>
        </p:spPr>
      </p:pic>
      <p:pic>
        <p:nvPicPr>
          <p:cNvPr id="1026" name="Picture 2" descr="C:\Users\Natalya\Desktop\DCIM\101MSDCF\DSC000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714356"/>
            <a:ext cx="2286016" cy="2786082"/>
          </a:xfrm>
          <a:prstGeom prst="rect">
            <a:avLst/>
          </a:prstGeom>
          <a:noFill/>
        </p:spPr>
      </p:pic>
      <p:pic>
        <p:nvPicPr>
          <p:cNvPr id="1027" name="Picture 3" descr="C:\Users\Natalya\Desktop\DCIM\101MSDCF\DSC000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3714752"/>
            <a:ext cx="2160964" cy="288128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643306" y="642918"/>
            <a:ext cx="30718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bg2">
                  <a:lumMod val="25000"/>
                </a:schemeClr>
              </a:buClr>
              <a:defRPr/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По результатам мониторинга детей наблюдается положительная динамика освоения по всем областям образовательной программы.</a:t>
            </a:r>
          </a:p>
        </p:txBody>
      </p:sp>
      <p:pic>
        <p:nvPicPr>
          <p:cNvPr id="1028" name="Picture 4" descr="C:\Users\Natalya\Desktop\DCIM\101MSDCF\DSC0007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3786190"/>
            <a:ext cx="2143104" cy="2928910"/>
          </a:xfrm>
          <a:prstGeom prst="rect">
            <a:avLst/>
          </a:prstGeom>
          <a:noFill/>
        </p:spPr>
      </p:pic>
      <p:pic>
        <p:nvPicPr>
          <p:cNvPr id="1031" name="Picture 7" descr="C:\Users\Natalya\Desktop\DCIM\101MSDCF\DSC0007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0826" y="285728"/>
            <a:ext cx="2464575" cy="3286100"/>
          </a:xfrm>
          <a:prstGeom prst="rect">
            <a:avLst/>
          </a:prstGeom>
          <a:noFill/>
        </p:spPr>
      </p:pic>
      <p:pic>
        <p:nvPicPr>
          <p:cNvPr id="1032" name="Picture 8" descr="C:\Users\Natalya\Desktop\DCIM\101MSDCF\DSC0008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8" y="3643338"/>
            <a:ext cx="2410997" cy="32146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85729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Разное</a:t>
            </a: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Natalya\Desktop\2018 Курсы\DCIM\101PHOTO\SAM_29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2857496"/>
            <a:ext cx="2571768" cy="1607355"/>
          </a:xfrm>
          <a:prstGeom prst="rect">
            <a:avLst/>
          </a:prstGeom>
          <a:noFill/>
        </p:spPr>
      </p:pic>
      <p:pic>
        <p:nvPicPr>
          <p:cNvPr id="1027" name="Picture 3" descr="C:\Users\Natalya\AppData\Local\Temp\Rar$DIa0.998\DSC_0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857232"/>
            <a:ext cx="2372862" cy="1571636"/>
          </a:xfrm>
          <a:prstGeom prst="rect">
            <a:avLst/>
          </a:prstGeom>
          <a:noFill/>
        </p:spPr>
      </p:pic>
      <p:pic>
        <p:nvPicPr>
          <p:cNvPr id="1028" name="Picture 4" descr="C:\Users\Natalya\AppData\Local\Temp\Rar$DIa0.051\DSCN0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5" y="714357"/>
            <a:ext cx="2286015" cy="1714512"/>
          </a:xfrm>
          <a:prstGeom prst="rect">
            <a:avLst/>
          </a:prstGeom>
          <a:noFill/>
        </p:spPr>
      </p:pic>
      <p:pic>
        <p:nvPicPr>
          <p:cNvPr id="1029" name="Picture 5" descr="C:\Users\Natalya\AppData\Local\Temp\Rar$DIa0.873\DSCN94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785794"/>
            <a:ext cx="2381266" cy="1785950"/>
          </a:xfrm>
          <a:prstGeom prst="rect">
            <a:avLst/>
          </a:prstGeom>
          <a:noFill/>
        </p:spPr>
      </p:pic>
      <p:pic>
        <p:nvPicPr>
          <p:cNvPr id="1030" name="Picture 6" descr="C:\Users\Natalya\AppData\Local\Temp\Rar$DIa0.043\IMG_654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4643446"/>
            <a:ext cx="2500266" cy="1666844"/>
          </a:xfrm>
          <a:prstGeom prst="rect">
            <a:avLst/>
          </a:prstGeom>
          <a:noFill/>
        </p:spPr>
      </p:pic>
      <p:pic>
        <p:nvPicPr>
          <p:cNvPr id="8" name="Рисунок 7" descr="C:\Users\Natalya\Pictures\2016 Захар\2016 музей\DSC0360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2264" y="2643182"/>
            <a:ext cx="2186933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Natalya\Pictures\Флешка маленькая\пушкинский бал 2011\100OLYMP\P9020214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85852" y="2714620"/>
            <a:ext cx="21717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Natalya\Pictures\17 ДС на сайт\PA230026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14744" y="4572008"/>
            <a:ext cx="2428892" cy="1990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Natalya\Pictures\2016 Захар\2016 23.02 и 8.03\DSC03988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86512" y="4714884"/>
            <a:ext cx="2381250" cy="1786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1857356" y="495665"/>
            <a:ext cx="6572296" cy="5847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тему: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«Это нужно не мертвым – это надо живым».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357290" y="1050651"/>
            <a:ext cx="7572428" cy="369331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349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Цели проекта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Формирование у старших дошкольников гражданской пози­ции, патриотических чувств,  любви к Родине на основе расширения представлений о победе защитников Отечества в Великой Отечественной войне 1941—1945 годов, уважения к историческому военному прошлому через произведения искусства и музыку.</a:t>
            </a:r>
            <a:r>
              <a:rPr lang="ru-RU" sz="1200" b="1" i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sz="1200" b="1" i="1" dirty="0" smtClean="0">
                <a:latin typeface="Arial" pitchFamily="34" charset="0"/>
                <a:cs typeface="Arial" pitchFamily="34" charset="0"/>
              </a:rPr>
              <a:t>Задачи проекта: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2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1. Формировать личность, живущую по законам исторической преемственности поколений.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2. Сообщить элементарные сведения о Великой Отечественной  войне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3. Расширить знания о защитниках Отечества. 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4.  Воспитывать гордость  и уважение к ветеранам ВОВ. 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5. </a:t>
            </a: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Поощрять поисковую деятельность детей и родителей по истории военного прошлого семьи.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6.  Привлекать родителей к совместным познавательно-тема­тическим мероприятиям.</a:t>
            </a:r>
          </a:p>
          <a:p>
            <a:pPr marL="342900" indent="-342900">
              <a:buAutoNum type="arabicPeriod" startAt="7"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Сформировать у родителей активную позицию в воспита­нии и образовании своих детей.</a:t>
            </a: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Способствовать обогащению эмоциональной сферы.</a:t>
            </a:r>
            <a:r>
              <a:rPr lang="ru-RU" sz="1200" b="1" i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/>
            <a:endParaRPr lang="ru-RU" sz="1200" b="1" i="1" dirty="0" smtClean="0">
              <a:latin typeface="Arial" pitchFamily="34" charset="0"/>
              <a:cs typeface="Arial" pitchFamily="34" charset="0"/>
            </a:endParaRPr>
          </a:p>
          <a:p>
            <a:pPr lvl="0"/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234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34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3798" name="Picture 6" descr="H:\Глазунова Л.В. Проект\DSC_00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3929066"/>
            <a:ext cx="3429024" cy="2664037"/>
          </a:xfrm>
          <a:prstGeom prst="rect">
            <a:avLst/>
          </a:prstGeom>
          <a:noFill/>
        </p:spPr>
      </p:pic>
      <p:pic>
        <p:nvPicPr>
          <p:cNvPr id="33800" name="Picture 8" descr="H:\Глазунова Л.В. Проект\DSC028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4000504"/>
            <a:ext cx="3786214" cy="25181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8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70C0"/>
      </a:hlink>
      <a:folHlink>
        <a:srgbClr val="0070C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998</TotalTime>
  <Words>1702</Words>
  <Application>Microsoft Office PowerPoint</Application>
  <PresentationFormat>Экран (4:3)</PresentationFormat>
  <Paragraphs>129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Times New Roman</vt:lpstr>
      <vt:lpstr>Calibri</vt:lpstr>
      <vt:lpstr>Wingdings 3</vt:lpstr>
      <vt:lpstr>Wingdings 2</vt:lpstr>
      <vt:lpstr>1_Тема Office</vt:lpstr>
      <vt:lpstr>    Презентация программы подготовительной группы дошкольной организации, ориентированной на родителей (законных представителей) детей с учетом регионального компонента.  «Актуальные проблемы развития детей дошкольного возраста в условиях реализации ФГОС дошкольного образования»                                                                                                      Глазунова Людмила Викторовна                                                                        Воспитатель                                               МАДОУ №17 Московская обл. г. Чехов                                                              8(964)5227841                                                                     madou_ds17@bk.ru Москва  2018 г. </vt:lpstr>
      <vt:lpstr>Информация о дошкольной организации</vt:lpstr>
      <vt:lpstr> </vt:lpstr>
      <vt:lpstr>Слайд 4</vt:lpstr>
      <vt:lpstr>Возрастные особенности  </vt:lpstr>
      <vt:lpstr>Количественный и качественный состав группы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Тетрадь на спирали</dc:title>
  <dc:creator>Фокина Лидия Петровна</dc:creator>
  <cp:keywords>Шаблон презентации</cp:keywords>
  <cp:lastModifiedBy>Natalya</cp:lastModifiedBy>
  <cp:revision>195</cp:revision>
  <dcterms:created xsi:type="dcterms:W3CDTF">2014-07-06T18:18:01Z</dcterms:created>
  <dcterms:modified xsi:type="dcterms:W3CDTF">2021-07-06T16:47:14Z</dcterms:modified>
</cp:coreProperties>
</file>