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7.xml" ContentType="application/vnd.openxmlformats-officedocument.drawingml.chart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notesMasterIdLst>
    <p:notesMasterId r:id="rId17"/>
  </p:notesMasterIdLst>
  <p:sldIdLst>
    <p:sldId id="256" r:id="rId3"/>
    <p:sldId id="257" r:id="rId4"/>
    <p:sldId id="271" r:id="rId5"/>
    <p:sldId id="272" r:id="rId6"/>
    <p:sldId id="276" r:id="rId7"/>
    <p:sldId id="258" r:id="rId8"/>
    <p:sldId id="273" r:id="rId9"/>
    <p:sldId id="264" r:id="rId10"/>
    <p:sldId id="269" r:id="rId11"/>
    <p:sldId id="274" r:id="rId12"/>
    <p:sldId id="275" r:id="rId13"/>
    <p:sldId id="277" r:id="rId14"/>
    <p:sldId id="278" r:id="rId15"/>
    <p:sldId id="27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66FF33"/>
    <a:srgbClr val="CC0099"/>
    <a:srgbClr val="00CC00"/>
    <a:srgbClr val="FF9933"/>
    <a:srgbClr val="009900"/>
    <a:srgbClr val="FFCC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7" autoAdjust="0"/>
    <p:restoredTop sz="73754" autoAdjust="0"/>
  </p:normalViewPr>
  <p:slideViewPr>
    <p:cSldViewPr>
      <p:cViewPr>
        <p:scale>
          <a:sx n="80" d="100"/>
          <a:sy n="80" d="100"/>
        </p:scale>
        <p:origin x="-1104" y="162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0855720038392822"/>
          <c:y val="2.1800671936592138E-2"/>
          <c:w val="0.79144279961607178"/>
          <c:h val="0.519419080017832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Существуют небольшие проблемы </c:v>
                </c:pt>
              </c:strCache>
            </c:strRef>
          </c:tx>
          <c:spPr>
            <a:solidFill>
              <a:srgbClr val="00B05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Лист1!$A$2:$A$11</c:f>
              <c:strCache>
                <c:ptCount val="10"/>
                <c:pt idx="0">
                  <c:v>Познавательное развитие I полугод.</c:v>
                </c:pt>
                <c:pt idx="1">
                  <c:v>Познавательное развитие II полугод.</c:v>
                </c:pt>
                <c:pt idx="2">
                  <c:v>Речевое развитие I полугод.</c:v>
                </c:pt>
                <c:pt idx="3">
                  <c:v>Речевое развитие II полугод.</c:v>
                </c:pt>
                <c:pt idx="4">
                  <c:v>Социально-коммуникативное I полугодие</c:v>
                </c:pt>
                <c:pt idx="5">
                  <c:v>Социально-коммуникативное II полугод.</c:v>
                </c:pt>
                <c:pt idx="6">
                  <c:v>Физическое развитие I полугод.</c:v>
                </c:pt>
                <c:pt idx="7">
                  <c:v>Физическое развитие II полугод.</c:v>
                </c:pt>
                <c:pt idx="8">
                  <c:v>Художественно-эстетическое I полугод.</c:v>
                </c:pt>
                <c:pt idx="9">
                  <c:v>Художественно-эстетическое II полугод.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0.48</c:v>
                </c:pt>
                <c:pt idx="1">
                  <c:v>0.04</c:v>
                </c:pt>
                <c:pt idx="2">
                  <c:v>0.41</c:v>
                </c:pt>
                <c:pt idx="3">
                  <c:v>0.04</c:v>
                </c:pt>
                <c:pt idx="4">
                  <c:v>0.22</c:v>
                </c:pt>
                <c:pt idx="5">
                  <c:v>0</c:v>
                </c:pt>
                <c:pt idx="6">
                  <c:v>0.26</c:v>
                </c:pt>
                <c:pt idx="7">
                  <c:v>0</c:v>
                </c:pt>
                <c:pt idx="8">
                  <c:v>0.41</c:v>
                </c:pt>
                <c:pt idx="9" formatCode="General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Развитие соответствует норме</c:v>
                </c:pt>
              </c:strCache>
            </c:strRef>
          </c:tx>
          <c:spPr>
            <a:solidFill>
              <a:srgbClr val="FFC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1.8793449179599353E-2"/>
                  <c:y val="2.6790272248231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Лист1!$A$2:$A$11</c:f>
              <c:strCache>
                <c:ptCount val="10"/>
                <c:pt idx="0">
                  <c:v>Познавательное развитие I полугод.</c:v>
                </c:pt>
                <c:pt idx="1">
                  <c:v>Познавательное развитие II полугод.</c:v>
                </c:pt>
                <c:pt idx="2">
                  <c:v>Речевое развитие I полугод.</c:v>
                </c:pt>
                <c:pt idx="3">
                  <c:v>Речевое развитие II полугод.</c:v>
                </c:pt>
                <c:pt idx="4">
                  <c:v>Социально-коммуникативное I полугодие</c:v>
                </c:pt>
                <c:pt idx="5">
                  <c:v>Социально-коммуникативное II полугод.</c:v>
                </c:pt>
                <c:pt idx="6">
                  <c:v>Физическое развитие I полугод.</c:v>
                </c:pt>
                <c:pt idx="7">
                  <c:v>Физическое развитие II полугод.</c:v>
                </c:pt>
                <c:pt idx="8">
                  <c:v>Художественно-эстетическое I полугод.</c:v>
                </c:pt>
                <c:pt idx="9">
                  <c:v>Художественно-эстетическое II полугод.</c:v>
                </c:pt>
              </c:strCache>
            </c:strRef>
          </c:cat>
          <c:val>
            <c:numRef>
              <c:f>Лист1!$C$2:$C$11</c:f>
              <c:numCache>
                <c:formatCode>0%</c:formatCode>
                <c:ptCount val="10"/>
                <c:pt idx="0">
                  <c:v>0.52</c:v>
                </c:pt>
                <c:pt idx="1">
                  <c:v>0.96</c:v>
                </c:pt>
                <c:pt idx="2">
                  <c:v>0.59</c:v>
                </c:pt>
                <c:pt idx="3">
                  <c:v>0.96</c:v>
                </c:pt>
                <c:pt idx="4">
                  <c:v>0.78</c:v>
                </c:pt>
                <c:pt idx="5">
                  <c:v>1</c:v>
                </c:pt>
                <c:pt idx="6">
                  <c:v>0.74</c:v>
                </c:pt>
                <c:pt idx="7">
                  <c:v>1</c:v>
                </c:pt>
                <c:pt idx="8">
                  <c:v>0.59</c:v>
                </c:pt>
                <c:pt idx="9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9859840"/>
        <c:axId val="118412416"/>
        <c:axId val="0"/>
      </c:bar3DChart>
      <c:catAx>
        <c:axId val="1198598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118412416"/>
        <c:crosses val="autoZero"/>
        <c:auto val="1"/>
        <c:lblAlgn val="ctr"/>
        <c:lblOffset val="100"/>
        <c:noMultiLvlLbl val="0"/>
      </c:catAx>
      <c:valAx>
        <c:axId val="118412416"/>
        <c:scaling>
          <c:orientation val="minMax"/>
          <c:max val="1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19859840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0"/>
          <c:y val="0.13721222709671826"/>
          <c:w val="0.15522808485760234"/>
          <c:h val="0.36472353342853503"/>
        </c:manualLayout>
      </c:layout>
      <c:overlay val="0"/>
      <c:txPr>
        <a:bodyPr/>
        <a:lstStyle/>
        <a:p>
          <a:pPr>
            <a:defRPr sz="14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6490014659750799E-2"/>
          <c:y val="0.10733706876768913"/>
          <c:w val="0.94530586510617554"/>
          <c:h val="0.6893618526734491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Грамоты по уровням</c:v>
                </c:pt>
              </c:strCache>
            </c:strRef>
          </c:tx>
          <c:spPr>
            <a:scene3d>
              <a:camera prst="orthographicFront"/>
              <a:lightRig rig="flat" dir="tl">
                <a:rot lat="0" lon="0" rev="6360000"/>
              </a:lightRig>
            </a:scene3d>
            <a:sp3d prstMaterial="softEdge">
              <a:bevelT w="63500" h="63500"/>
              <a:contourClr>
                <a:srgbClr val="000000"/>
              </a:contourClr>
            </a:sp3d>
          </c:spPr>
          <c:explosion val="25"/>
          <c:dPt>
            <c:idx val="0"/>
            <c:bubble3D val="0"/>
            <c:explosion val="8"/>
            <c:spPr>
              <a:solidFill>
                <a:schemeClr val="accent2">
                  <a:lumMod val="50000"/>
                </a:schemeClr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Pt>
            <c:idx val="2"/>
            <c:bubble3D val="0"/>
            <c:explosion val="15"/>
          </c:dPt>
          <c:dPt>
            <c:idx val="3"/>
            <c:bubble3D val="0"/>
            <c:spPr>
              <a:solidFill>
                <a:schemeClr val="accent5">
                  <a:lumMod val="75000"/>
                </a:schemeClr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5.1819893505782075E-2"/>
                  <c:y val="-9.9414824447334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0725937595284074E-2"/>
                  <c:y val="-4.68913422899201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3925277475835529"/>
                  <c:y val="-3.76722669619814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0011042185973833E-2"/>
                  <c:y val="-9.13526923189011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по России</c:v>
                </c:pt>
                <c:pt idx="1">
                  <c:v>по Сибирскому ФО</c:v>
                </c:pt>
                <c:pt idx="2">
                  <c:v>по Кемеровской обл.</c:v>
                </c:pt>
                <c:pt idx="3">
                  <c:v>по Междуреченскому г.о.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0.04</c:v>
                </c:pt>
                <c:pt idx="1">
                  <c:v>0.28999999999999998</c:v>
                </c:pt>
                <c:pt idx="2">
                  <c:v>0.25</c:v>
                </c:pt>
                <c:pt idx="3">
                  <c:v>0.41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effectLst>
          <a:glow rad="63500">
            <a:schemeClr val="accent1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 w="152400" h="50800" prst="softRound"/>
        </a:sp3d>
      </c:spPr>
    </c:plotArea>
    <c:legend>
      <c:legendPos val="b"/>
      <c:layout>
        <c:manualLayout>
          <c:xMode val="edge"/>
          <c:yMode val="edge"/>
          <c:x val="0.23185920437690891"/>
          <c:y val="0.70409431653025323"/>
          <c:w val="0.54722041822494705"/>
          <c:h val="0.24247494836686301"/>
        </c:manualLayout>
      </c:layout>
      <c:overlay val="0"/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 prstMaterial="plastic"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0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FFCC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9933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50063391649293876"/>
                  <c:y val="-0.49948885067147869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0.83</c:v>
                </c:pt>
                <c:pt idx="1">
                  <c:v>0.17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0</c:v>
                </c:pt>
              </c:strCache>
            </c:strRef>
          </c:tx>
          <c:spPr>
            <a:solidFill>
              <a:srgbClr val="92D05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36742643674512354"/>
                  <c:y val="-0.50583973008080307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0.85</c:v>
                </c:pt>
                <c:pt idx="1">
                  <c:v>0.15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0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-0.32011504894517895"/>
                  <c:y val="-0.48433269451603606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0.86</c:v>
                </c:pt>
                <c:pt idx="1">
                  <c:v>0.14000000000000001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914738698501285E-2"/>
          <c:y val="0"/>
          <c:w val="0.49403003404658907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15"/>
          <c:dPt>
            <c:idx val="0"/>
            <c:bubble3D val="0"/>
            <c:spPr>
              <a:solidFill>
                <a:srgbClr val="FFC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explosion val="8"/>
          </c:dPt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Некоторые проблемы в развитии</c:v>
                </c:pt>
                <c:pt idx="1">
                  <c:v>Возрастная норма развития</c:v>
                </c:pt>
                <c:pt idx="2">
                  <c:v>Высокий уровень развития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0.28000000000000003</c:v>
                </c:pt>
                <c:pt idx="1">
                  <c:v>0.54</c:v>
                </c:pt>
                <c:pt idx="2">
                  <c:v>0.18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2137365222725016"/>
          <c:y val="0.21013613597101249"/>
          <c:w val="0.32816105750154745"/>
          <c:h val="0.65147315865054889"/>
        </c:manualLayout>
      </c:layout>
      <c:overlay val="0"/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bubble3D val="0"/>
            <c:explosion val="15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explosion val="12"/>
            <c:spPr>
              <a:solidFill>
                <a:srgbClr val="FFC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explosion val="4"/>
            <c:spPr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20056636885768986"/>
                  <c:y val="-5.98594774234910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8165996493206363"/>
                  <c:y val="-0.142345697126931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8490390394111565E-2"/>
                  <c:y val="0.192697751227563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effectLst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Выс.</c:v>
                </c:pt>
                <c:pt idx="1">
                  <c:v>Ср.</c:v>
                </c:pt>
                <c:pt idx="2">
                  <c:v>Низ.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</c:v>
                </c:pt>
                <c:pt idx="1">
                  <c:v>0.36</c:v>
                </c:pt>
                <c:pt idx="2">
                  <c:v>0.14000000000000001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84331565498570338"/>
          <c:y val="0.40879958710761188"/>
          <c:w val="0.14621130376685695"/>
          <c:h val="0.27708477884008698"/>
        </c:manualLayout>
      </c:layout>
      <c:overlay val="0"/>
      <c:spPr>
        <a:scene3d>
          <a:camera prst="orthographicFront"/>
          <a:lightRig rig="threePt" dir="t"/>
        </a:scene3d>
        <a:sp3d>
          <a:bevelT/>
        </a:sp3d>
      </c:spPr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1A6BD2-7414-471D-8602-9E9449F04CFF}" type="doc">
      <dgm:prSet loTypeId="urn:microsoft.com/office/officeart/2005/8/layout/matrix1" loCatId="matrix" qsTypeId="urn:microsoft.com/office/officeart/2009/2/quickstyle/3d8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045A0FC-1BCB-461F-BA79-EF02C9236BD0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800" b="1" dirty="0" smtClean="0"/>
            <a:t>Всероссийский конкурс рисунка и прикладного творчества ССИТ</a:t>
          </a:r>
        </a:p>
        <a:p>
          <a:r>
            <a:rPr lang="ru-RU" sz="1800" b="1" dirty="0" smtClean="0"/>
            <a:t>24 грамоты</a:t>
          </a:r>
        </a:p>
        <a:p>
          <a:r>
            <a:rPr lang="ru-RU" sz="1800" b="1" dirty="0" smtClean="0"/>
            <a:t>20 детей, 80%</a:t>
          </a:r>
          <a:endParaRPr lang="ru-RU" sz="1800" b="1" dirty="0"/>
        </a:p>
      </dgm:t>
    </dgm:pt>
    <dgm:pt modelId="{2954C455-F7E7-4139-8C69-8597B8FDDBC4}" type="parTrans" cxnId="{49BA06E2-0943-4F2C-8C1E-8027A9B397F1}">
      <dgm:prSet/>
      <dgm:spPr/>
      <dgm:t>
        <a:bodyPr/>
        <a:lstStyle/>
        <a:p>
          <a:endParaRPr lang="ru-RU" sz="5400" b="1"/>
        </a:p>
      </dgm:t>
    </dgm:pt>
    <dgm:pt modelId="{C1E57B80-4E09-48C1-B405-6D4E18AA418C}" type="sibTrans" cxnId="{49BA06E2-0943-4F2C-8C1E-8027A9B397F1}">
      <dgm:prSet/>
      <dgm:spPr/>
      <dgm:t>
        <a:bodyPr/>
        <a:lstStyle/>
        <a:p>
          <a:endParaRPr lang="ru-RU" sz="5400" b="1"/>
        </a:p>
      </dgm:t>
    </dgm:pt>
    <dgm:pt modelId="{58A37D9D-4B9B-4703-9332-8288072ABA2E}">
      <dgm:prSet phldrT="[Текст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ru-RU" sz="2400" b="1" dirty="0" smtClean="0"/>
            <a:t>Победы на Федеральном уровне</a:t>
          </a:r>
        </a:p>
        <a:p>
          <a:r>
            <a:rPr lang="ru-RU" sz="2400" b="1" dirty="0" smtClean="0"/>
            <a:t>(1 ребенок , 4%)</a:t>
          </a:r>
          <a:endParaRPr lang="ru-RU" sz="2400" b="1" dirty="0"/>
        </a:p>
      </dgm:t>
    </dgm:pt>
    <dgm:pt modelId="{2CA90984-7C40-423C-B797-55401DC65968}" type="parTrans" cxnId="{0DD61599-9039-4079-BD8A-B1D40143A812}">
      <dgm:prSet/>
      <dgm:spPr/>
      <dgm:t>
        <a:bodyPr/>
        <a:lstStyle/>
        <a:p>
          <a:endParaRPr lang="ru-RU" sz="5400" b="1"/>
        </a:p>
      </dgm:t>
    </dgm:pt>
    <dgm:pt modelId="{7C187526-342D-4E08-9C74-1ADA96319EF3}" type="sibTrans" cxnId="{0DD61599-9039-4079-BD8A-B1D40143A812}">
      <dgm:prSet/>
      <dgm:spPr/>
      <dgm:t>
        <a:bodyPr/>
        <a:lstStyle/>
        <a:p>
          <a:endParaRPr lang="ru-RU" sz="5400" b="1"/>
        </a:p>
      </dgm:t>
    </dgm:pt>
    <dgm:pt modelId="{1F3BC2EF-A985-4C64-ABD0-1DD6532936AA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2400" b="1" dirty="0" smtClean="0"/>
            <a:t>Победы на уровне Сибирского ФО</a:t>
          </a:r>
        </a:p>
        <a:p>
          <a:r>
            <a:rPr lang="ru-RU" sz="2400" b="1" dirty="0" smtClean="0"/>
            <a:t>(6 детей, 24%)</a:t>
          </a:r>
          <a:endParaRPr lang="ru-RU" sz="2400" b="1" dirty="0"/>
        </a:p>
      </dgm:t>
    </dgm:pt>
    <dgm:pt modelId="{738CFA4C-7584-4C6F-9C5F-A29A2CAE4750}" type="parTrans" cxnId="{5259B324-91ED-4148-A764-F02C96546204}">
      <dgm:prSet/>
      <dgm:spPr/>
      <dgm:t>
        <a:bodyPr/>
        <a:lstStyle/>
        <a:p>
          <a:endParaRPr lang="ru-RU" sz="5400" b="1"/>
        </a:p>
      </dgm:t>
    </dgm:pt>
    <dgm:pt modelId="{63F93728-9A9A-4387-8869-73F148594DD2}" type="sibTrans" cxnId="{5259B324-91ED-4148-A764-F02C96546204}">
      <dgm:prSet/>
      <dgm:spPr/>
      <dgm:t>
        <a:bodyPr/>
        <a:lstStyle/>
        <a:p>
          <a:endParaRPr lang="ru-RU" sz="5400" b="1"/>
        </a:p>
      </dgm:t>
    </dgm:pt>
    <dgm:pt modelId="{3C61E958-E405-465D-8D79-119DCA3F6212}">
      <dgm:prSet phldrT="[Текст]" custT="1"/>
      <dgm:spPr/>
      <dgm:t>
        <a:bodyPr/>
        <a:lstStyle/>
        <a:p>
          <a:r>
            <a:rPr lang="ru-RU" sz="2400" b="1" dirty="0" smtClean="0"/>
            <a:t>Победы на уровне Кемеровской обл.</a:t>
          </a:r>
        </a:p>
        <a:p>
          <a:r>
            <a:rPr lang="ru-RU" sz="2400" b="1" dirty="0" smtClean="0"/>
            <a:t>(6 детей, 24% )</a:t>
          </a:r>
          <a:endParaRPr lang="ru-RU" sz="2400" b="1" dirty="0"/>
        </a:p>
      </dgm:t>
    </dgm:pt>
    <dgm:pt modelId="{EE4C1D35-FD10-4E3A-A618-0D92493B97BE}" type="parTrans" cxnId="{ED906B2C-5CEA-4539-A71A-8F680BD1E11D}">
      <dgm:prSet/>
      <dgm:spPr/>
      <dgm:t>
        <a:bodyPr/>
        <a:lstStyle/>
        <a:p>
          <a:endParaRPr lang="ru-RU" sz="5400" b="1"/>
        </a:p>
      </dgm:t>
    </dgm:pt>
    <dgm:pt modelId="{741A661B-486D-45DA-A7D7-E3728333855D}" type="sibTrans" cxnId="{ED906B2C-5CEA-4539-A71A-8F680BD1E11D}">
      <dgm:prSet/>
      <dgm:spPr/>
      <dgm:t>
        <a:bodyPr/>
        <a:lstStyle/>
        <a:p>
          <a:endParaRPr lang="ru-RU" sz="5400" b="1"/>
        </a:p>
      </dgm:t>
    </dgm:pt>
    <dgm:pt modelId="{90F1E8C0-BCCE-4A66-916B-AAB0DD236D37}">
      <dgm:prSet phldrT="[Текст]" custT="1"/>
      <dgm:spPr/>
      <dgm:t>
        <a:bodyPr/>
        <a:lstStyle/>
        <a:p>
          <a:r>
            <a:rPr lang="ru-RU" sz="2400" b="1" dirty="0" smtClean="0"/>
            <a:t>Победы по Междуреченскому </a:t>
          </a:r>
          <a:r>
            <a:rPr lang="ru-RU" sz="2400" b="1" dirty="0" err="1" smtClean="0"/>
            <a:t>г.о</a:t>
          </a:r>
          <a:r>
            <a:rPr lang="ru-RU" sz="2400" b="1" dirty="0" smtClean="0"/>
            <a:t>.</a:t>
          </a:r>
        </a:p>
        <a:p>
          <a:r>
            <a:rPr lang="ru-RU" sz="2400" b="1" dirty="0" smtClean="0"/>
            <a:t>(7 детей, 28%)</a:t>
          </a:r>
          <a:endParaRPr lang="ru-RU" sz="2400" b="1" dirty="0"/>
        </a:p>
      </dgm:t>
    </dgm:pt>
    <dgm:pt modelId="{2C03BE0F-8059-4B77-88B6-0F251FBBA897}" type="parTrans" cxnId="{9D8F4A3D-3DE2-40F9-A822-072BE3263CA2}">
      <dgm:prSet/>
      <dgm:spPr/>
      <dgm:t>
        <a:bodyPr/>
        <a:lstStyle/>
        <a:p>
          <a:endParaRPr lang="ru-RU" sz="5400" b="1"/>
        </a:p>
      </dgm:t>
    </dgm:pt>
    <dgm:pt modelId="{22C9FB3E-AF08-48F4-A1E4-26D286FC176C}" type="sibTrans" cxnId="{9D8F4A3D-3DE2-40F9-A822-072BE3263CA2}">
      <dgm:prSet/>
      <dgm:spPr/>
      <dgm:t>
        <a:bodyPr/>
        <a:lstStyle/>
        <a:p>
          <a:endParaRPr lang="ru-RU" sz="5400" b="1"/>
        </a:p>
      </dgm:t>
    </dgm:pt>
    <dgm:pt modelId="{62D5184B-8D6B-443E-924E-939C08F16F7D}">
      <dgm:prSet/>
      <dgm:spPr/>
      <dgm:t>
        <a:bodyPr/>
        <a:lstStyle/>
        <a:p>
          <a:endParaRPr lang="ru-RU"/>
        </a:p>
      </dgm:t>
    </dgm:pt>
    <dgm:pt modelId="{5D06D7A6-527E-4A5E-AE1A-FDC6E26D123C}" type="parTrans" cxnId="{783C57C6-2239-49D8-BD14-092EE442BE00}">
      <dgm:prSet/>
      <dgm:spPr/>
      <dgm:t>
        <a:bodyPr/>
        <a:lstStyle/>
        <a:p>
          <a:endParaRPr lang="ru-RU" sz="5400" b="1"/>
        </a:p>
      </dgm:t>
    </dgm:pt>
    <dgm:pt modelId="{E1EDD94A-4A88-4654-BF99-DC610D9FEFEC}" type="sibTrans" cxnId="{783C57C6-2239-49D8-BD14-092EE442BE00}">
      <dgm:prSet/>
      <dgm:spPr/>
      <dgm:t>
        <a:bodyPr/>
        <a:lstStyle/>
        <a:p>
          <a:endParaRPr lang="ru-RU" sz="5400" b="1"/>
        </a:p>
      </dgm:t>
    </dgm:pt>
    <dgm:pt modelId="{F7306C10-7D45-4CF4-919E-D776A6DC3462}" type="pres">
      <dgm:prSet presAssocID="{5E1A6BD2-7414-471D-8602-9E9449F04CF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1C5E21-121A-4296-AB31-379DE265423D}" type="pres">
      <dgm:prSet presAssocID="{5E1A6BD2-7414-471D-8602-9E9449F04CFF}" presName="matrix" presStyleCnt="0"/>
      <dgm:spPr/>
    </dgm:pt>
    <dgm:pt modelId="{36016EEF-7339-4388-82C9-59373413D159}" type="pres">
      <dgm:prSet presAssocID="{5E1A6BD2-7414-471D-8602-9E9449F04CFF}" presName="tile1" presStyleLbl="node1" presStyleIdx="0" presStyleCnt="4"/>
      <dgm:spPr/>
      <dgm:t>
        <a:bodyPr/>
        <a:lstStyle/>
        <a:p>
          <a:endParaRPr lang="ru-RU"/>
        </a:p>
      </dgm:t>
    </dgm:pt>
    <dgm:pt modelId="{958F0C32-B5C9-484D-A2AA-39ECA3C48D3D}" type="pres">
      <dgm:prSet presAssocID="{5E1A6BD2-7414-471D-8602-9E9449F04CF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3E159-C75B-4351-81C4-07D261945ECA}" type="pres">
      <dgm:prSet presAssocID="{5E1A6BD2-7414-471D-8602-9E9449F04CFF}" presName="tile2" presStyleLbl="node1" presStyleIdx="1" presStyleCnt="4"/>
      <dgm:spPr/>
      <dgm:t>
        <a:bodyPr/>
        <a:lstStyle/>
        <a:p>
          <a:endParaRPr lang="ru-RU"/>
        </a:p>
      </dgm:t>
    </dgm:pt>
    <dgm:pt modelId="{356EAB72-DAD9-4597-AA2D-06819D8D236A}" type="pres">
      <dgm:prSet presAssocID="{5E1A6BD2-7414-471D-8602-9E9449F04CF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FB1236-F71C-4FE4-B8D2-EBE671DD656D}" type="pres">
      <dgm:prSet presAssocID="{5E1A6BD2-7414-471D-8602-9E9449F04CFF}" presName="tile3" presStyleLbl="node1" presStyleIdx="2" presStyleCnt="4"/>
      <dgm:spPr/>
      <dgm:t>
        <a:bodyPr/>
        <a:lstStyle/>
        <a:p>
          <a:endParaRPr lang="ru-RU"/>
        </a:p>
      </dgm:t>
    </dgm:pt>
    <dgm:pt modelId="{5757F5F1-E605-49A7-A4EE-EF548ECA70BB}" type="pres">
      <dgm:prSet presAssocID="{5E1A6BD2-7414-471D-8602-9E9449F04CF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507CAB-58C3-4B36-A737-6E9988536E1B}" type="pres">
      <dgm:prSet presAssocID="{5E1A6BD2-7414-471D-8602-9E9449F04CFF}" presName="tile4" presStyleLbl="node1" presStyleIdx="3" presStyleCnt="4"/>
      <dgm:spPr/>
      <dgm:t>
        <a:bodyPr/>
        <a:lstStyle/>
        <a:p>
          <a:endParaRPr lang="ru-RU"/>
        </a:p>
      </dgm:t>
    </dgm:pt>
    <dgm:pt modelId="{BE59C5DA-0DE4-4F6A-8159-B5A0B89BD242}" type="pres">
      <dgm:prSet presAssocID="{5E1A6BD2-7414-471D-8602-9E9449F04CF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EB22F-A891-492A-B730-338A7617D7EE}" type="pres">
      <dgm:prSet presAssocID="{5E1A6BD2-7414-471D-8602-9E9449F04CFF}" presName="centerTile" presStyleLbl="fgShp" presStyleIdx="0" presStyleCnt="1" custScaleX="162083" custScaleY="12172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0DD61599-9039-4079-BD8A-B1D40143A812}" srcId="{9045A0FC-1BCB-461F-BA79-EF02C9236BD0}" destId="{58A37D9D-4B9B-4703-9332-8288072ABA2E}" srcOrd="0" destOrd="0" parTransId="{2CA90984-7C40-423C-B797-55401DC65968}" sibTransId="{7C187526-342D-4E08-9C74-1ADA96319EF3}"/>
    <dgm:cxn modelId="{9D8F4A3D-3DE2-40F9-A822-072BE3263CA2}" srcId="{9045A0FC-1BCB-461F-BA79-EF02C9236BD0}" destId="{90F1E8C0-BCCE-4A66-916B-AAB0DD236D37}" srcOrd="3" destOrd="0" parTransId="{2C03BE0F-8059-4B77-88B6-0F251FBBA897}" sibTransId="{22C9FB3E-AF08-48F4-A1E4-26D286FC176C}"/>
    <dgm:cxn modelId="{0D2BAB96-5283-4564-9583-68AB564BBD34}" type="presOf" srcId="{90F1E8C0-BCCE-4A66-916B-AAB0DD236D37}" destId="{BE59C5DA-0DE4-4F6A-8159-B5A0B89BD242}" srcOrd="1" destOrd="0" presId="urn:microsoft.com/office/officeart/2005/8/layout/matrix1"/>
    <dgm:cxn modelId="{29FADB4F-B9A4-4D7A-A9A2-E75643F61600}" type="presOf" srcId="{3C61E958-E405-465D-8D79-119DCA3F6212}" destId="{5757F5F1-E605-49A7-A4EE-EF548ECA70BB}" srcOrd="1" destOrd="0" presId="urn:microsoft.com/office/officeart/2005/8/layout/matrix1"/>
    <dgm:cxn modelId="{ED906B2C-5CEA-4539-A71A-8F680BD1E11D}" srcId="{9045A0FC-1BCB-461F-BA79-EF02C9236BD0}" destId="{3C61E958-E405-465D-8D79-119DCA3F6212}" srcOrd="2" destOrd="0" parTransId="{EE4C1D35-FD10-4E3A-A618-0D92493B97BE}" sibTransId="{741A661B-486D-45DA-A7D7-E3728333855D}"/>
    <dgm:cxn modelId="{4FA5D23F-6120-4849-8E60-E68C582917A2}" type="presOf" srcId="{1F3BC2EF-A985-4C64-ABD0-1DD6532936AA}" destId="{1993E159-C75B-4351-81C4-07D261945ECA}" srcOrd="0" destOrd="0" presId="urn:microsoft.com/office/officeart/2005/8/layout/matrix1"/>
    <dgm:cxn modelId="{5259B324-91ED-4148-A764-F02C96546204}" srcId="{9045A0FC-1BCB-461F-BA79-EF02C9236BD0}" destId="{1F3BC2EF-A985-4C64-ABD0-1DD6532936AA}" srcOrd="1" destOrd="0" parTransId="{738CFA4C-7584-4C6F-9C5F-A29A2CAE4750}" sibTransId="{63F93728-9A9A-4387-8869-73F148594DD2}"/>
    <dgm:cxn modelId="{DFE2F716-6688-4198-88A1-E87FBD4EBBA8}" type="presOf" srcId="{3C61E958-E405-465D-8D79-119DCA3F6212}" destId="{BFFB1236-F71C-4FE4-B8D2-EBE671DD656D}" srcOrd="0" destOrd="0" presId="urn:microsoft.com/office/officeart/2005/8/layout/matrix1"/>
    <dgm:cxn modelId="{49BA06E2-0943-4F2C-8C1E-8027A9B397F1}" srcId="{5E1A6BD2-7414-471D-8602-9E9449F04CFF}" destId="{9045A0FC-1BCB-461F-BA79-EF02C9236BD0}" srcOrd="0" destOrd="0" parTransId="{2954C455-F7E7-4139-8C69-8597B8FDDBC4}" sibTransId="{C1E57B80-4E09-48C1-B405-6D4E18AA418C}"/>
    <dgm:cxn modelId="{AD1C1001-92BC-4A25-8F68-2177A1695522}" type="presOf" srcId="{9045A0FC-1BCB-461F-BA79-EF02C9236BD0}" destId="{3ECEB22F-A891-492A-B730-338A7617D7EE}" srcOrd="0" destOrd="0" presId="urn:microsoft.com/office/officeart/2005/8/layout/matrix1"/>
    <dgm:cxn modelId="{5706D131-7FFA-46D7-B28F-CB5EECB9171B}" type="presOf" srcId="{5E1A6BD2-7414-471D-8602-9E9449F04CFF}" destId="{F7306C10-7D45-4CF4-919E-D776A6DC3462}" srcOrd="0" destOrd="0" presId="urn:microsoft.com/office/officeart/2005/8/layout/matrix1"/>
    <dgm:cxn modelId="{783C57C6-2239-49D8-BD14-092EE442BE00}" srcId="{5E1A6BD2-7414-471D-8602-9E9449F04CFF}" destId="{62D5184B-8D6B-443E-924E-939C08F16F7D}" srcOrd="1" destOrd="0" parTransId="{5D06D7A6-527E-4A5E-AE1A-FDC6E26D123C}" sibTransId="{E1EDD94A-4A88-4654-BF99-DC610D9FEFEC}"/>
    <dgm:cxn modelId="{C42E98DE-54C5-4560-B459-DFDF978521AF}" type="presOf" srcId="{1F3BC2EF-A985-4C64-ABD0-1DD6532936AA}" destId="{356EAB72-DAD9-4597-AA2D-06819D8D236A}" srcOrd="1" destOrd="0" presId="urn:microsoft.com/office/officeart/2005/8/layout/matrix1"/>
    <dgm:cxn modelId="{84A56DB5-CB08-464C-BCE4-836FA1503C4A}" type="presOf" srcId="{58A37D9D-4B9B-4703-9332-8288072ABA2E}" destId="{958F0C32-B5C9-484D-A2AA-39ECA3C48D3D}" srcOrd="1" destOrd="0" presId="urn:microsoft.com/office/officeart/2005/8/layout/matrix1"/>
    <dgm:cxn modelId="{7619EDC6-C047-43EA-AD80-8592186490BE}" type="presOf" srcId="{58A37D9D-4B9B-4703-9332-8288072ABA2E}" destId="{36016EEF-7339-4388-82C9-59373413D159}" srcOrd="0" destOrd="0" presId="urn:microsoft.com/office/officeart/2005/8/layout/matrix1"/>
    <dgm:cxn modelId="{D599C4EC-F351-43D0-8E71-4E97CBD393F6}" type="presOf" srcId="{90F1E8C0-BCCE-4A66-916B-AAB0DD236D37}" destId="{F2507CAB-58C3-4B36-A737-6E9988536E1B}" srcOrd="0" destOrd="0" presId="urn:microsoft.com/office/officeart/2005/8/layout/matrix1"/>
    <dgm:cxn modelId="{DF1E2ECF-6D89-4AB1-B3FA-BB325531BE36}" type="presParOf" srcId="{F7306C10-7D45-4CF4-919E-D776A6DC3462}" destId="{A11C5E21-121A-4296-AB31-379DE265423D}" srcOrd="0" destOrd="0" presId="urn:microsoft.com/office/officeart/2005/8/layout/matrix1"/>
    <dgm:cxn modelId="{DF4595AE-F779-4505-B00E-F5BE6E07867D}" type="presParOf" srcId="{A11C5E21-121A-4296-AB31-379DE265423D}" destId="{36016EEF-7339-4388-82C9-59373413D159}" srcOrd="0" destOrd="0" presId="urn:microsoft.com/office/officeart/2005/8/layout/matrix1"/>
    <dgm:cxn modelId="{BD45624D-8414-43F9-BFF5-1698224BBE39}" type="presParOf" srcId="{A11C5E21-121A-4296-AB31-379DE265423D}" destId="{958F0C32-B5C9-484D-A2AA-39ECA3C48D3D}" srcOrd="1" destOrd="0" presId="urn:microsoft.com/office/officeart/2005/8/layout/matrix1"/>
    <dgm:cxn modelId="{FB238DD6-4E17-4FC9-8E95-B45FFC73E7C9}" type="presParOf" srcId="{A11C5E21-121A-4296-AB31-379DE265423D}" destId="{1993E159-C75B-4351-81C4-07D261945ECA}" srcOrd="2" destOrd="0" presId="urn:microsoft.com/office/officeart/2005/8/layout/matrix1"/>
    <dgm:cxn modelId="{29B5C8BA-882F-45EF-920E-87E2D784F565}" type="presParOf" srcId="{A11C5E21-121A-4296-AB31-379DE265423D}" destId="{356EAB72-DAD9-4597-AA2D-06819D8D236A}" srcOrd="3" destOrd="0" presId="urn:microsoft.com/office/officeart/2005/8/layout/matrix1"/>
    <dgm:cxn modelId="{D2CDC68B-BA4B-4CE3-8398-C54A37D6FE6E}" type="presParOf" srcId="{A11C5E21-121A-4296-AB31-379DE265423D}" destId="{BFFB1236-F71C-4FE4-B8D2-EBE671DD656D}" srcOrd="4" destOrd="0" presId="urn:microsoft.com/office/officeart/2005/8/layout/matrix1"/>
    <dgm:cxn modelId="{F4E885C8-B234-4EFA-B3C0-EAE9C911C342}" type="presParOf" srcId="{A11C5E21-121A-4296-AB31-379DE265423D}" destId="{5757F5F1-E605-49A7-A4EE-EF548ECA70BB}" srcOrd="5" destOrd="0" presId="urn:microsoft.com/office/officeart/2005/8/layout/matrix1"/>
    <dgm:cxn modelId="{06041F0C-4C3D-45A6-8356-41F7841FD4BA}" type="presParOf" srcId="{A11C5E21-121A-4296-AB31-379DE265423D}" destId="{F2507CAB-58C3-4B36-A737-6E9988536E1B}" srcOrd="6" destOrd="0" presId="urn:microsoft.com/office/officeart/2005/8/layout/matrix1"/>
    <dgm:cxn modelId="{E6C26FD9-E4B9-4B82-B0E8-D57C494C9498}" type="presParOf" srcId="{A11C5E21-121A-4296-AB31-379DE265423D}" destId="{BE59C5DA-0DE4-4F6A-8159-B5A0B89BD242}" srcOrd="7" destOrd="0" presId="urn:microsoft.com/office/officeart/2005/8/layout/matrix1"/>
    <dgm:cxn modelId="{B8362338-AEB0-43A6-AE9A-5809D430CF41}" type="presParOf" srcId="{F7306C10-7D45-4CF4-919E-D776A6DC3462}" destId="{3ECEB22F-A891-492A-B730-338A7617D7E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AAC135-4597-42FE-B98D-3685E6EFC075}" type="doc">
      <dgm:prSet loTypeId="urn:microsoft.com/office/officeart/2005/8/layout/pList2" loCatId="list" qsTypeId="urn:microsoft.com/office/officeart/2005/8/quickstyle/3d2" qsCatId="3D" csTypeId="urn:microsoft.com/office/officeart/2005/8/colors/colorful1" csCatId="colorful" phldr="1"/>
      <dgm:spPr/>
    </dgm:pt>
    <dgm:pt modelId="{EF11BB90-C0D8-4A11-8AB7-F3AE1DBB277E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Городская выставка-конкурс детского изобразительного творчества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«Мы не одиноки во Вселенной»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1800" b="1" dirty="0" smtClean="0"/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dirty="0" smtClean="0"/>
            <a:t>III </a:t>
          </a:r>
          <a:r>
            <a:rPr lang="ru-RU" sz="1800" b="1" dirty="0" smtClean="0"/>
            <a:t>место, 2 ребенка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8%</a:t>
          </a:r>
          <a:endParaRPr lang="ru-RU" sz="1800" b="1" dirty="0"/>
        </a:p>
      </dgm:t>
    </dgm:pt>
    <dgm:pt modelId="{23B27E51-AF18-4F4D-848A-0FEE38426A8B}" type="parTrans" cxnId="{B8A56D64-42C0-4CDD-9E93-7399D39E0B5D}">
      <dgm:prSet/>
      <dgm:spPr/>
      <dgm:t>
        <a:bodyPr/>
        <a:lstStyle/>
        <a:p>
          <a:pPr>
            <a:lnSpc>
              <a:spcPct val="100000"/>
            </a:lnSpc>
          </a:pPr>
          <a:endParaRPr lang="ru-RU" sz="2000" b="1"/>
        </a:p>
      </dgm:t>
    </dgm:pt>
    <dgm:pt modelId="{16DD82E8-EC6F-4B73-8F90-BCA1D3CC6493}" type="sibTrans" cxnId="{B8A56D64-42C0-4CDD-9E93-7399D39E0B5D}">
      <dgm:prSet/>
      <dgm:spPr/>
      <dgm:t>
        <a:bodyPr/>
        <a:lstStyle/>
        <a:p>
          <a:pPr>
            <a:lnSpc>
              <a:spcPct val="100000"/>
            </a:lnSpc>
          </a:pPr>
          <a:endParaRPr lang="ru-RU" sz="2000" b="1"/>
        </a:p>
      </dgm:t>
    </dgm:pt>
    <dgm:pt modelId="{8F5994E4-3884-45B1-B2D3-EC97D42308AE}">
      <dgm:prSet phldrT="[Текст]" custT="1"/>
      <dgm:spPr>
        <a:solidFill>
          <a:srgbClr val="00B05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Конкурсная игровая программа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 «По лесным тропинкам» в рамках Городского проекта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«Веселая карусель»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Участие, 8 детей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32%</a:t>
          </a:r>
          <a:endParaRPr lang="ru-RU" sz="1800" b="1" dirty="0"/>
        </a:p>
      </dgm:t>
    </dgm:pt>
    <dgm:pt modelId="{9FA71FFD-9BBB-42D3-B6E2-010784880FE5}" type="parTrans" cxnId="{EBC2449D-6DBC-464E-90C6-71D36D6C042D}">
      <dgm:prSet/>
      <dgm:spPr/>
      <dgm:t>
        <a:bodyPr/>
        <a:lstStyle/>
        <a:p>
          <a:pPr>
            <a:lnSpc>
              <a:spcPct val="100000"/>
            </a:lnSpc>
          </a:pPr>
          <a:endParaRPr lang="ru-RU" sz="2000" b="1"/>
        </a:p>
      </dgm:t>
    </dgm:pt>
    <dgm:pt modelId="{667D351E-F5EC-43EE-A8C3-4A957DCAB1A9}" type="sibTrans" cxnId="{EBC2449D-6DBC-464E-90C6-71D36D6C042D}">
      <dgm:prSet/>
      <dgm:spPr/>
      <dgm:t>
        <a:bodyPr/>
        <a:lstStyle/>
        <a:p>
          <a:pPr>
            <a:lnSpc>
              <a:spcPct val="100000"/>
            </a:lnSpc>
          </a:pPr>
          <a:endParaRPr lang="ru-RU" sz="2000" b="1"/>
        </a:p>
      </dgm:t>
    </dgm:pt>
    <dgm:pt modelId="{F0852C1D-D8D3-4C3D-95F3-843B76F5D19C}">
      <dgm:prSet phldrT="[Текст]" custT="1"/>
      <dgm:spPr>
        <a:solidFill>
          <a:srgbClr val="FFC00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Городская спартакиада дошкольников «Весёлые старты Междуреченска – </a:t>
          </a:r>
          <a:r>
            <a:rPr lang="ru-RU" sz="1800" b="1" dirty="0" smtClean="0"/>
            <a:t>2022»</a:t>
          </a:r>
          <a:endParaRPr lang="ru-RU" sz="1800" b="1" dirty="0" smtClean="0"/>
        </a:p>
        <a:p>
          <a:pPr>
            <a:lnSpc>
              <a:spcPct val="100000"/>
            </a:lnSpc>
            <a:spcAft>
              <a:spcPts val="0"/>
            </a:spcAft>
          </a:pPr>
          <a:endParaRPr lang="ru-RU" sz="1800" b="1" dirty="0" smtClean="0"/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Участие, 6 детей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24%</a:t>
          </a:r>
          <a:endParaRPr lang="ru-RU" sz="1800" b="1" dirty="0"/>
        </a:p>
      </dgm:t>
    </dgm:pt>
    <dgm:pt modelId="{0066195E-AF9D-4DAD-9569-40F042897E16}" type="sibTrans" cxnId="{132124D9-DC54-42E7-8702-535A5F4E2592}">
      <dgm:prSet/>
      <dgm:spPr/>
      <dgm:t>
        <a:bodyPr/>
        <a:lstStyle/>
        <a:p>
          <a:pPr>
            <a:lnSpc>
              <a:spcPct val="100000"/>
            </a:lnSpc>
          </a:pPr>
          <a:endParaRPr lang="ru-RU" sz="2000" b="1"/>
        </a:p>
      </dgm:t>
    </dgm:pt>
    <dgm:pt modelId="{FD30F632-73AF-4A97-9EF0-E2A7CAF4DC85}" type="parTrans" cxnId="{132124D9-DC54-42E7-8702-535A5F4E2592}">
      <dgm:prSet/>
      <dgm:spPr/>
      <dgm:t>
        <a:bodyPr/>
        <a:lstStyle/>
        <a:p>
          <a:pPr>
            <a:lnSpc>
              <a:spcPct val="100000"/>
            </a:lnSpc>
          </a:pPr>
          <a:endParaRPr lang="ru-RU" sz="2000" b="1"/>
        </a:p>
      </dgm:t>
    </dgm:pt>
    <dgm:pt modelId="{9B01568D-782A-45A9-B538-690BD977A40F}" type="pres">
      <dgm:prSet presAssocID="{9FAAC135-4597-42FE-B98D-3685E6EFC075}" presName="Name0" presStyleCnt="0">
        <dgm:presLayoutVars>
          <dgm:dir/>
          <dgm:resizeHandles val="exact"/>
        </dgm:presLayoutVars>
      </dgm:prSet>
      <dgm:spPr/>
    </dgm:pt>
    <dgm:pt modelId="{0C25F116-83B3-4F00-A937-396E50558DD9}" type="pres">
      <dgm:prSet presAssocID="{9FAAC135-4597-42FE-B98D-3685E6EFC075}" presName="bkgdShp" presStyleLbl="alignAccFollowNode1" presStyleIdx="0" presStyleCnt="1" custLinFactNeighborX="-977" custLinFactNeighborY="-14009"/>
      <dgm:spPr>
        <a:solidFill>
          <a:schemeClr val="accent6">
            <a:lumMod val="50000"/>
            <a:alpha val="90000"/>
          </a:schemeClr>
        </a:solidFill>
      </dgm:spPr>
    </dgm:pt>
    <dgm:pt modelId="{6AB09FCC-06D3-43DD-8EDA-FD0FE312EA1F}" type="pres">
      <dgm:prSet presAssocID="{9FAAC135-4597-42FE-B98D-3685E6EFC075}" presName="linComp" presStyleCnt="0"/>
      <dgm:spPr/>
    </dgm:pt>
    <dgm:pt modelId="{43AD9221-D6AA-401A-95C3-A5C00B1B1E4A}" type="pres">
      <dgm:prSet presAssocID="{F0852C1D-D8D3-4C3D-95F3-843B76F5D19C}" presName="compNode" presStyleCnt="0"/>
      <dgm:spPr/>
    </dgm:pt>
    <dgm:pt modelId="{FF5292E9-04B7-49AE-B067-901DEE6DA8A6}" type="pres">
      <dgm:prSet presAssocID="{F0852C1D-D8D3-4C3D-95F3-843B76F5D19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6DD3BF-5556-4153-87D3-1DF6DFA1FBCC}" type="pres">
      <dgm:prSet presAssocID="{F0852C1D-D8D3-4C3D-95F3-843B76F5D19C}" presName="invisiNode" presStyleLbl="node1" presStyleIdx="0" presStyleCnt="3"/>
      <dgm:spPr/>
    </dgm:pt>
    <dgm:pt modelId="{9A7A080B-61D5-4B90-8607-4B66262BDDB5}" type="pres">
      <dgm:prSet presAssocID="{F0852C1D-D8D3-4C3D-95F3-843B76F5D19C}" presName="imagNode" presStyleLbl="fgImgPlace1" presStyleIdx="0" presStyleCnt="3" custScaleY="117995" custLinFactNeighborX="-1702" custLinFactNeighborY="-907"/>
      <dgm:spPr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80852BBE-2D9C-419C-A394-0C0ED71C53BC}" type="pres">
      <dgm:prSet presAssocID="{0066195E-AF9D-4DAD-9569-40F042897E1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44B8EFD-6D26-4AF8-9539-845EBC2EE28A}" type="pres">
      <dgm:prSet presAssocID="{EF11BB90-C0D8-4A11-8AB7-F3AE1DBB277E}" presName="compNode" presStyleCnt="0"/>
      <dgm:spPr/>
    </dgm:pt>
    <dgm:pt modelId="{4B0204E0-6BDF-4811-956E-1A9D3211D2DD}" type="pres">
      <dgm:prSet presAssocID="{EF11BB90-C0D8-4A11-8AB7-F3AE1DBB277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7CCAD-1A9F-421D-BC18-CFABA515A951}" type="pres">
      <dgm:prSet presAssocID="{EF11BB90-C0D8-4A11-8AB7-F3AE1DBB277E}" presName="invisiNode" presStyleLbl="node1" presStyleIdx="1" presStyleCnt="3"/>
      <dgm:spPr/>
    </dgm:pt>
    <dgm:pt modelId="{086FBE43-838A-4A39-92C5-F26D091B7F19}" type="pres">
      <dgm:prSet presAssocID="{EF11BB90-C0D8-4A11-8AB7-F3AE1DBB277E}" presName="imagNode" presStyleLbl="fgImgPlace1" presStyleIdx="1" presStyleCnt="3" custScaleY="11799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E44FCC26-F1D1-488C-A95D-BDECF4AF9A69}" type="pres">
      <dgm:prSet presAssocID="{16DD82E8-EC6F-4B73-8F90-BCA1D3CC649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CE18C6A-19C9-4AA0-A130-B2F7447D0AFA}" type="pres">
      <dgm:prSet presAssocID="{8F5994E4-3884-45B1-B2D3-EC97D42308AE}" presName="compNode" presStyleCnt="0"/>
      <dgm:spPr/>
    </dgm:pt>
    <dgm:pt modelId="{748603BF-ACF1-4F67-BBFD-FD99E6CB4E2F}" type="pres">
      <dgm:prSet presAssocID="{8F5994E4-3884-45B1-B2D3-EC97D42308A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3379A1-8F32-41E6-BCD9-79552D2A437A}" type="pres">
      <dgm:prSet presAssocID="{8F5994E4-3884-45B1-B2D3-EC97D42308AE}" presName="invisiNode" presStyleLbl="node1" presStyleIdx="2" presStyleCnt="3"/>
      <dgm:spPr/>
    </dgm:pt>
    <dgm:pt modelId="{FE6E8D6D-D6D7-4C7A-B6A2-31CD11EB6DF8}" type="pres">
      <dgm:prSet presAssocID="{8F5994E4-3884-45B1-B2D3-EC97D42308AE}" presName="imagNode" presStyleLbl="fgImgPlace1" presStyleIdx="2" presStyleCnt="3" custScaleY="11799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E9C708E1-3DDD-4542-8483-30FAE9A18DD8}" type="presOf" srcId="{8F5994E4-3884-45B1-B2D3-EC97D42308AE}" destId="{748603BF-ACF1-4F67-BBFD-FD99E6CB4E2F}" srcOrd="0" destOrd="0" presId="urn:microsoft.com/office/officeart/2005/8/layout/pList2"/>
    <dgm:cxn modelId="{E79BF556-C32C-4EE0-83A7-B9268C1AFD6A}" type="presOf" srcId="{9FAAC135-4597-42FE-B98D-3685E6EFC075}" destId="{9B01568D-782A-45A9-B538-690BD977A40F}" srcOrd="0" destOrd="0" presId="urn:microsoft.com/office/officeart/2005/8/layout/pList2"/>
    <dgm:cxn modelId="{26CF61C2-82D2-41BA-8D3B-EAE1A5FF32BE}" type="presOf" srcId="{F0852C1D-D8D3-4C3D-95F3-843B76F5D19C}" destId="{FF5292E9-04B7-49AE-B067-901DEE6DA8A6}" srcOrd="0" destOrd="0" presId="urn:microsoft.com/office/officeart/2005/8/layout/pList2"/>
    <dgm:cxn modelId="{B8A56D64-42C0-4CDD-9E93-7399D39E0B5D}" srcId="{9FAAC135-4597-42FE-B98D-3685E6EFC075}" destId="{EF11BB90-C0D8-4A11-8AB7-F3AE1DBB277E}" srcOrd="1" destOrd="0" parTransId="{23B27E51-AF18-4F4D-848A-0FEE38426A8B}" sibTransId="{16DD82E8-EC6F-4B73-8F90-BCA1D3CC6493}"/>
    <dgm:cxn modelId="{F5C55D32-74B4-40EF-99D8-B657395DFA86}" type="presOf" srcId="{16DD82E8-EC6F-4B73-8F90-BCA1D3CC6493}" destId="{E44FCC26-F1D1-488C-A95D-BDECF4AF9A69}" srcOrd="0" destOrd="0" presId="urn:microsoft.com/office/officeart/2005/8/layout/pList2"/>
    <dgm:cxn modelId="{104BA895-B3D0-415E-9796-27579B29D7A4}" type="presOf" srcId="{0066195E-AF9D-4DAD-9569-40F042897E16}" destId="{80852BBE-2D9C-419C-A394-0C0ED71C53BC}" srcOrd="0" destOrd="0" presId="urn:microsoft.com/office/officeart/2005/8/layout/pList2"/>
    <dgm:cxn modelId="{A4918451-C321-4D1F-AB0B-F928F96EF126}" type="presOf" srcId="{EF11BB90-C0D8-4A11-8AB7-F3AE1DBB277E}" destId="{4B0204E0-6BDF-4811-956E-1A9D3211D2DD}" srcOrd="0" destOrd="0" presId="urn:microsoft.com/office/officeart/2005/8/layout/pList2"/>
    <dgm:cxn modelId="{EBC2449D-6DBC-464E-90C6-71D36D6C042D}" srcId="{9FAAC135-4597-42FE-B98D-3685E6EFC075}" destId="{8F5994E4-3884-45B1-B2D3-EC97D42308AE}" srcOrd="2" destOrd="0" parTransId="{9FA71FFD-9BBB-42D3-B6E2-010784880FE5}" sibTransId="{667D351E-F5EC-43EE-A8C3-4A957DCAB1A9}"/>
    <dgm:cxn modelId="{132124D9-DC54-42E7-8702-535A5F4E2592}" srcId="{9FAAC135-4597-42FE-B98D-3685E6EFC075}" destId="{F0852C1D-D8D3-4C3D-95F3-843B76F5D19C}" srcOrd="0" destOrd="0" parTransId="{FD30F632-73AF-4A97-9EF0-E2A7CAF4DC85}" sibTransId="{0066195E-AF9D-4DAD-9569-40F042897E16}"/>
    <dgm:cxn modelId="{6D5C3F79-2E05-470C-B8E8-6C158A9FFF82}" type="presParOf" srcId="{9B01568D-782A-45A9-B538-690BD977A40F}" destId="{0C25F116-83B3-4F00-A937-396E50558DD9}" srcOrd="0" destOrd="0" presId="urn:microsoft.com/office/officeart/2005/8/layout/pList2"/>
    <dgm:cxn modelId="{C9A81F9D-9F9B-4F42-B14F-0CE573FFDEDD}" type="presParOf" srcId="{9B01568D-782A-45A9-B538-690BD977A40F}" destId="{6AB09FCC-06D3-43DD-8EDA-FD0FE312EA1F}" srcOrd="1" destOrd="0" presId="urn:microsoft.com/office/officeart/2005/8/layout/pList2"/>
    <dgm:cxn modelId="{E7ACCF87-3925-4292-B164-BACDDE8AA411}" type="presParOf" srcId="{6AB09FCC-06D3-43DD-8EDA-FD0FE312EA1F}" destId="{43AD9221-D6AA-401A-95C3-A5C00B1B1E4A}" srcOrd="0" destOrd="0" presId="urn:microsoft.com/office/officeart/2005/8/layout/pList2"/>
    <dgm:cxn modelId="{A253E63C-718C-4F75-B22D-E7D4F845C07A}" type="presParOf" srcId="{43AD9221-D6AA-401A-95C3-A5C00B1B1E4A}" destId="{FF5292E9-04B7-49AE-B067-901DEE6DA8A6}" srcOrd="0" destOrd="0" presId="urn:microsoft.com/office/officeart/2005/8/layout/pList2"/>
    <dgm:cxn modelId="{481F60DE-E270-424C-9C23-935E4C377F3C}" type="presParOf" srcId="{43AD9221-D6AA-401A-95C3-A5C00B1B1E4A}" destId="{4D6DD3BF-5556-4153-87D3-1DF6DFA1FBCC}" srcOrd="1" destOrd="0" presId="urn:microsoft.com/office/officeart/2005/8/layout/pList2"/>
    <dgm:cxn modelId="{BDF3271C-9AB2-4E0C-96B1-FB156BBF35DA}" type="presParOf" srcId="{43AD9221-D6AA-401A-95C3-A5C00B1B1E4A}" destId="{9A7A080B-61D5-4B90-8607-4B66262BDDB5}" srcOrd="2" destOrd="0" presId="urn:microsoft.com/office/officeart/2005/8/layout/pList2"/>
    <dgm:cxn modelId="{4752619D-CFB2-4D66-9692-92B8BC18B905}" type="presParOf" srcId="{6AB09FCC-06D3-43DD-8EDA-FD0FE312EA1F}" destId="{80852BBE-2D9C-419C-A394-0C0ED71C53BC}" srcOrd="1" destOrd="0" presId="urn:microsoft.com/office/officeart/2005/8/layout/pList2"/>
    <dgm:cxn modelId="{AA63F439-5C2F-44C9-BEFA-7B71CF9C1029}" type="presParOf" srcId="{6AB09FCC-06D3-43DD-8EDA-FD0FE312EA1F}" destId="{D44B8EFD-6D26-4AF8-9539-845EBC2EE28A}" srcOrd="2" destOrd="0" presId="urn:microsoft.com/office/officeart/2005/8/layout/pList2"/>
    <dgm:cxn modelId="{B1A88133-E2CF-42D2-9603-171386C2F499}" type="presParOf" srcId="{D44B8EFD-6D26-4AF8-9539-845EBC2EE28A}" destId="{4B0204E0-6BDF-4811-956E-1A9D3211D2DD}" srcOrd="0" destOrd="0" presId="urn:microsoft.com/office/officeart/2005/8/layout/pList2"/>
    <dgm:cxn modelId="{161E5B8C-177A-44BB-9C7A-E744894BD7EA}" type="presParOf" srcId="{D44B8EFD-6D26-4AF8-9539-845EBC2EE28A}" destId="{5E27CCAD-1A9F-421D-BC18-CFABA515A951}" srcOrd="1" destOrd="0" presId="urn:microsoft.com/office/officeart/2005/8/layout/pList2"/>
    <dgm:cxn modelId="{AD5BF0E7-EF5E-4713-AEBC-BD537E4C952A}" type="presParOf" srcId="{D44B8EFD-6D26-4AF8-9539-845EBC2EE28A}" destId="{086FBE43-838A-4A39-92C5-F26D091B7F19}" srcOrd="2" destOrd="0" presId="urn:microsoft.com/office/officeart/2005/8/layout/pList2"/>
    <dgm:cxn modelId="{BC4C902E-6DC0-4748-A14B-E2C799E2B3D5}" type="presParOf" srcId="{6AB09FCC-06D3-43DD-8EDA-FD0FE312EA1F}" destId="{E44FCC26-F1D1-488C-A95D-BDECF4AF9A69}" srcOrd="3" destOrd="0" presId="urn:microsoft.com/office/officeart/2005/8/layout/pList2"/>
    <dgm:cxn modelId="{9628D1FF-6D20-4CA1-B31E-C9CFC750050C}" type="presParOf" srcId="{6AB09FCC-06D3-43DD-8EDA-FD0FE312EA1F}" destId="{3CE18C6A-19C9-4AA0-A130-B2F7447D0AFA}" srcOrd="4" destOrd="0" presId="urn:microsoft.com/office/officeart/2005/8/layout/pList2"/>
    <dgm:cxn modelId="{5AD8CE41-2CF4-4188-950D-225D1880E19C}" type="presParOf" srcId="{3CE18C6A-19C9-4AA0-A130-B2F7447D0AFA}" destId="{748603BF-ACF1-4F67-BBFD-FD99E6CB4E2F}" srcOrd="0" destOrd="0" presId="urn:microsoft.com/office/officeart/2005/8/layout/pList2"/>
    <dgm:cxn modelId="{BF57F48D-30A5-40A8-A435-A903E9F99641}" type="presParOf" srcId="{3CE18C6A-19C9-4AA0-A130-B2F7447D0AFA}" destId="{3D3379A1-8F32-41E6-BCD9-79552D2A437A}" srcOrd="1" destOrd="0" presId="urn:microsoft.com/office/officeart/2005/8/layout/pList2"/>
    <dgm:cxn modelId="{02811516-E8AF-4C14-9FA6-05EC37967BB1}" type="presParOf" srcId="{3CE18C6A-19C9-4AA0-A130-B2F7447D0AFA}" destId="{FE6E8D6D-D6D7-4C7A-B6A2-31CD11EB6DF8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63813C-57C9-46A6-8173-4B919F51600C}" type="doc">
      <dgm:prSet loTypeId="urn:microsoft.com/office/officeart/2005/8/layout/cycle6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BEAE943-9AC7-4B00-8FC1-FF731C79CE02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Совместные проекты, выставки и акции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6F7ED8-2320-4E42-9896-7086D2A877A3}" type="parTrans" cxnId="{1FDF5B4B-3D5D-476A-8A2E-E2D17E5BA092}">
      <dgm:prSet/>
      <dgm:spPr/>
      <dgm:t>
        <a:bodyPr/>
        <a:lstStyle/>
        <a:p>
          <a:endParaRPr lang="ru-RU"/>
        </a:p>
      </dgm:t>
    </dgm:pt>
    <dgm:pt modelId="{98665877-6CD1-4708-9633-29FEF38AA4BB}" type="sibTrans" cxnId="{1FDF5B4B-3D5D-476A-8A2E-E2D17E5BA092}">
      <dgm:prSet/>
      <dgm:spPr/>
      <dgm:t>
        <a:bodyPr/>
        <a:lstStyle/>
        <a:p>
          <a:endParaRPr lang="ru-RU"/>
        </a:p>
      </dgm:t>
    </dgm:pt>
    <dgm:pt modelId="{087E382D-4FEB-4EE9-8897-BF28F3EB006A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Открытые мероприятия для родителей 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4387D08-84B7-468D-B588-89CD039D53E4}" type="parTrans" cxnId="{075843AA-71CC-46F8-BC77-AE5A5143BE3A}">
      <dgm:prSet/>
      <dgm:spPr/>
      <dgm:t>
        <a:bodyPr/>
        <a:lstStyle/>
        <a:p>
          <a:endParaRPr lang="ru-RU"/>
        </a:p>
      </dgm:t>
    </dgm:pt>
    <dgm:pt modelId="{B03EC865-5702-4596-814F-89C9E795752F}" type="sibTrans" cxnId="{075843AA-71CC-46F8-BC77-AE5A5143BE3A}">
      <dgm:prSet/>
      <dgm:spPr/>
      <dgm:t>
        <a:bodyPr/>
        <a:lstStyle/>
        <a:p>
          <a:endParaRPr lang="ru-RU"/>
        </a:p>
      </dgm:t>
    </dgm:pt>
    <dgm:pt modelId="{80291B2E-B85F-443E-B059-0AD60393AEA7}">
      <dgm:prSet phldrT="[Текст]" custT="1"/>
      <dgm:spPr>
        <a:solidFill>
          <a:srgbClr val="009900"/>
        </a:solidFill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Родительское собрание 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E3B0C7E-CD66-4579-AF51-573D16286359}" type="parTrans" cxnId="{B50B52B3-99A6-452F-985F-26051DA90412}">
      <dgm:prSet/>
      <dgm:spPr/>
      <dgm:t>
        <a:bodyPr/>
        <a:lstStyle/>
        <a:p>
          <a:endParaRPr lang="ru-RU"/>
        </a:p>
      </dgm:t>
    </dgm:pt>
    <dgm:pt modelId="{BB2430E7-ED5A-4BA9-9BBB-0B4EE6E9E7AF}" type="sibTrans" cxnId="{B50B52B3-99A6-452F-985F-26051DA90412}">
      <dgm:prSet/>
      <dgm:spPr/>
      <dgm:t>
        <a:bodyPr/>
        <a:lstStyle/>
        <a:p>
          <a:endParaRPr lang="ru-RU"/>
        </a:p>
      </dgm:t>
    </dgm:pt>
    <dgm:pt modelId="{63F5A24B-0398-4C44-8125-50B232375F8C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Папки-передвижки и информация в родительском уголке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4B7ED2-D511-47F7-88CA-EDF52E2FF6A2}" type="parTrans" cxnId="{4743E7B7-6F1D-4023-A84D-A8920817A9CC}">
      <dgm:prSet/>
      <dgm:spPr/>
      <dgm:t>
        <a:bodyPr/>
        <a:lstStyle/>
        <a:p>
          <a:endParaRPr lang="ru-RU"/>
        </a:p>
      </dgm:t>
    </dgm:pt>
    <dgm:pt modelId="{2A2318D7-5448-4BD2-B5F7-FC2E193860C8}" type="sibTrans" cxnId="{4743E7B7-6F1D-4023-A84D-A8920817A9CC}">
      <dgm:prSet/>
      <dgm:spPr/>
      <dgm:t>
        <a:bodyPr/>
        <a:lstStyle/>
        <a:p>
          <a:endParaRPr lang="ru-RU"/>
        </a:p>
      </dgm:t>
    </dgm:pt>
    <dgm:pt modelId="{E4A96BEC-4640-41EE-8BA0-D9ACD6AD969F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Групповые, индивидуальные консультации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263EA3A-ABD2-4A28-A135-F5CB1592E608}" type="parTrans" cxnId="{600FF314-01F9-4B5D-9B80-01ABDC92EC2A}">
      <dgm:prSet/>
      <dgm:spPr/>
      <dgm:t>
        <a:bodyPr/>
        <a:lstStyle/>
        <a:p>
          <a:endParaRPr lang="ru-RU"/>
        </a:p>
      </dgm:t>
    </dgm:pt>
    <dgm:pt modelId="{723DECAA-FF6D-48B2-B8D3-B2DDC4148C9E}" type="sibTrans" cxnId="{600FF314-01F9-4B5D-9B80-01ABDC92EC2A}">
      <dgm:prSet/>
      <dgm:spPr/>
      <dgm:t>
        <a:bodyPr/>
        <a:lstStyle/>
        <a:p>
          <a:endParaRPr lang="ru-RU"/>
        </a:p>
      </dgm:t>
    </dgm:pt>
    <dgm:pt modelId="{D353CA09-20C4-4F20-959E-2388A1D10F14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Привлечение родителей к благоустройству территории ДОУ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3554AD-9603-4725-B1C2-DB58A9C78228}" type="parTrans" cxnId="{55A4606F-BDE4-4924-B4DB-FA9225D9E0C1}">
      <dgm:prSet/>
      <dgm:spPr/>
      <dgm:t>
        <a:bodyPr/>
        <a:lstStyle/>
        <a:p>
          <a:endParaRPr lang="ru-RU"/>
        </a:p>
      </dgm:t>
    </dgm:pt>
    <dgm:pt modelId="{4B433706-C974-4C09-A7A2-FCD68A57A548}" type="sibTrans" cxnId="{55A4606F-BDE4-4924-B4DB-FA9225D9E0C1}">
      <dgm:prSet/>
      <dgm:spPr/>
      <dgm:t>
        <a:bodyPr/>
        <a:lstStyle/>
        <a:p>
          <a:endParaRPr lang="ru-RU"/>
        </a:p>
      </dgm:t>
    </dgm:pt>
    <dgm:pt modelId="{E20B8ACF-2985-4C26-97F6-A0EEDAAC8348}" type="pres">
      <dgm:prSet presAssocID="{1563813C-57C9-46A6-8173-4B919F51600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02256C-D69B-481F-96E2-3BA76D001906}" type="pres">
      <dgm:prSet presAssocID="{087E382D-4FEB-4EE9-8897-BF28F3EB006A}" presName="node" presStyleLbl="node1" presStyleIdx="0" presStyleCnt="6" custScaleX="137265" custScaleY="1122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627380-B120-4D4B-A345-AF2296CA7782}" type="pres">
      <dgm:prSet presAssocID="{087E382D-4FEB-4EE9-8897-BF28F3EB006A}" presName="spNode" presStyleCnt="0"/>
      <dgm:spPr/>
    </dgm:pt>
    <dgm:pt modelId="{2C2D50A2-D364-4415-B572-DCACAC8EA826}" type="pres">
      <dgm:prSet presAssocID="{B03EC865-5702-4596-814F-89C9E795752F}" presName="sibTrans" presStyleLbl="sibTrans1D1" presStyleIdx="0" presStyleCnt="6"/>
      <dgm:spPr/>
      <dgm:t>
        <a:bodyPr/>
        <a:lstStyle/>
        <a:p>
          <a:endParaRPr lang="ru-RU"/>
        </a:p>
      </dgm:t>
    </dgm:pt>
    <dgm:pt modelId="{4621DEA2-292A-444E-B7CA-66BD81C60BD2}" type="pres">
      <dgm:prSet presAssocID="{80291B2E-B85F-443E-B059-0AD60393AEA7}" presName="node" presStyleLbl="node1" presStyleIdx="1" presStyleCnt="6" custScaleX="134335" custScaleY="1062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87ED39-3B59-46FD-A0F2-085163E88D21}" type="pres">
      <dgm:prSet presAssocID="{80291B2E-B85F-443E-B059-0AD60393AEA7}" presName="spNode" presStyleCnt="0"/>
      <dgm:spPr/>
    </dgm:pt>
    <dgm:pt modelId="{D43F391B-3E65-4389-9177-9B0162BA95EC}" type="pres">
      <dgm:prSet presAssocID="{BB2430E7-ED5A-4BA9-9BBB-0B4EE6E9E7AF}" presName="sibTrans" presStyleLbl="sibTrans1D1" presStyleIdx="1" presStyleCnt="6"/>
      <dgm:spPr/>
      <dgm:t>
        <a:bodyPr/>
        <a:lstStyle/>
        <a:p>
          <a:endParaRPr lang="ru-RU"/>
        </a:p>
      </dgm:t>
    </dgm:pt>
    <dgm:pt modelId="{9E2B2D4F-ED02-44B9-9BE5-471419448FDD}" type="pres">
      <dgm:prSet presAssocID="{63F5A24B-0398-4C44-8125-50B232375F8C}" presName="node" presStyleLbl="node1" presStyleIdx="2" presStyleCnt="6" custScaleX="148254" custScaleY="1231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5F717-C2D4-4181-AB27-4AAE9D2FB9BF}" type="pres">
      <dgm:prSet presAssocID="{63F5A24B-0398-4C44-8125-50B232375F8C}" presName="spNode" presStyleCnt="0"/>
      <dgm:spPr/>
    </dgm:pt>
    <dgm:pt modelId="{AD4FA512-4997-477D-975B-31802A886791}" type="pres">
      <dgm:prSet presAssocID="{2A2318D7-5448-4BD2-B5F7-FC2E193860C8}" presName="sibTrans" presStyleLbl="sibTrans1D1" presStyleIdx="2" presStyleCnt="6"/>
      <dgm:spPr/>
      <dgm:t>
        <a:bodyPr/>
        <a:lstStyle/>
        <a:p>
          <a:endParaRPr lang="ru-RU"/>
        </a:p>
      </dgm:t>
    </dgm:pt>
    <dgm:pt modelId="{087B2BC2-8309-4E10-B1FB-53551FB42AB4}" type="pres">
      <dgm:prSet presAssocID="{E4A96BEC-4640-41EE-8BA0-D9ACD6AD969F}" presName="node" presStyleLbl="node1" presStyleIdx="3" presStyleCnt="6" custScaleX="157989" custScaleY="91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EADE1A-43A5-42DC-AA6D-FC371A19D602}" type="pres">
      <dgm:prSet presAssocID="{E4A96BEC-4640-41EE-8BA0-D9ACD6AD969F}" presName="spNode" presStyleCnt="0"/>
      <dgm:spPr/>
    </dgm:pt>
    <dgm:pt modelId="{AA9312C9-79F9-40E5-8593-7902F333667B}" type="pres">
      <dgm:prSet presAssocID="{723DECAA-FF6D-48B2-B8D3-B2DDC4148C9E}" presName="sibTrans" presStyleLbl="sibTrans1D1" presStyleIdx="3" presStyleCnt="6"/>
      <dgm:spPr/>
      <dgm:t>
        <a:bodyPr/>
        <a:lstStyle/>
        <a:p>
          <a:endParaRPr lang="ru-RU"/>
        </a:p>
      </dgm:t>
    </dgm:pt>
    <dgm:pt modelId="{E16847A5-2B6B-4DC1-B683-D90CA01093EA}" type="pres">
      <dgm:prSet presAssocID="{D353CA09-20C4-4F20-959E-2388A1D10F14}" presName="node" presStyleLbl="node1" presStyleIdx="4" presStyleCnt="6" custScaleX="155878" custScaleY="1180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A4CC6A-D50A-4810-A502-255A4FE20598}" type="pres">
      <dgm:prSet presAssocID="{D353CA09-20C4-4F20-959E-2388A1D10F14}" presName="spNode" presStyleCnt="0"/>
      <dgm:spPr/>
    </dgm:pt>
    <dgm:pt modelId="{AAF8F068-47ED-45AF-B76D-C527FA848867}" type="pres">
      <dgm:prSet presAssocID="{4B433706-C974-4C09-A7A2-FCD68A57A548}" presName="sibTrans" presStyleLbl="sibTrans1D1" presStyleIdx="4" presStyleCnt="6"/>
      <dgm:spPr/>
      <dgm:t>
        <a:bodyPr/>
        <a:lstStyle/>
        <a:p>
          <a:endParaRPr lang="ru-RU"/>
        </a:p>
      </dgm:t>
    </dgm:pt>
    <dgm:pt modelId="{027D213A-85BF-4257-AEEA-A1E452384AF0}" type="pres">
      <dgm:prSet presAssocID="{0BEAE943-9AC7-4B00-8FC1-FF731C79CE02}" presName="node" presStyleLbl="node1" presStyleIdx="5" presStyleCnt="6" custScaleX="146135" custScaleY="1155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380902-FFFE-4737-8E6E-7E4D8E9A3217}" type="pres">
      <dgm:prSet presAssocID="{0BEAE943-9AC7-4B00-8FC1-FF731C79CE02}" presName="spNode" presStyleCnt="0"/>
      <dgm:spPr/>
    </dgm:pt>
    <dgm:pt modelId="{08609CBC-D2E2-49D2-91C0-0D80323CDE8C}" type="pres">
      <dgm:prSet presAssocID="{98665877-6CD1-4708-9633-29FEF38AA4BB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2D6A84CA-23FA-4029-8155-4DECF4DFA87A}" type="presOf" srcId="{B03EC865-5702-4596-814F-89C9E795752F}" destId="{2C2D50A2-D364-4415-B572-DCACAC8EA826}" srcOrd="0" destOrd="0" presId="urn:microsoft.com/office/officeart/2005/8/layout/cycle6"/>
    <dgm:cxn modelId="{42220BCB-F7A6-42E9-ACA6-2704968DE9F2}" type="presOf" srcId="{80291B2E-B85F-443E-B059-0AD60393AEA7}" destId="{4621DEA2-292A-444E-B7CA-66BD81C60BD2}" srcOrd="0" destOrd="0" presId="urn:microsoft.com/office/officeart/2005/8/layout/cycle6"/>
    <dgm:cxn modelId="{DD06A1B5-D61D-4F2D-99DA-A2FC06FB769D}" type="presOf" srcId="{98665877-6CD1-4708-9633-29FEF38AA4BB}" destId="{08609CBC-D2E2-49D2-91C0-0D80323CDE8C}" srcOrd="0" destOrd="0" presId="urn:microsoft.com/office/officeart/2005/8/layout/cycle6"/>
    <dgm:cxn modelId="{69B9CFE6-3585-4C24-805B-9D8FB5EAF0F4}" type="presOf" srcId="{D353CA09-20C4-4F20-959E-2388A1D10F14}" destId="{E16847A5-2B6B-4DC1-B683-D90CA01093EA}" srcOrd="0" destOrd="0" presId="urn:microsoft.com/office/officeart/2005/8/layout/cycle6"/>
    <dgm:cxn modelId="{4281D8F6-7C1F-473C-B774-39BC2C03243D}" type="presOf" srcId="{087E382D-4FEB-4EE9-8897-BF28F3EB006A}" destId="{5C02256C-D69B-481F-96E2-3BA76D001906}" srcOrd="0" destOrd="0" presId="urn:microsoft.com/office/officeart/2005/8/layout/cycle6"/>
    <dgm:cxn modelId="{54DBD671-F6FC-473B-BC75-5C3169F7CE0E}" type="presOf" srcId="{1563813C-57C9-46A6-8173-4B919F51600C}" destId="{E20B8ACF-2985-4C26-97F6-A0EEDAAC8348}" srcOrd="0" destOrd="0" presId="urn:microsoft.com/office/officeart/2005/8/layout/cycle6"/>
    <dgm:cxn modelId="{F634BEB5-32F5-4E76-B852-9264E616049A}" type="presOf" srcId="{723DECAA-FF6D-48B2-B8D3-B2DDC4148C9E}" destId="{AA9312C9-79F9-40E5-8593-7902F333667B}" srcOrd="0" destOrd="0" presId="urn:microsoft.com/office/officeart/2005/8/layout/cycle6"/>
    <dgm:cxn modelId="{FABE9E47-54CB-42A2-BBC2-FC084F19C079}" type="presOf" srcId="{2A2318D7-5448-4BD2-B5F7-FC2E193860C8}" destId="{AD4FA512-4997-477D-975B-31802A886791}" srcOrd="0" destOrd="0" presId="urn:microsoft.com/office/officeart/2005/8/layout/cycle6"/>
    <dgm:cxn modelId="{1FDF5B4B-3D5D-476A-8A2E-E2D17E5BA092}" srcId="{1563813C-57C9-46A6-8173-4B919F51600C}" destId="{0BEAE943-9AC7-4B00-8FC1-FF731C79CE02}" srcOrd="5" destOrd="0" parTransId="{8C6F7ED8-2320-4E42-9896-7086D2A877A3}" sibTransId="{98665877-6CD1-4708-9633-29FEF38AA4BB}"/>
    <dgm:cxn modelId="{F23E7E1B-CCCD-441F-A810-F24763BA18C5}" type="presOf" srcId="{63F5A24B-0398-4C44-8125-50B232375F8C}" destId="{9E2B2D4F-ED02-44B9-9BE5-471419448FDD}" srcOrd="0" destOrd="0" presId="urn:microsoft.com/office/officeart/2005/8/layout/cycle6"/>
    <dgm:cxn modelId="{4743E7B7-6F1D-4023-A84D-A8920817A9CC}" srcId="{1563813C-57C9-46A6-8173-4B919F51600C}" destId="{63F5A24B-0398-4C44-8125-50B232375F8C}" srcOrd="2" destOrd="0" parTransId="{CE4B7ED2-D511-47F7-88CA-EDF52E2FF6A2}" sibTransId="{2A2318D7-5448-4BD2-B5F7-FC2E193860C8}"/>
    <dgm:cxn modelId="{55A4606F-BDE4-4924-B4DB-FA9225D9E0C1}" srcId="{1563813C-57C9-46A6-8173-4B919F51600C}" destId="{D353CA09-20C4-4F20-959E-2388A1D10F14}" srcOrd="4" destOrd="0" parTransId="{153554AD-9603-4725-B1C2-DB58A9C78228}" sibTransId="{4B433706-C974-4C09-A7A2-FCD68A57A548}"/>
    <dgm:cxn modelId="{C960B719-8359-4E57-A872-379B3E2AFB22}" type="presOf" srcId="{4B433706-C974-4C09-A7A2-FCD68A57A548}" destId="{AAF8F068-47ED-45AF-B76D-C527FA848867}" srcOrd="0" destOrd="0" presId="urn:microsoft.com/office/officeart/2005/8/layout/cycle6"/>
    <dgm:cxn modelId="{B50B52B3-99A6-452F-985F-26051DA90412}" srcId="{1563813C-57C9-46A6-8173-4B919F51600C}" destId="{80291B2E-B85F-443E-B059-0AD60393AEA7}" srcOrd="1" destOrd="0" parTransId="{5E3B0C7E-CD66-4579-AF51-573D16286359}" sibTransId="{BB2430E7-ED5A-4BA9-9BBB-0B4EE6E9E7AF}"/>
    <dgm:cxn modelId="{600FF314-01F9-4B5D-9B80-01ABDC92EC2A}" srcId="{1563813C-57C9-46A6-8173-4B919F51600C}" destId="{E4A96BEC-4640-41EE-8BA0-D9ACD6AD969F}" srcOrd="3" destOrd="0" parTransId="{3263EA3A-ABD2-4A28-A135-F5CB1592E608}" sibTransId="{723DECAA-FF6D-48B2-B8D3-B2DDC4148C9E}"/>
    <dgm:cxn modelId="{075843AA-71CC-46F8-BC77-AE5A5143BE3A}" srcId="{1563813C-57C9-46A6-8173-4B919F51600C}" destId="{087E382D-4FEB-4EE9-8897-BF28F3EB006A}" srcOrd="0" destOrd="0" parTransId="{F4387D08-84B7-468D-B588-89CD039D53E4}" sibTransId="{B03EC865-5702-4596-814F-89C9E795752F}"/>
    <dgm:cxn modelId="{4217E81F-5D96-44E2-8040-B40C49D89B05}" type="presOf" srcId="{BB2430E7-ED5A-4BA9-9BBB-0B4EE6E9E7AF}" destId="{D43F391B-3E65-4389-9177-9B0162BA95EC}" srcOrd="0" destOrd="0" presId="urn:microsoft.com/office/officeart/2005/8/layout/cycle6"/>
    <dgm:cxn modelId="{A24A9457-1204-4283-9CB8-10F9D7C73728}" type="presOf" srcId="{E4A96BEC-4640-41EE-8BA0-D9ACD6AD969F}" destId="{087B2BC2-8309-4E10-B1FB-53551FB42AB4}" srcOrd="0" destOrd="0" presId="urn:microsoft.com/office/officeart/2005/8/layout/cycle6"/>
    <dgm:cxn modelId="{0A13B2B8-5F8D-4199-9184-C83E5F65BF19}" type="presOf" srcId="{0BEAE943-9AC7-4B00-8FC1-FF731C79CE02}" destId="{027D213A-85BF-4257-AEEA-A1E452384AF0}" srcOrd="0" destOrd="0" presId="urn:microsoft.com/office/officeart/2005/8/layout/cycle6"/>
    <dgm:cxn modelId="{9D980CBF-1E43-4BD3-BB59-B80786C35356}" type="presParOf" srcId="{E20B8ACF-2985-4C26-97F6-A0EEDAAC8348}" destId="{5C02256C-D69B-481F-96E2-3BA76D001906}" srcOrd="0" destOrd="0" presId="urn:microsoft.com/office/officeart/2005/8/layout/cycle6"/>
    <dgm:cxn modelId="{9D6C2DB0-C93A-4943-AD10-FEAA47FCD22F}" type="presParOf" srcId="{E20B8ACF-2985-4C26-97F6-A0EEDAAC8348}" destId="{D0627380-B120-4D4B-A345-AF2296CA7782}" srcOrd="1" destOrd="0" presId="urn:microsoft.com/office/officeart/2005/8/layout/cycle6"/>
    <dgm:cxn modelId="{E351A90E-D4ED-4782-95CD-6D92B38EC329}" type="presParOf" srcId="{E20B8ACF-2985-4C26-97F6-A0EEDAAC8348}" destId="{2C2D50A2-D364-4415-B572-DCACAC8EA826}" srcOrd="2" destOrd="0" presId="urn:microsoft.com/office/officeart/2005/8/layout/cycle6"/>
    <dgm:cxn modelId="{E308DDC9-B284-4AFF-9DED-4B16123F0C19}" type="presParOf" srcId="{E20B8ACF-2985-4C26-97F6-A0EEDAAC8348}" destId="{4621DEA2-292A-444E-B7CA-66BD81C60BD2}" srcOrd="3" destOrd="0" presId="urn:microsoft.com/office/officeart/2005/8/layout/cycle6"/>
    <dgm:cxn modelId="{01955665-7D66-4FEF-954C-E7A536E77A5C}" type="presParOf" srcId="{E20B8ACF-2985-4C26-97F6-A0EEDAAC8348}" destId="{F787ED39-3B59-46FD-A0F2-085163E88D21}" srcOrd="4" destOrd="0" presId="urn:microsoft.com/office/officeart/2005/8/layout/cycle6"/>
    <dgm:cxn modelId="{0F8B98C4-06DC-4DC8-A37E-6F80A1AC2C2F}" type="presParOf" srcId="{E20B8ACF-2985-4C26-97F6-A0EEDAAC8348}" destId="{D43F391B-3E65-4389-9177-9B0162BA95EC}" srcOrd="5" destOrd="0" presId="urn:microsoft.com/office/officeart/2005/8/layout/cycle6"/>
    <dgm:cxn modelId="{C1281E53-6714-4537-87CE-7EBF2F1FA733}" type="presParOf" srcId="{E20B8ACF-2985-4C26-97F6-A0EEDAAC8348}" destId="{9E2B2D4F-ED02-44B9-9BE5-471419448FDD}" srcOrd="6" destOrd="0" presId="urn:microsoft.com/office/officeart/2005/8/layout/cycle6"/>
    <dgm:cxn modelId="{A5C755F4-2300-4D96-BB95-D9EAE1FDC72E}" type="presParOf" srcId="{E20B8ACF-2985-4C26-97F6-A0EEDAAC8348}" destId="{4905F717-C2D4-4181-AB27-4AAE9D2FB9BF}" srcOrd="7" destOrd="0" presId="urn:microsoft.com/office/officeart/2005/8/layout/cycle6"/>
    <dgm:cxn modelId="{FD86F499-E26E-499E-9720-9D348EB82E1B}" type="presParOf" srcId="{E20B8ACF-2985-4C26-97F6-A0EEDAAC8348}" destId="{AD4FA512-4997-477D-975B-31802A886791}" srcOrd="8" destOrd="0" presId="urn:microsoft.com/office/officeart/2005/8/layout/cycle6"/>
    <dgm:cxn modelId="{BB037579-F8B9-4BF7-8653-E49DF02C12F6}" type="presParOf" srcId="{E20B8ACF-2985-4C26-97F6-A0EEDAAC8348}" destId="{087B2BC2-8309-4E10-B1FB-53551FB42AB4}" srcOrd="9" destOrd="0" presId="urn:microsoft.com/office/officeart/2005/8/layout/cycle6"/>
    <dgm:cxn modelId="{CB41D5C5-9F0A-4287-804A-7B4F56909A73}" type="presParOf" srcId="{E20B8ACF-2985-4C26-97F6-A0EEDAAC8348}" destId="{F3EADE1A-43A5-42DC-AA6D-FC371A19D602}" srcOrd="10" destOrd="0" presId="urn:microsoft.com/office/officeart/2005/8/layout/cycle6"/>
    <dgm:cxn modelId="{E80C9C88-499F-459D-9E0A-6DA93048FE67}" type="presParOf" srcId="{E20B8ACF-2985-4C26-97F6-A0EEDAAC8348}" destId="{AA9312C9-79F9-40E5-8593-7902F333667B}" srcOrd="11" destOrd="0" presId="urn:microsoft.com/office/officeart/2005/8/layout/cycle6"/>
    <dgm:cxn modelId="{EFD30E01-BD53-49B4-AA3B-590C25399961}" type="presParOf" srcId="{E20B8ACF-2985-4C26-97F6-A0EEDAAC8348}" destId="{E16847A5-2B6B-4DC1-B683-D90CA01093EA}" srcOrd="12" destOrd="0" presId="urn:microsoft.com/office/officeart/2005/8/layout/cycle6"/>
    <dgm:cxn modelId="{834F0E87-72FA-45BC-9DC6-322793DD0B02}" type="presParOf" srcId="{E20B8ACF-2985-4C26-97F6-A0EEDAAC8348}" destId="{0BA4CC6A-D50A-4810-A502-255A4FE20598}" srcOrd="13" destOrd="0" presId="urn:microsoft.com/office/officeart/2005/8/layout/cycle6"/>
    <dgm:cxn modelId="{3205E7A8-FEF0-4436-941C-BA9A33A9F3A7}" type="presParOf" srcId="{E20B8ACF-2985-4C26-97F6-A0EEDAAC8348}" destId="{AAF8F068-47ED-45AF-B76D-C527FA848867}" srcOrd="14" destOrd="0" presId="urn:microsoft.com/office/officeart/2005/8/layout/cycle6"/>
    <dgm:cxn modelId="{AFB8DB2C-D03A-48C7-A0B1-91D77D231B7E}" type="presParOf" srcId="{E20B8ACF-2985-4C26-97F6-A0EEDAAC8348}" destId="{027D213A-85BF-4257-AEEA-A1E452384AF0}" srcOrd="15" destOrd="0" presId="urn:microsoft.com/office/officeart/2005/8/layout/cycle6"/>
    <dgm:cxn modelId="{6F28A8DB-010E-4BC6-9D6E-114949036B75}" type="presParOf" srcId="{E20B8ACF-2985-4C26-97F6-A0EEDAAC8348}" destId="{28380902-FFFE-4737-8E6E-7E4D8E9A3217}" srcOrd="16" destOrd="0" presId="urn:microsoft.com/office/officeart/2005/8/layout/cycle6"/>
    <dgm:cxn modelId="{0C847C4A-4423-449C-AA0A-9E765937990B}" type="presParOf" srcId="{E20B8ACF-2985-4C26-97F6-A0EEDAAC8348}" destId="{08609CBC-D2E2-49D2-91C0-0D80323CDE8C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1A6BD2-7414-471D-8602-9E9449F04CFF}" type="doc">
      <dgm:prSet loTypeId="urn:microsoft.com/office/officeart/2005/8/layout/matrix1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045A0FC-1BCB-461F-BA79-EF02C9236BD0}">
      <dgm:prSet phldrT="[Текст]" custT="1"/>
      <dgm:spPr/>
      <dgm:t>
        <a:bodyPr/>
        <a:lstStyle/>
        <a:p>
          <a:r>
            <a:rPr lang="ru-RU" sz="2000" b="1" dirty="0" smtClean="0"/>
            <a:t>Тема «Воспитание гражданственности, патриотизма и любви к Родине со старшими дошкольниками через проектную деятельность»</a:t>
          </a:r>
          <a:endParaRPr lang="ru-RU" sz="2000" b="1" dirty="0"/>
        </a:p>
      </dgm:t>
    </dgm:pt>
    <dgm:pt modelId="{2954C455-F7E7-4139-8C69-8597B8FDDBC4}" type="parTrans" cxnId="{49BA06E2-0943-4F2C-8C1E-8027A9B397F1}">
      <dgm:prSet/>
      <dgm:spPr/>
      <dgm:t>
        <a:bodyPr/>
        <a:lstStyle/>
        <a:p>
          <a:endParaRPr lang="ru-RU" sz="5400" b="1"/>
        </a:p>
      </dgm:t>
    </dgm:pt>
    <dgm:pt modelId="{C1E57B80-4E09-48C1-B405-6D4E18AA418C}" type="sibTrans" cxnId="{49BA06E2-0943-4F2C-8C1E-8027A9B397F1}">
      <dgm:prSet/>
      <dgm:spPr/>
      <dgm:t>
        <a:bodyPr/>
        <a:lstStyle/>
        <a:p>
          <a:endParaRPr lang="ru-RU" sz="5400" b="1"/>
        </a:p>
      </dgm:t>
    </dgm:pt>
    <dgm:pt modelId="{58A37D9D-4B9B-4703-9332-8288072ABA2E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2400" b="1" dirty="0" smtClean="0"/>
            <a:t>Разработан и внедрён проект «Юные патриоты», итог проекта –детско-родительская НПК «Богатство родного края»</a:t>
          </a:r>
          <a:endParaRPr lang="ru-RU" sz="2400" b="1" dirty="0"/>
        </a:p>
      </dgm:t>
    </dgm:pt>
    <dgm:pt modelId="{2CA90984-7C40-423C-B797-55401DC65968}" type="parTrans" cxnId="{0DD61599-9039-4079-BD8A-B1D40143A812}">
      <dgm:prSet/>
      <dgm:spPr/>
      <dgm:t>
        <a:bodyPr/>
        <a:lstStyle/>
        <a:p>
          <a:endParaRPr lang="ru-RU" sz="5400" b="1"/>
        </a:p>
      </dgm:t>
    </dgm:pt>
    <dgm:pt modelId="{7C187526-342D-4E08-9C74-1ADA96319EF3}" type="sibTrans" cxnId="{0DD61599-9039-4079-BD8A-B1D40143A812}">
      <dgm:prSet/>
      <dgm:spPr/>
      <dgm:t>
        <a:bodyPr/>
        <a:lstStyle/>
        <a:p>
          <a:endParaRPr lang="ru-RU" sz="5400" b="1"/>
        </a:p>
      </dgm:t>
    </dgm:pt>
    <dgm:pt modelId="{1F3BC2EF-A985-4C64-ABD0-1DD6532936AA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2400" b="1" dirty="0" smtClean="0"/>
            <a:t>Создали вместе с детьми и родителями «Мини-музей русского народного декоративно-прикладного творчества» тряпичных кукол</a:t>
          </a:r>
          <a:endParaRPr lang="ru-RU" sz="2400" b="1" dirty="0"/>
        </a:p>
      </dgm:t>
    </dgm:pt>
    <dgm:pt modelId="{738CFA4C-7584-4C6F-9C5F-A29A2CAE4750}" type="parTrans" cxnId="{5259B324-91ED-4148-A764-F02C96546204}">
      <dgm:prSet/>
      <dgm:spPr/>
      <dgm:t>
        <a:bodyPr/>
        <a:lstStyle/>
        <a:p>
          <a:endParaRPr lang="ru-RU" sz="5400" b="1"/>
        </a:p>
      </dgm:t>
    </dgm:pt>
    <dgm:pt modelId="{63F93728-9A9A-4387-8869-73F148594DD2}" type="sibTrans" cxnId="{5259B324-91ED-4148-A764-F02C96546204}">
      <dgm:prSet/>
      <dgm:spPr/>
      <dgm:t>
        <a:bodyPr/>
        <a:lstStyle/>
        <a:p>
          <a:endParaRPr lang="ru-RU" sz="5400" b="1"/>
        </a:p>
      </dgm:t>
    </dgm:pt>
    <dgm:pt modelId="{3C61E958-E405-465D-8D79-119DCA3F6212}">
      <dgm:prSet phldrT="[Текст]" custT="1"/>
      <dgm:spPr/>
      <dgm:t>
        <a:bodyPr/>
        <a:lstStyle/>
        <a:p>
          <a:endParaRPr lang="ru-RU"/>
        </a:p>
      </dgm:t>
    </dgm:pt>
    <dgm:pt modelId="{EE4C1D35-FD10-4E3A-A618-0D92493B97BE}" type="parTrans" cxnId="{ED906B2C-5CEA-4539-A71A-8F680BD1E11D}">
      <dgm:prSet/>
      <dgm:spPr/>
      <dgm:t>
        <a:bodyPr/>
        <a:lstStyle/>
        <a:p>
          <a:endParaRPr lang="ru-RU" sz="5400" b="1"/>
        </a:p>
      </dgm:t>
    </dgm:pt>
    <dgm:pt modelId="{741A661B-486D-45DA-A7D7-E3728333855D}" type="sibTrans" cxnId="{ED906B2C-5CEA-4539-A71A-8F680BD1E11D}">
      <dgm:prSet/>
      <dgm:spPr/>
      <dgm:t>
        <a:bodyPr/>
        <a:lstStyle/>
        <a:p>
          <a:endParaRPr lang="ru-RU" sz="5400" b="1"/>
        </a:p>
      </dgm:t>
    </dgm:pt>
    <dgm:pt modelId="{90F1E8C0-BCCE-4A66-916B-AAB0DD236D37}">
      <dgm:prSet phldrT="[Текст]" custT="1"/>
      <dgm:spPr/>
      <dgm:t>
        <a:bodyPr/>
        <a:lstStyle/>
        <a:p>
          <a:endParaRPr lang="ru-RU"/>
        </a:p>
      </dgm:t>
    </dgm:pt>
    <dgm:pt modelId="{2C03BE0F-8059-4B77-88B6-0F251FBBA897}" type="parTrans" cxnId="{9D8F4A3D-3DE2-40F9-A822-072BE3263CA2}">
      <dgm:prSet/>
      <dgm:spPr/>
      <dgm:t>
        <a:bodyPr/>
        <a:lstStyle/>
        <a:p>
          <a:endParaRPr lang="ru-RU" sz="5400" b="1"/>
        </a:p>
      </dgm:t>
    </dgm:pt>
    <dgm:pt modelId="{22C9FB3E-AF08-48F4-A1E4-26D286FC176C}" type="sibTrans" cxnId="{9D8F4A3D-3DE2-40F9-A822-072BE3263CA2}">
      <dgm:prSet/>
      <dgm:spPr/>
      <dgm:t>
        <a:bodyPr/>
        <a:lstStyle/>
        <a:p>
          <a:endParaRPr lang="ru-RU" sz="5400" b="1"/>
        </a:p>
      </dgm:t>
    </dgm:pt>
    <dgm:pt modelId="{62D5184B-8D6B-443E-924E-939C08F16F7D}">
      <dgm:prSet/>
      <dgm:spPr/>
      <dgm:t>
        <a:bodyPr/>
        <a:lstStyle/>
        <a:p>
          <a:endParaRPr lang="ru-RU" sz="1800"/>
        </a:p>
      </dgm:t>
    </dgm:pt>
    <dgm:pt modelId="{5D06D7A6-527E-4A5E-AE1A-FDC6E26D123C}" type="parTrans" cxnId="{783C57C6-2239-49D8-BD14-092EE442BE00}">
      <dgm:prSet/>
      <dgm:spPr/>
      <dgm:t>
        <a:bodyPr/>
        <a:lstStyle/>
        <a:p>
          <a:endParaRPr lang="ru-RU" sz="5400" b="1"/>
        </a:p>
      </dgm:t>
    </dgm:pt>
    <dgm:pt modelId="{E1EDD94A-4A88-4654-BF99-DC610D9FEFEC}" type="sibTrans" cxnId="{783C57C6-2239-49D8-BD14-092EE442BE00}">
      <dgm:prSet/>
      <dgm:spPr/>
      <dgm:t>
        <a:bodyPr/>
        <a:lstStyle/>
        <a:p>
          <a:endParaRPr lang="ru-RU" sz="5400" b="1"/>
        </a:p>
      </dgm:t>
    </dgm:pt>
    <dgm:pt modelId="{59CA3334-0818-4CD2-8F29-81F6F5D5F828}">
      <dgm:prSet phldrT="[Текст]" custT="1"/>
      <dgm:spPr/>
      <dgm:t>
        <a:bodyPr/>
        <a:lstStyle/>
        <a:p>
          <a:endParaRPr lang="ru-RU"/>
        </a:p>
      </dgm:t>
    </dgm:pt>
    <dgm:pt modelId="{742C9D05-A5BD-472F-B5A3-33D736A97CB4}" type="parTrans" cxnId="{3469F9FB-612C-465B-806D-473CBCF6A2E8}">
      <dgm:prSet/>
      <dgm:spPr/>
      <dgm:t>
        <a:bodyPr/>
        <a:lstStyle/>
        <a:p>
          <a:endParaRPr lang="ru-RU" sz="1800"/>
        </a:p>
      </dgm:t>
    </dgm:pt>
    <dgm:pt modelId="{392E5301-A2CB-4DE4-B60C-7C0CA1BF98D6}" type="sibTrans" cxnId="{3469F9FB-612C-465B-806D-473CBCF6A2E8}">
      <dgm:prSet/>
      <dgm:spPr/>
      <dgm:t>
        <a:bodyPr/>
        <a:lstStyle/>
        <a:p>
          <a:endParaRPr lang="ru-RU" sz="1800"/>
        </a:p>
      </dgm:t>
    </dgm:pt>
    <dgm:pt modelId="{027ACB52-526C-47A8-9C9A-BAD4FE3B73CD}">
      <dgm:prSet custT="1"/>
      <dgm:spPr/>
      <dgm:t>
        <a:bodyPr/>
        <a:lstStyle/>
        <a:p>
          <a:r>
            <a:rPr lang="ru-RU" sz="2400" b="1" dirty="0" smtClean="0"/>
            <a:t>Пополнили зону познавательного развития дидактическими играми по патриотическому воспитанию</a:t>
          </a:r>
        </a:p>
      </dgm:t>
    </dgm:pt>
    <dgm:pt modelId="{DA621D2E-3E97-4B87-9C31-57FB64E00035}" type="sibTrans" cxnId="{9F06341D-29D5-46B6-A9A9-F95110E9B942}">
      <dgm:prSet/>
      <dgm:spPr/>
      <dgm:t>
        <a:bodyPr/>
        <a:lstStyle/>
        <a:p>
          <a:endParaRPr lang="ru-RU" sz="1800"/>
        </a:p>
      </dgm:t>
    </dgm:pt>
    <dgm:pt modelId="{C4586253-23E2-4218-B1F4-4142F2A718CB}" type="parTrans" cxnId="{9F06341D-29D5-46B6-A9A9-F95110E9B942}">
      <dgm:prSet/>
      <dgm:spPr/>
      <dgm:t>
        <a:bodyPr/>
        <a:lstStyle/>
        <a:p>
          <a:endParaRPr lang="ru-RU" sz="1800"/>
        </a:p>
      </dgm:t>
    </dgm:pt>
    <dgm:pt modelId="{05394980-6508-4E72-BDF6-473CFB176BF6}">
      <dgm:prSet custT="1"/>
      <dgm:spPr>
        <a:solidFill>
          <a:srgbClr val="FF9933"/>
        </a:solidFill>
      </dgm:spPr>
      <dgm:t>
        <a:bodyPr/>
        <a:lstStyle/>
        <a:p>
          <a:r>
            <a:rPr lang="ru-RU" sz="2400" b="1" dirty="0" smtClean="0"/>
            <a:t>Организовали выставку самодельных тряпичных кукол</a:t>
          </a:r>
          <a:endParaRPr lang="ru-RU" sz="2400" b="1" dirty="0"/>
        </a:p>
      </dgm:t>
    </dgm:pt>
    <dgm:pt modelId="{78D17499-1647-4BD8-B90F-DF7FEFB7DA20}" type="parTrans" cxnId="{0BF7F1A6-0429-407D-87AA-C83DCA0E938A}">
      <dgm:prSet/>
      <dgm:spPr/>
      <dgm:t>
        <a:bodyPr/>
        <a:lstStyle/>
        <a:p>
          <a:endParaRPr lang="ru-RU" sz="1800"/>
        </a:p>
      </dgm:t>
    </dgm:pt>
    <dgm:pt modelId="{CD087156-DFB2-4912-A72F-41B1551937A3}" type="sibTrans" cxnId="{0BF7F1A6-0429-407D-87AA-C83DCA0E938A}">
      <dgm:prSet/>
      <dgm:spPr/>
      <dgm:t>
        <a:bodyPr/>
        <a:lstStyle/>
        <a:p>
          <a:endParaRPr lang="ru-RU" sz="1800"/>
        </a:p>
      </dgm:t>
    </dgm:pt>
    <dgm:pt modelId="{3F0EBED5-B54F-4379-9452-36C424259412}">
      <dgm:prSet/>
      <dgm:spPr/>
      <dgm:t>
        <a:bodyPr/>
        <a:lstStyle/>
        <a:p>
          <a:endParaRPr lang="ru-RU" sz="1800"/>
        </a:p>
      </dgm:t>
    </dgm:pt>
    <dgm:pt modelId="{163444DA-FDD3-4D02-9B16-4E20EA138B1A}" type="parTrans" cxnId="{7CD3BF38-47F4-49BB-9207-9DF34026B463}">
      <dgm:prSet/>
      <dgm:spPr/>
      <dgm:t>
        <a:bodyPr/>
        <a:lstStyle/>
        <a:p>
          <a:endParaRPr lang="ru-RU" sz="1800"/>
        </a:p>
      </dgm:t>
    </dgm:pt>
    <dgm:pt modelId="{AC4DA78D-BA8F-4F77-8C14-6F690D85D5A5}" type="sibTrans" cxnId="{7CD3BF38-47F4-49BB-9207-9DF34026B463}">
      <dgm:prSet/>
      <dgm:spPr/>
      <dgm:t>
        <a:bodyPr/>
        <a:lstStyle/>
        <a:p>
          <a:endParaRPr lang="ru-RU" sz="1800"/>
        </a:p>
      </dgm:t>
    </dgm:pt>
    <dgm:pt modelId="{F7306C10-7D45-4CF4-919E-D776A6DC3462}" type="pres">
      <dgm:prSet presAssocID="{5E1A6BD2-7414-471D-8602-9E9449F04CF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1C5E21-121A-4296-AB31-379DE265423D}" type="pres">
      <dgm:prSet presAssocID="{5E1A6BD2-7414-471D-8602-9E9449F04CFF}" presName="matrix" presStyleCnt="0"/>
      <dgm:spPr/>
      <dgm:t>
        <a:bodyPr/>
        <a:lstStyle/>
        <a:p>
          <a:endParaRPr lang="ru-RU"/>
        </a:p>
      </dgm:t>
    </dgm:pt>
    <dgm:pt modelId="{36016EEF-7339-4388-82C9-59373413D159}" type="pres">
      <dgm:prSet presAssocID="{5E1A6BD2-7414-471D-8602-9E9449F04CFF}" presName="tile1" presStyleLbl="node1" presStyleIdx="0" presStyleCnt="4"/>
      <dgm:spPr/>
      <dgm:t>
        <a:bodyPr/>
        <a:lstStyle/>
        <a:p>
          <a:endParaRPr lang="ru-RU"/>
        </a:p>
      </dgm:t>
    </dgm:pt>
    <dgm:pt modelId="{958F0C32-B5C9-484D-A2AA-39ECA3C48D3D}" type="pres">
      <dgm:prSet presAssocID="{5E1A6BD2-7414-471D-8602-9E9449F04CF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3E159-C75B-4351-81C4-07D261945ECA}" type="pres">
      <dgm:prSet presAssocID="{5E1A6BD2-7414-471D-8602-9E9449F04CFF}" presName="tile2" presStyleLbl="node1" presStyleIdx="1" presStyleCnt="4"/>
      <dgm:spPr/>
      <dgm:t>
        <a:bodyPr/>
        <a:lstStyle/>
        <a:p>
          <a:endParaRPr lang="ru-RU"/>
        </a:p>
      </dgm:t>
    </dgm:pt>
    <dgm:pt modelId="{356EAB72-DAD9-4597-AA2D-06819D8D236A}" type="pres">
      <dgm:prSet presAssocID="{5E1A6BD2-7414-471D-8602-9E9449F04CF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FB1236-F71C-4FE4-B8D2-EBE671DD656D}" type="pres">
      <dgm:prSet presAssocID="{5E1A6BD2-7414-471D-8602-9E9449F04CFF}" presName="tile3" presStyleLbl="node1" presStyleIdx="2" presStyleCnt="4"/>
      <dgm:spPr/>
      <dgm:t>
        <a:bodyPr/>
        <a:lstStyle/>
        <a:p>
          <a:endParaRPr lang="ru-RU"/>
        </a:p>
      </dgm:t>
    </dgm:pt>
    <dgm:pt modelId="{5757F5F1-E605-49A7-A4EE-EF548ECA70BB}" type="pres">
      <dgm:prSet presAssocID="{5E1A6BD2-7414-471D-8602-9E9449F04CF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507CAB-58C3-4B36-A737-6E9988536E1B}" type="pres">
      <dgm:prSet presAssocID="{5E1A6BD2-7414-471D-8602-9E9449F04CFF}" presName="tile4" presStyleLbl="node1" presStyleIdx="3" presStyleCnt="4"/>
      <dgm:spPr/>
      <dgm:t>
        <a:bodyPr/>
        <a:lstStyle/>
        <a:p>
          <a:endParaRPr lang="ru-RU"/>
        </a:p>
      </dgm:t>
    </dgm:pt>
    <dgm:pt modelId="{BE59C5DA-0DE4-4F6A-8159-B5A0B89BD242}" type="pres">
      <dgm:prSet presAssocID="{5E1A6BD2-7414-471D-8602-9E9449F04CF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EB22F-A891-492A-B730-338A7617D7EE}" type="pres">
      <dgm:prSet presAssocID="{5E1A6BD2-7414-471D-8602-9E9449F04CFF}" presName="centerTile" presStyleLbl="fgShp" presStyleIdx="0" presStyleCnt="1" custScaleX="174312" custScaleY="107647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783C57C6-2239-49D8-BD14-092EE442BE00}" srcId="{5E1A6BD2-7414-471D-8602-9E9449F04CFF}" destId="{62D5184B-8D6B-443E-924E-939C08F16F7D}" srcOrd="2" destOrd="0" parTransId="{5D06D7A6-527E-4A5E-AE1A-FDC6E26D123C}" sibTransId="{E1EDD94A-4A88-4654-BF99-DC610D9FEFEC}"/>
    <dgm:cxn modelId="{E48CAF9D-4F48-4B87-9F3F-9F0B69019020}" type="presOf" srcId="{1F3BC2EF-A985-4C64-ABD0-1DD6532936AA}" destId="{356EAB72-DAD9-4597-AA2D-06819D8D236A}" srcOrd="1" destOrd="0" presId="urn:microsoft.com/office/officeart/2005/8/layout/matrix1"/>
    <dgm:cxn modelId="{507F156A-64C1-449B-B381-FE5D88E0633D}" type="presOf" srcId="{027ACB52-526C-47A8-9C9A-BAD4FE3B73CD}" destId="{BFFB1236-F71C-4FE4-B8D2-EBE671DD656D}" srcOrd="0" destOrd="0" presId="urn:microsoft.com/office/officeart/2005/8/layout/matrix1"/>
    <dgm:cxn modelId="{81BA4537-D8E7-4B31-95D5-FB6F03D5C218}" type="presOf" srcId="{9045A0FC-1BCB-461F-BA79-EF02C9236BD0}" destId="{3ECEB22F-A891-492A-B730-338A7617D7EE}" srcOrd="0" destOrd="0" presId="urn:microsoft.com/office/officeart/2005/8/layout/matrix1"/>
    <dgm:cxn modelId="{68C7D2E7-EB73-4468-9FFA-AE61D0372615}" type="presOf" srcId="{5E1A6BD2-7414-471D-8602-9E9449F04CFF}" destId="{F7306C10-7D45-4CF4-919E-D776A6DC3462}" srcOrd="0" destOrd="0" presId="urn:microsoft.com/office/officeart/2005/8/layout/matrix1"/>
    <dgm:cxn modelId="{0BF7F1A6-0429-407D-87AA-C83DCA0E938A}" srcId="{9045A0FC-1BCB-461F-BA79-EF02C9236BD0}" destId="{05394980-6508-4E72-BDF6-473CFB176BF6}" srcOrd="3" destOrd="0" parTransId="{78D17499-1647-4BD8-B90F-DF7FEFB7DA20}" sibTransId="{CD087156-DFB2-4912-A72F-41B1551937A3}"/>
    <dgm:cxn modelId="{49BA06E2-0943-4F2C-8C1E-8027A9B397F1}" srcId="{5E1A6BD2-7414-471D-8602-9E9449F04CFF}" destId="{9045A0FC-1BCB-461F-BA79-EF02C9236BD0}" srcOrd="0" destOrd="0" parTransId="{2954C455-F7E7-4139-8C69-8597B8FDDBC4}" sibTransId="{C1E57B80-4E09-48C1-B405-6D4E18AA418C}"/>
    <dgm:cxn modelId="{A8B2ABAA-5DF7-4948-9F0A-6C300743807D}" type="presOf" srcId="{05394980-6508-4E72-BDF6-473CFB176BF6}" destId="{BE59C5DA-0DE4-4F6A-8159-B5A0B89BD242}" srcOrd="1" destOrd="0" presId="urn:microsoft.com/office/officeart/2005/8/layout/matrix1"/>
    <dgm:cxn modelId="{5259B324-91ED-4148-A764-F02C96546204}" srcId="{9045A0FC-1BCB-461F-BA79-EF02C9236BD0}" destId="{1F3BC2EF-A985-4C64-ABD0-1DD6532936AA}" srcOrd="1" destOrd="0" parTransId="{738CFA4C-7584-4C6F-9C5F-A29A2CAE4750}" sibTransId="{63F93728-9A9A-4387-8869-73F148594DD2}"/>
    <dgm:cxn modelId="{7BE1D4E9-264D-499F-9BFD-0D7E4E059FB0}" type="presOf" srcId="{027ACB52-526C-47A8-9C9A-BAD4FE3B73CD}" destId="{5757F5F1-E605-49A7-A4EE-EF548ECA70BB}" srcOrd="1" destOrd="0" presId="urn:microsoft.com/office/officeart/2005/8/layout/matrix1"/>
    <dgm:cxn modelId="{7CD3BF38-47F4-49BB-9207-9DF34026B463}" srcId="{9045A0FC-1BCB-461F-BA79-EF02C9236BD0}" destId="{3F0EBED5-B54F-4379-9452-36C424259412}" srcOrd="4" destOrd="0" parTransId="{163444DA-FDD3-4D02-9B16-4E20EA138B1A}" sibTransId="{AC4DA78D-BA8F-4F77-8C14-6F690D85D5A5}"/>
    <dgm:cxn modelId="{54E0B3D3-BEDE-400F-B758-52C11B54345C}" type="presOf" srcId="{58A37D9D-4B9B-4703-9332-8288072ABA2E}" destId="{36016EEF-7339-4388-82C9-59373413D159}" srcOrd="0" destOrd="0" presId="urn:microsoft.com/office/officeart/2005/8/layout/matrix1"/>
    <dgm:cxn modelId="{0DD61599-9039-4079-BD8A-B1D40143A812}" srcId="{9045A0FC-1BCB-461F-BA79-EF02C9236BD0}" destId="{58A37D9D-4B9B-4703-9332-8288072ABA2E}" srcOrd="0" destOrd="0" parTransId="{2CA90984-7C40-423C-B797-55401DC65968}" sibTransId="{7C187526-342D-4E08-9C74-1ADA96319EF3}"/>
    <dgm:cxn modelId="{9D8F4A3D-3DE2-40F9-A822-072BE3263CA2}" srcId="{59CA3334-0818-4CD2-8F29-81F6F5D5F828}" destId="{90F1E8C0-BCCE-4A66-916B-AAB0DD236D37}" srcOrd="1" destOrd="0" parTransId="{2C03BE0F-8059-4B77-88B6-0F251FBBA897}" sibTransId="{22C9FB3E-AF08-48F4-A1E4-26D286FC176C}"/>
    <dgm:cxn modelId="{3469F9FB-612C-465B-806D-473CBCF6A2E8}" srcId="{5E1A6BD2-7414-471D-8602-9E9449F04CFF}" destId="{59CA3334-0818-4CD2-8F29-81F6F5D5F828}" srcOrd="1" destOrd="0" parTransId="{742C9D05-A5BD-472F-B5A3-33D736A97CB4}" sibTransId="{392E5301-A2CB-4DE4-B60C-7C0CA1BF98D6}"/>
    <dgm:cxn modelId="{ED906B2C-5CEA-4539-A71A-8F680BD1E11D}" srcId="{59CA3334-0818-4CD2-8F29-81F6F5D5F828}" destId="{3C61E958-E405-465D-8D79-119DCA3F6212}" srcOrd="0" destOrd="0" parTransId="{EE4C1D35-FD10-4E3A-A618-0D92493B97BE}" sibTransId="{741A661B-486D-45DA-A7D7-E3728333855D}"/>
    <dgm:cxn modelId="{9F06341D-29D5-46B6-A9A9-F95110E9B942}" srcId="{9045A0FC-1BCB-461F-BA79-EF02C9236BD0}" destId="{027ACB52-526C-47A8-9C9A-BAD4FE3B73CD}" srcOrd="2" destOrd="0" parTransId="{C4586253-23E2-4218-B1F4-4142F2A718CB}" sibTransId="{DA621D2E-3E97-4B87-9C31-57FB64E00035}"/>
    <dgm:cxn modelId="{0D401EA0-ABD6-4FA0-B4EC-7244BFD916FF}" type="presOf" srcId="{05394980-6508-4E72-BDF6-473CFB176BF6}" destId="{F2507CAB-58C3-4B36-A737-6E9988536E1B}" srcOrd="0" destOrd="0" presId="urn:microsoft.com/office/officeart/2005/8/layout/matrix1"/>
    <dgm:cxn modelId="{A7447C05-3908-4176-85C4-29264CEAFC6E}" type="presOf" srcId="{58A37D9D-4B9B-4703-9332-8288072ABA2E}" destId="{958F0C32-B5C9-484D-A2AA-39ECA3C48D3D}" srcOrd="1" destOrd="0" presId="urn:microsoft.com/office/officeart/2005/8/layout/matrix1"/>
    <dgm:cxn modelId="{1DC75785-B632-41B4-BFBD-F5826B00FF03}" type="presOf" srcId="{1F3BC2EF-A985-4C64-ABD0-1DD6532936AA}" destId="{1993E159-C75B-4351-81C4-07D261945ECA}" srcOrd="0" destOrd="0" presId="urn:microsoft.com/office/officeart/2005/8/layout/matrix1"/>
    <dgm:cxn modelId="{FD2D9FC2-3314-41C9-A60A-43CA43FF3AB1}" type="presParOf" srcId="{F7306C10-7D45-4CF4-919E-D776A6DC3462}" destId="{A11C5E21-121A-4296-AB31-379DE265423D}" srcOrd="0" destOrd="0" presId="urn:microsoft.com/office/officeart/2005/8/layout/matrix1"/>
    <dgm:cxn modelId="{65CDC2CD-3DB3-4916-9FD0-79D67572FBEC}" type="presParOf" srcId="{A11C5E21-121A-4296-AB31-379DE265423D}" destId="{36016EEF-7339-4388-82C9-59373413D159}" srcOrd="0" destOrd="0" presId="urn:microsoft.com/office/officeart/2005/8/layout/matrix1"/>
    <dgm:cxn modelId="{5954E830-EEA6-41B6-8E20-7010C41A28AC}" type="presParOf" srcId="{A11C5E21-121A-4296-AB31-379DE265423D}" destId="{958F0C32-B5C9-484D-A2AA-39ECA3C48D3D}" srcOrd="1" destOrd="0" presId="urn:microsoft.com/office/officeart/2005/8/layout/matrix1"/>
    <dgm:cxn modelId="{FF558279-22EE-4CA2-A6FA-69A4334C1EF9}" type="presParOf" srcId="{A11C5E21-121A-4296-AB31-379DE265423D}" destId="{1993E159-C75B-4351-81C4-07D261945ECA}" srcOrd="2" destOrd="0" presId="urn:microsoft.com/office/officeart/2005/8/layout/matrix1"/>
    <dgm:cxn modelId="{63CFC019-86CB-49EE-B084-C2F7CB9B4E09}" type="presParOf" srcId="{A11C5E21-121A-4296-AB31-379DE265423D}" destId="{356EAB72-DAD9-4597-AA2D-06819D8D236A}" srcOrd="3" destOrd="0" presId="urn:microsoft.com/office/officeart/2005/8/layout/matrix1"/>
    <dgm:cxn modelId="{E38EF8CC-9752-42DC-9F14-0323609AAA3B}" type="presParOf" srcId="{A11C5E21-121A-4296-AB31-379DE265423D}" destId="{BFFB1236-F71C-4FE4-B8D2-EBE671DD656D}" srcOrd="4" destOrd="0" presId="urn:microsoft.com/office/officeart/2005/8/layout/matrix1"/>
    <dgm:cxn modelId="{3C31C645-8E81-4269-A3A7-D50DB4EC7D45}" type="presParOf" srcId="{A11C5E21-121A-4296-AB31-379DE265423D}" destId="{5757F5F1-E605-49A7-A4EE-EF548ECA70BB}" srcOrd="5" destOrd="0" presId="urn:microsoft.com/office/officeart/2005/8/layout/matrix1"/>
    <dgm:cxn modelId="{57D310EF-F136-490E-972B-5F3489937B3A}" type="presParOf" srcId="{A11C5E21-121A-4296-AB31-379DE265423D}" destId="{F2507CAB-58C3-4B36-A737-6E9988536E1B}" srcOrd="6" destOrd="0" presId="urn:microsoft.com/office/officeart/2005/8/layout/matrix1"/>
    <dgm:cxn modelId="{26360A49-A168-4185-81E7-EFF417FE528F}" type="presParOf" srcId="{A11C5E21-121A-4296-AB31-379DE265423D}" destId="{BE59C5DA-0DE4-4F6A-8159-B5A0B89BD242}" srcOrd="7" destOrd="0" presId="urn:microsoft.com/office/officeart/2005/8/layout/matrix1"/>
    <dgm:cxn modelId="{647424F5-C562-42BB-8F8A-F5F942EE3676}" type="presParOf" srcId="{F7306C10-7D45-4CF4-919E-D776A6DC3462}" destId="{3ECEB22F-A891-492A-B730-338A7617D7E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A9A2100-9E9A-413C-A2D4-7141A6199840}" type="doc">
      <dgm:prSet loTypeId="urn:microsoft.com/office/officeart/2005/8/layout/h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8C93BE7-6B3F-49A8-A268-A3EE1A714408}">
      <dgm:prSet phldrT="[Текст]"/>
      <dgm:spPr>
        <a:solidFill>
          <a:srgbClr val="00CC00"/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Кузнецова Светлана Геннадиевна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375CE84-3B36-4543-B087-FD0CD5924F8B}" type="parTrans" cxnId="{F0F4B719-4E33-4EB2-8AF7-AD1A38C5582E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A2EA513-AF25-44E5-BC9C-BCCA3C2F0ADD}" type="sibTrans" cxnId="{F0F4B719-4E33-4EB2-8AF7-AD1A38C5582E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BAD7772-5CF8-4F47-AD27-D0AAF6DA0A3B}">
      <dgm:prSet phldrT="[Текст]"/>
      <dgm:spPr>
        <a:solidFill>
          <a:srgbClr val="66FF33">
            <a:alpha val="90000"/>
          </a:srgbClr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Бронзовый сертификат соответствия ССИТ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45ED732-AFFF-4877-8346-D81C024922D0}" type="parTrans" cxnId="{27607F98-FB45-42A6-BFE2-256BAA5DBDD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D67257-73C3-4F11-8AEE-15322D3D59C1}" type="sibTrans" cxnId="{27607F98-FB45-42A6-BFE2-256BAA5DBDD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A87F2E-42B9-44F0-8797-E9B953E9A556}">
      <dgm:prSet phldrT="[Текст]"/>
      <dgm:spPr>
        <a:solidFill>
          <a:srgbClr val="66FF33">
            <a:alpha val="90000"/>
          </a:srgbClr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Грамота Департамента ОН КО за </a:t>
          </a:r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место в областном конкурсе «Школа здоровья» в номинации «Педагоги области за здоровое поколение» 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DD7FC9C-FC1D-4EF1-8B98-A4A92CF412F2}" type="parTrans" cxnId="{2A3EF4CD-D65C-4DD1-A011-697603139A38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658880B-B415-4D61-AF51-A3AC9BCA7C91}" type="sibTrans" cxnId="{2A3EF4CD-D65C-4DD1-A011-697603139A38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72508D3-B7F3-4941-A78E-0898A9B6057B}">
      <dgm:prSet phldrT="[Текст]"/>
      <dgm:spPr>
        <a:solidFill>
          <a:srgbClr val="CC0099"/>
        </a:solidFill>
      </dgm:spPr>
      <dgm:t>
        <a:bodyPr/>
        <a:lstStyle/>
        <a:p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Пумпа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Ирина Сергеевна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B618104-74E8-4AF7-88B4-AD3179122F12}" type="parTrans" cxnId="{9F92724E-155F-4825-9E3D-F31573507BCF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98AE41C-05D6-4AA7-A8CE-14800B3E10F0}" type="sibTrans" cxnId="{9F92724E-155F-4825-9E3D-F31573507BCF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BEBD6D6-7E10-401C-94CC-032324159B12}">
      <dgm:prSet phldrT="[Текст]"/>
      <dgm:spPr>
        <a:solidFill>
          <a:srgbClr val="FF66FF">
            <a:alpha val="89804"/>
          </a:srgbClr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Серебряный сертификат соответствия ССИТ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5C4497-428C-4B68-AF77-71A6B7EDA314}" type="parTrans" cxnId="{12804B61-47AA-4F36-8205-F456353F08EC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5F04D90-4C87-431D-8B90-9470A7E948C4}" type="sibTrans" cxnId="{12804B61-47AA-4F36-8205-F456353F08EC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C27FB1-1F0A-49B2-B797-469D5F93821B}">
      <dgm:prSet phldrT="[Текст]"/>
      <dgm:spPr>
        <a:solidFill>
          <a:srgbClr val="FF66FF">
            <a:alpha val="89804"/>
          </a:srgbClr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Грамота Администрации Междуреченского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г.о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МДУ ДО «Детско-юношеский центр» за </a:t>
          </a:r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III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место в конкурсе творческих отчётов по изучению животных родного края в рамках городского проекта «Весёлая карусель»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1414E4C-18DA-495D-A2C6-2548F6029432}" type="parTrans" cxnId="{316E69C9-9595-4F5A-975E-BB885BCC0E6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9389F31-C4DE-4BEE-B7C5-FF5ECD240575}" type="sibTrans" cxnId="{316E69C9-9595-4F5A-975E-BB885BCC0E6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7B035B-500D-4A32-92A1-D72C2061F42F}" type="pres">
      <dgm:prSet presAssocID="{DA9A2100-9E9A-413C-A2D4-7141A619984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1D8052-352B-4C5C-8E42-514484894F9F}" type="pres">
      <dgm:prSet presAssocID="{58C93BE7-6B3F-49A8-A268-A3EE1A714408}" presName="composite" presStyleCnt="0"/>
      <dgm:spPr/>
    </dgm:pt>
    <dgm:pt modelId="{FD22383F-D786-4999-9D42-6A97CCBC7150}" type="pres">
      <dgm:prSet presAssocID="{58C93BE7-6B3F-49A8-A268-A3EE1A71440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4E835C-1E4C-4CA7-A461-2733FE8ABAAA}" type="pres">
      <dgm:prSet presAssocID="{58C93BE7-6B3F-49A8-A268-A3EE1A714408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126E25-DB9B-4E04-A065-ED168E4E2974}" type="pres">
      <dgm:prSet presAssocID="{3A2EA513-AF25-44E5-BC9C-BCCA3C2F0ADD}" presName="space" presStyleCnt="0"/>
      <dgm:spPr/>
    </dgm:pt>
    <dgm:pt modelId="{B8E87DF2-5811-4D68-8BE4-A13B402BAB12}" type="pres">
      <dgm:prSet presAssocID="{E72508D3-B7F3-4941-A78E-0898A9B6057B}" presName="composite" presStyleCnt="0"/>
      <dgm:spPr/>
    </dgm:pt>
    <dgm:pt modelId="{19362487-CA44-4DC9-8F4E-0F8706070162}" type="pres">
      <dgm:prSet presAssocID="{E72508D3-B7F3-4941-A78E-0898A9B6057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9E4722-290F-4EBF-856C-8AE715923FD8}" type="pres">
      <dgm:prSet presAssocID="{E72508D3-B7F3-4941-A78E-0898A9B6057B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F4B719-4E33-4EB2-8AF7-AD1A38C5582E}" srcId="{DA9A2100-9E9A-413C-A2D4-7141A6199840}" destId="{58C93BE7-6B3F-49A8-A268-A3EE1A714408}" srcOrd="0" destOrd="0" parTransId="{5375CE84-3B36-4543-B087-FD0CD5924F8B}" sibTransId="{3A2EA513-AF25-44E5-BC9C-BCCA3C2F0ADD}"/>
    <dgm:cxn modelId="{DEB853E0-D361-41AE-8ADF-5343AF388037}" type="presOf" srcId="{58C93BE7-6B3F-49A8-A268-A3EE1A714408}" destId="{FD22383F-D786-4999-9D42-6A97CCBC7150}" srcOrd="0" destOrd="0" presId="urn:microsoft.com/office/officeart/2005/8/layout/hList1"/>
    <dgm:cxn modelId="{20E2AD09-9389-4B27-B25A-5E181F3FF885}" type="presOf" srcId="{92A87F2E-42B9-44F0-8797-E9B953E9A556}" destId="{144E835C-1E4C-4CA7-A461-2733FE8ABAAA}" srcOrd="0" destOrd="0" presId="urn:microsoft.com/office/officeart/2005/8/layout/hList1"/>
    <dgm:cxn modelId="{D3890AE2-FC28-4DCC-A5C6-575C8C8E8D91}" type="presOf" srcId="{DA9A2100-9E9A-413C-A2D4-7141A6199840}" destId="{9F7B035B-500D-4A32-92A1-D72C2061F42F}" srcOrd="0" destOrd="0" presId="urn:microsoft.com/office/officeart/2005/8/layout/hList1"/>
    <dgm:cxn modelId="{27607F98-FB45-42A6-BFE2-256BAA5DBDDB}" srcId="{58C93BE7-6B3F-49A8-A268-A3EE1A714408}" destId="{5BAD7772-5CF8-4F47-AD27-D0AAF6DA0A3B}" srcOrd="1" destOrd="0" parTransId="{245ED732-AFFF-4877-8346-D81C024922D0}" sibTransId="{3DD67257-73C3-4F11-8AEE-15322D3D59C1}"/>
    <dgm:cxn modelId="{12804B61-47AA-4F36-8205-F456353F08EC}" srcId="{E72508D3-B7F3-4941-A78E-0898A9B6057B}" destId="{5BEBD6D6-7E10-401C-94CC-032324159B12}" srcOrd="1" destOrd="0" parTransId="{CF5C4497-428C-4B68-AF77-71A6B7EDA314}" sibTransId="{85F04D90-4C87-431D-8B90-9470A7E948C4}"/>
    <dgm:cxn modelId="{2A3EF4CD-D65C-4DD1-A011-697603139A38}" srcId="{58C93BE7-6B3F-49A8-A268-A3EE1A714408}" destId="{92A87F2E-42B9-44F0-8797-E9B953E9A556}" srcOrd="0" destOrd="0" parTransId="{7DD7FC9C-FC1D-4EF1-8B98-A4A92CF412F2}" sibTransId="{6658880B-B415-4D61-AF51-A3AC9BCA7C91}"/>
    <dgm:cxn modelId="{7100DFA6-92A1-4367-9EA0-2053A23313D7}" type="presOf" srcId="{DCC27FB1-1F0A-49B2-B797-469D5F93821B}" destId="{FD9E4722-290F-4EBF-856C-8AE715923FD8}" srcOrd="0" destOrd="0" presId="urn:microsoft.com/office/officeart/2005/8/layout/hList1"/>
    <dgm:cxn modelId="{8CE19E28-2B7D-49E3-B313-9210013DA655}" type="presOf" srcId="{5BEBD6D6-7E10-401C-94CC-032324159B12}" destId="{FD9E4722-290F-4EBF-856C-8AE715923FD8}" srcOrd="0" destOrd="1" presId="urn:microsoft.com/office/officeart/2005/8/layout/hList1"/>
    <dgm:cxn modelId="{9F92724E-155F-4825-9E3D-F31573507BCF}" srcId="{DA9A2100-9E9A-413C-A2D4-7141A6199840}" destId="{E72508D3-B7F3-4941-A78E-0898A9B6057B}" srcOrd="1" destOrd="0" parTransId="{1B618104-74E8-4AF7-88B4-AD3179122F12}" sibTransId="{198AE41C-05D6-4AA7-A8CE-14800B3E10F0}"/>
    <dgm:cxn modelId="{3A7CCADF-9D33-4744-A722-216B915DFC33}" type="presOf" srcId="{5BAD7772-5CF8-4F47-AD27-D0AAF6DA0A3B}" destId="{144E835C-1E4C-4CA7-A461-2733FE8ABAAA}" srcOrd="0" destOrd="1" presId="urn:microsoft.com/office/officeart/2005/8/layout/hList1"/>
    <dgm:cxn modelId="{ED925409-F471-480E-83F5-BB22B4B376E1}" type="presOf" srcId="{E72508D3-B7F3-4941-A78E-0898A9B6057B}" destId="{19362487-CA44-4DC9-8F4E-0F8706070162}" srcOrd="0" destOrd="0" presId="urn:microsoft.com/office/officeart/2005/8/layout/hList1"/>
    <dgm:cxn modelId="{316E69C9-9595-4F5A-975E-BB885BCC0E65}" srcId="{E72508D3-B7F3-4941-A78E-0898A9B6057B}" destId="{DCC27FB1-1F0A-49B2-B797-469D5F93821B}" srcOrd="0" destOrd="0" parTransId="{41414E4C-18DA-495D-A2C6-2548F6029432}" sibTransId="{99389F31-C4DE-4BEE-B7C5-FF5ECD240575}"/>
    <dgm:cxn modelId="{72573427-7B8F-446D-AD4E-193E50113D20}" type="presParOf" srcId="{9F7B035B-500D-4A32-92A1-D72C2061F42F}" destId="{3F1D8052-352B-4C5C-8E42-514484894F9F}" srcOrd="0" destOrd="0" presId="urn:microsoft.com/office/officeart/2005/8/layout/hList1"/>
    <dgm:cxn modelId="{00FA83E1-37A8-47FC-A07E-0D0A71261450}" type="presParOf" srcId="{3F1D8052-352B-4C5C-8E42-514484894F9F}" destId="{FD22383F-D786-4999-9D42-6A97CCBC7150}" srcOrd="0" destOrd="0" presId="urn:microsoft.com/office/officeart/2005/8/layout/hList1"/>
    <dgm:cxn modelId="{E39007BE-7004-4929-8B09-A483D026E88C}" type="presParOf" srcId="{3F1D8052-352B-4C5C-8E42-514484894F9F}" destId="{144E835C-1E4C-4CA7-A461-2733FE8ABAAA}" srcOrd="1" destOrd="0" presId="urn:microsoft.com/office/officeart/2005/8/layout/hList1"/>
    <dgm:cxn modelId="{24BA3B52-2FCD-4180-8180-68927EEEBB99}" type="presParOf" srcId="{9F7B035B-500D-4A32-92A1-D72C2061F42F}" destId="{52126E25-DB9B-4E04-A065-ED168E4E2974}" srcOrd="1" destOrd="0" presId="urn:microsoft.com/office/officeart/2005/8/layout/hList1"/>
    <dgm:cxn modelId="{30C7A070-A4D6-4917-9543-1C230DC55240}" type="presParOf" srcId="{9F7B035B-500D-4A32-92A1-D72C2061F42F}" destId="{B8E87DF2-5811-4D68-8BE4-A13B402BAB12}" srcOrd="2" destOrd="0" presId="urn:microsoft.com/office/officeart/2005/8/layout/hList1"/>
    <dgm:cxn modelId="{0A362664-1082-4E7E-92DE-CF86701D31F3}" type="presParOf" srcId="{B8E87DF2-5811-4D68-8BE4-A13B402BAB12}" destId="{19362487-CA44-4DC9-8F4E-0F8706070162}" srcOrd="0" destOrd="0" presId="urn:microsoft.com/office/officeart/2005/8/layout/hList1"/>
    <dgm:cxn modelId="{8226F90C-B640-4F97-A86F-DAADAD00F05D}" type="presParOf" srcId="{B8E87DF2-5811-4D68-8BE4-A13B402BAB12}" destId="{FD9E4722-290F-4EBF-856C-8AE715923FD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AF32EFD-1419-4B30-A198-BAE580C24F04}" type="doc">
      <dgm:prSet loTypeId="urn:microsoft.com/office/officeart/2005/8/layout/balance1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1FA7996-53BA-4CDE-97EB-32871BCFB277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Разнообразить формы работы с родителями, увеличив число активных родителей</a:t>
          </a:r>
          <a:endParaRPr lang="ru-RU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0A62FEB-09BF-403C-9E60-C1943C026240}" type="parTrans" cxnId="{F43F4B0F-09DC-40F4-BEB1-AFEF293A7223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A41A0D9-1AF0-4C60-A61D-F42A471FFE7A}" type="sibTrans" cxnId="{F43F4B0F-09DC-40F4-BEB1-AFEF293A7223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F79635F-8CDD-4636-A138-1E39785B5F16}">
      <dgm:prSet phldrT="[Текст]" custT="1"/>
      <dgm:spPr>
        <a:solidFill>
          <a:srgbClr val="0099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Систематизировать работу по индивидуальным маршрутам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DCE90B-1B26-45D6-ACAE-5E51554B04A2}" type="parTrans" cxnId="{9187886C-5529-4AFD-BEBB-BA2BB97298C3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83783D3-368C-420D-9C7F-B0C879FDA817}" type="sibTrans" cxnId="{9187886C-5529-4AFD-BEBB-BA2BB97298C3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C20CDC4-A900-40DD-B61F-40C1F961F93A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Оснащение развивающей предметно-пространственной среды</a:t>
          </a:r>
          <a:endParaRPr lang="ru-RU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5647C16-347D-4458-B159-BEA8CAE9571B}" type="parTrans" cxnId="{52AD0C55-A84E-494F-8FBA-AA8C9505C03D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D92F485-21A9-40A8-9771-99061B53D474}" type="sibTrans" cxnId="{52AD0C55-A84E-494F-8FBA-AA8C9505C03D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3477B3-1F65-4AC5-A35A-9EB72C179CC0}">
      <dgm:prSet phldrT="[Текст]" custT="1"/>
      <dgm:spPr>
        <a:solidFill>
          <a:srgbClr val="FF9933"/>
        </a:solidFill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Выработать систему отслеживания результатов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45157DF-9AC0-4762-A51B-E6F763A4BB7E}" type="parTrans" cxnId="{375282A8-A015-44CB-B541-3125A71AD3D5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A09031-4811-41C8-ABFD-CB5D0404CE2B}" type="sibTrans" cxnId="{375282A8-A015-44CB-B541-3125A71AD3D5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1FD17FB-45A9-41D2-A6FA-72DB55487012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Составить рабочую образовательную программу на 2016-17 г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B86B98E-2559-4643-9ACC-A335DAA1AB12}" type="parTrans" cxnId="{452A34FE-E4C8-4E20-B5F1-668ED2653226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339CF10-8383-46C6-9288-87EFD635B592}" type="sibTrans" cxnId="{452A34FE-E4C8-4E20-B5F1-668ED2653226}">
      <dgm:prSet/>
      <dgm:spPr/>
      <dgm:t>
        <a:bodyPr/>
        <a:lstStyle/>
        <a:p>
          <a:endParaRPr lang="ru-RU" sz="36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250C28-A577-489E-AC75-1F3B293CA99B}" type="pres">
      <dgm:prSet presAssocID="{0AF32EFD-1419-4B30-A198-BAE580C24F04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AFC478-296A-4307-BA02-AA7E9801E0D3}" type="pres">
      <dgm:prSet presAssocID="{0AF32EFD-1419-4B30-A198-BAE580C24F04}" presName="dummyMaxCanvas" presStyleCnt="0"/>
      <dgm:spPr/>
    </dgm:pt>
    <dgm:pt modelId="{5C02F01E-9E82-44C3-994E-EC49EA5C665D}" type="pres">
      <dgm:prSet presAssocID="{0AF32EFD-1419-4B30-A198-BAE580C24F04}" presName="parentComposite" presStyleCnt="0"/>
      <dgm:spPr/>
    </dgm:pt>
    <dgm:pt modelId="{DC9804A2-C03C-4372-9B16-38FFAB0B0C77}" type="pres">
      <dgm:prSet presAssocID="{0AF32EFD-1419-4B30-A198-BAE580C24F04}" presName="parent1" presStyleLbl="alignAccFollowNode1" presStyleIdx="0" presStyleCnt="4" custAng="205850" custScaleX="112636" custScaleY="117914" custLinFactY="41282" custLinFactNeighborX="13532" custLinFactNeighborY="100000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6A388DF3-0110-47C9-8F3A-84F456EC3832}" type="pres">
      <dgm:prSet presAssocID="{0AF32EFD-1419-4B30-A198-BAE580C24F04}" presName="parent2" presStyleLbl="alignAccFollowNode1" presStyleIdx="1" presStyleCnt="4" custAng="196840" custScaleX="115914" custScaleY="121275" custLinFactX="-25622" custLinFactNeighborX="-100000" custLinFactNeighborY="22874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0A9F5606-226D-4561-A694-EE27051EEB86}" type="pres">
      <dgm:prSet presAssocID="{0AF32EFD-1419-4B30-A198-BAE580C24F04}" presName="childrenComposite" presStyleCnt="0"/>
      <dgm:spPr/>
    </dgm:pt>
    <dgm:pt modelId="{3A60B9DA-0006-499E-8DB1-BE92252E769C}" type="pres">
      <dgm:prSet presAssocID="{0AF32EFD-1419-4B30-A198-BAE580C24F04}" presName="dummyMaxCanvas_ChildArea" presStyleCnt="0"/>
      <dgm:spPr/>
    </dgm:pt>
    <dgm:pt modelId="{82F427D1-656A-4C91-B9B8-58D6DBB3B509}" type="pres">
      <dgm:prSet presAssocID="{0AF32EFD-1419-4B30-A198-BAE580C24F04}" presName="fulcrum" presStyleLbl="alignAccFollowNode1" presStyleIdx="2" presStyleCnt="4" custScaleY="53820" custLinFactNeighborX="1188" custLinFactNeighborY="-16373"/>
      <dgm:spPr>
        <a:solidFill>
          <a:schemeClr val="accent4">
            <a:lumMod val="60000"/>
            <a:lumOff val="40000"/>
            <a:alpha val="90000"/>
          </a:schemeClr>
        </a:solidFill>
      </dgm:spPr>
    </dgm:pt>
    <dgm:pt modelId="{8EF35F6A-E6A2-488D-B4EC-04340CE9A2BA}" type="pres">
      <dgm:prSet presAssocID="{0AF32EFD-1419-4B30-A198-BAE580C24F04}" presName="balance_12" presStyleLbl="alignAccFollowNode1" presStyleIdx="3" presStyleCnt="4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739A61BA-D030-4563-B24B-4495D35C40E2}" type="pres">
      <dgm:prSet presAssocID="{0AF32EFD-1419-4B30-A198-BAE580C24F04}" presName="right_12_1" presStyleLbl="node1" presStyleIdx="0" presStyleCnt="3" custScaleX="114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03ED9B-C883-4621-AEF2-5F61A8743F69}" type="pres">
      <dgm:prSet presAssocID="{0AF32EFD-1419-4B30-A198-BAE580C24F04}" presName="right_12_2" presStyleLbl="node1" presStyleIdx="1" presStyleCnt="3" custScaleX="114660" custLinFactNeighborX="1252" custLinFactNeighborY="62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51F1FA-B5C7-471D-8D41-B13D23DB4853}" type="pres">
      <dgm:prSet presAssocID="{0AF32EFD-1419-4B30-A198-BAE580C24F04}" presName="left_12_1" presStyleLbl="node1" presStyleIdx="2" presStyleCnt="3" custScaleX="114197" custLinFactNeighborX="5828" custLinFactNeighborY="2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2401B6-F329-4314-9798-CF3D1D375119}" type="presOf" srcId="{21FD17FB-45A9-41D2-A6FA-72DB55487012}" destId="{1003ED9B-C883-4621-AEF2-5F61A8743F69}" srcOrd="0" destOrd="0" presId="urn:microsoft.com/office/officeart/2005/8/layout/balance1"/>
    <dgm:cxn modelId="{78F988F6-AEDD-49B0-99AB-EC6046BAC590}" type="presOf" srcId="{E33477B3-1F65-4AC5-A35A-9EB72C179CC0}" destId="{739A61BA-D030-4563-B24B-4495D35C40E2}" srcOrd="0" destOrd="0" presId="urn:microsoft.com/office/officeart/2005/8/layout/balance1"/>
    <dgm:cxn modelId="{375282A8-A015-44CB-B541-3125A71AD3D5}" srcId="{7C20CDC4-A900-40DD-B61F-40C1F961F93A}" destId="{E33477B3-1F65-4AC5-A35A-9EB72C179CC0}" srcOrd="0" destOrd="0" parTransId="{445157DF-9AC0-4762-A51B-E6F763A4BB7E}" sibTransId="{0EA09031-4811-41C8-ABFD-CB5D0404CE2B}"/>
    <dgm:cxn modelId="{52AD0C55-A84E-494F-8FBA-AA8C9505C03D}" srcId="{0AF32EFD-1419-4B30-A198-BAE580C24F04}" destId="{7C20CDC4-A900-40DD-B61F-40C1F961F93A}" srcOrd="1" destOrd="0" parTransId="{C5647C16-347D-4458-B159-BEA8CAE9571B}" sibTransId="{1D92F485-21A9-40A8-9771-99061B53D474}"/>
    <dgm:cxn modelId="{F43F4B0F-09DC-40F4-BEB1-AFEF293A7223}" srcId="{0AF32EFD-1419-4B30-A198-BAE580C24F04}" destId="{61FA7996-53BA-4CDE-97EB-32871BCFB277}" srcOrd="0" destOrd="0" parTransId="{20A62FEB-09BF-403C-9E60-C1943C026240}" sibTransId="{7A41A0D9-1AF0-4C60-A61D-F42A471FFE7A}"/>
    <dgm:cxn modelId="{5B8254E3-A96B-4804-B81D-768463076FBD}" type="presOf" srcId="{61FA7996-53BA-4CDE-97EB-32871BCFB277}" destId="{DC9804A2-C03C-4372-9B16-38FFAB0B0C77}" srcOrd="0" destOrd="0" presId="urn:microsoft.com/office/officeart/2005/8/layout/balance1"/>
    <dgm:cxn modelId="{452A34FE-E4C8-4E20-B5F1-668ED2653226}" srcId="{7C20CDC4-A900-40DD-B61F-40C1F961F93A}" destId="{21FD17FB-45A9-41D2-A6FA-72DB55487012}" srcOrd="1" destOrd="0" parTransId="{6B86B98E-2559-4643-9ACC-A335DAA1AB12}" sibTransId="{1339CF10-8383-46C6-9288-87EFD635B592}"/>
    <dgm:cxn modelId="{9187886C-5529-4AFD-BEBB-BA2BB97298C3}" srcId="{61FA7996-53BA-4CDE-97EB-32871BCFB277}" destId="{2F79635F-8CDD-4636-A138-1E39785B5F16}" srcOrd="0" destOrd="0" parTransId="{5CDCE90B-1B26-45D6-ACAE-5E51554B04A2}" sibTransId="{883783D3-368C-420D-9C7F-B0C879FDA817}"/>
    <dgm:cxn modelId="{EB4F9DC4-D116-4E0D-A32F-25AD7D5CCA9E}" type="presOf" srcId="{2F79635F-8CDD-4636-A138-1E39785B5F16}" destId="{B151F1FA-B5C7-471D-8D41-B13D23DB4853}" srcOrd="0" destOrd="0" presId="urn:microsoft.com/office/officeart/2005/8/layout/balance1"/>
    <dgm:cxn modelId="{C3412881-6116-411D-8763-EEFBEADDD730}" type="presOf" srcId="{7C20CDC4-A900-40DD-B61F-40C1F961F93A}" destId="{6A388DF3-0110-47C9-8F3A-84F456EC3832}" srcOrd="0" destOrd="0" presId="urn:microsoft.com/office/officeart/2005/8/layout/balance1"/>
    <dgm:cxn modelId="{01274EDB-3A9C-4BC6-82D0-EE325C1F24F0}" type="presOf" srcId="{0AF32EFD-1419-4B30-A198-BAE580C24F04}" destId="{D1250C28-A577-489E-AC75-1F3B293CA99B}" srcOrd="0" destOrd="0" presId="urn:microsoft.com/office/officeart/2005/8/layout/balance1"/>
    <dgm:cxn modelId="{189F9D4C-9F69-4720-BF96-7C871382167E}" type="presParOf" srcId="{D1250C28-A577-489E-AC75-1F3B293CA99B}" destId="{C6AFC478-296A-4307-BA02-AA7E9801E0D3}" srcOrd="0" destOrd="0" presId="urn:microsoft.com/office/officeart/2005/8/layout/balance1"/>
    <dgm:cxn modelId="{EA5D9538-E2F0-4773-B0E6-128701A3D3F1}" type="presParOf" srcId="{D1250C28-A577-489E-AC75-1F3B293CA99B}" destId="{5C02F01E-9E82-44C3-994E-EC49EA5C665D}" srcOrd="1" destOrd="0" presId="urn:microsoft.com/office/officeart/2005/8/layout/balance1"/>
    <dgm:cxn modelId="{EF8CF3C4-111A-4F3E-9226-B36350DEAA32}" type="presParOf" srcId="{5C02F01E-9E82-44C3-994E-EC49EA5C665D}" destId="{DC9804A2-C03C-4372-9B16-38FFAB0B0C77}" srcOrd="0" destOrd="0" presId="urn:microsoft.com/office/officeart/2005/8/layout/balance1"/>
    <dgm:cxn modelId="{5A487EB0-5DB7-4A7A-B8C3-A98EC1C964A9}" type="presParOf" srcId="{5C02F01E-9E82-44C3-994E-EC49EA5C665D}" destId="{6A388DF3-0110-47C9-8F3A-84F456EC3832}" srcOrd="1" destOrd="0" presId="urn:microsoft.com/office/officeart/2005/8/layout/balance1"/>
    <dgm:cxn modelId="{E477FF25-833D-4F51-A93B-33F49EA6C836}" type="presParOf" srcId="{D1250C28-A577-489E-AC75-1F3B293CA99B}" destId="{0A9F5606-226D-4561-A694-EE27051EEB86}" srcOrd="2" destOrd="0" presId="urn:microsoft.com/office/officeart/2005/8/layout/balance1"/>
    <dgm:cxn modelId="{6EA0C5E0-0496-48F6-802D-493F3983A374}" type="presParOf" srcId="{0A9F5606-226D-4561-A694-EE27051EEB86}" destId="{3A60B9DA-0006-499E-8DB1-BE92252E769C}" srcOrd="0" destOrd="0" presId="urn:microsoft.com/office/officeart/2005/8/layout/balance1"/>
    <dgm:cxn modelId="{E274802A-F3BD-406B-B3DD-46DD2D6B83E9}" type="presParOf" srcId="{0A9F5606-226D-4561-A694-EE27051EEB86}" destId="{82F427D1-656A-4C91-B9B8-58D6DBB3B509}" srcOrd="1" destOrd="0" presId="urn:microsoft.com/office/officeart/2005/8/layout/balance1"/>
    <dgm:cxn modelId="{2D62F87C-82DF-4C11-83BE-118B97764159}" type="presParOf" srcId="{0A9F5606-226D-4561-A694-EE27051EEB86}" destId="{8EF35F6A-E6A2-488D-B4EC-04340CE9A2BA}" srcOrd="2" destOrd="0" presId="urn:microsoft.com/office/officeart/2005/8/layout/balance1"/>
    <dgm:cxn modelId="{C49D01AA-7C19-4979-B1AB-8DB0DEA27F6B}" type="presParOf" srcId="{0A9F5606-226D-4561-A694-EE27051EEB86}" destId="{739A61BA-D030-4563-B24B-4495D35C40E2}" srcOrd="3" destOrd="0" presId="urn:microsoft.com/office/officeart/2005/8/layout/balance1"/>
    <dgm:cxn modelId="{D066CEDE-EB23-43C9-95B1-C1C692A89928}" type="presParOf" srcId="{0A9F5606-226D-4561-A694-EE27051EEB86}" destId="{1003ED9B-C883-4621-AEF2-5F61A8743F69}" srcOrd="4" destOrd="0" presId="urn:microsoft.com/office/officeart/2005/8/layout/balance1"/>
    <dgm:cxn modelId="{9425C429-853F-49EB-A082-47671F48B160}" type="presParOf" srcId="{0A9F5606-226D-4561-A694-EE27051EEB86}" destId="{B151F1FA-B5C7-471D-8D41-B13D23DB4853}" srcOrd="5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016EEF-7339-4388-82C9-59373413D159}">
      <dsp:nvSpPr>
        <dsp:cNvPr id="0" name=""/>
        <dsp:cNvSpPr/>
      </dsp:nvSpPr>
      <dsp:spPr>
        <a:xfrm rot="16200000">
          <a:off x="60852" y="-60852"/>
          <a:ext cx="2794619" cy="2916324"/>
        </a:xfrm>
        <a:prstGeom prst="round1Rec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Победы на Федеральном уровне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(1 ребенок , 4%)</a:t>
          </a:r>
          <a:endParaRPr lang="ru-RU" sz="2400" b="1" kern="1200" dirty="0"/>
        </a:p>
      </dsp:txBody>
      <dsp:txXfrm rot="5400000">
        <a:off x="0" y="0"/>
        <a:ext cx="2916324" cy="2095965"/>
      </dsp:txXfrm>
    </dsp:sp>
    <dsp:sp modelId="{1993E159-C75B-4351-81C4-07D261945ECA}">
      <dsp:nvSpPr>
        <dsp:cNvPr id="0" name=""/>
        <dsp:cNvSpPr/>
      </dsp:nvSpPr>
      <dsp:spPr>
        <a:xfrm>
          <a:off x="2916324" y="0"/>
          <a:ext cx="2916324" cy="2794619"/>
        </a:xfrm>
        <a:prstGeom prst="round1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Победы на уровне Сибирского ФО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(6 детей, 24%)</a:t>
          </a:r>
          <a:endParaRPr lang="ru-RU" sz="2400" b="1" kern="1200" dirty="0"/>
        </a:p>
      </dsp:txBody>
      <dsp:txXfrm>
        <a:off x="2916324" y="0"/>
        <a:ext cx="2916324" cy="2095965"/>
      </dsp:txXfrm>
    </dsp:sp>
    <dsp:sp modelId="{BFFB1236-F71C-4FE4-B8D2-EBE671DD656D}">
      <dsp:nvSpPr>
        <dsp:cNvPr id="0" name=""/>
        <dsp:cNvSpPr/>
      </dsp:nvSpPr>
      <dsp:spPr>
        <a:xfrm rot="10800000">
          <a:off x="0" y="2794619"/>
          <a:ext cx="2916324" cy="2794619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Победы на уровне Кемеровской обл.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(6 детей, 24% )</a:t>
          </a:r>
          <a:endParaRPr lang="ru-RU" sz="2400" b="1" kern="1200" dirty="0"/>
        </a:p>
      </dsp:txBody>
      <dsp:txXfrm rot="10800000">
        <a:off x="0" y="3493274"/>
        <a:ext cx="2916324" cy="2095965"/>
      </dsp:txXfrm>
    </dsp:sp>
    <dsp:sp modelId="{F2507CAB-58C3-4B36-A737-6E9988536E1B}">
      <dsp:nvSpPr>
        <dsp:cNvPr id="0" name=""/>
        <dsp:cNvSpPr/>
      </dsp:nvSpPr>
      <dsp:spPr>
        <a:xfrm rot="5400000">
          <a:off x="2977175" y="2733767"/>
          <a:ext cx="2794619" cy="2916324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Победы по Междуреченскому </a:t>
          </a:r>
          <a:r>
            <a:rPr lang="ru-RU" sz="2400" b="1" kern="1200" dirty="0" err="1" smtClean="0"/>
            <a:t>г.о</a:t>
          </a:r>
          <a:r>
            <a:rPr lang="ru-RU" sz="2400" b="1" kern="1200" dirty="0" smtClean="0"/>
            <a:t>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(7 детей, 28%)</a:t>
          </a:r>
          <a:endParaRPr lang="ru-RU" sz="2400" b="1" kern="1200" dirty="0"/>
        </a:p>
      </dsp:txBody>
      <dsp:txXfrm rot="-5400000">
        <a:off x="2916324" y="3493274"/>
        <a:ext cx="2916324" cy="2095965"/>
      </dsp:txXfrm>
    </dsp:sp>
    <dsp:sp modelId="{3ECEB22F-A891-492A-B730-338A7617D7EE}">
      <dsp:nvSpPr>
        <dsp:cNvPr id="0" name=""/>
        <dsp:cNvSpPr/>
      </dsp:nvSpPr>
      <dsp:spPr>
        <a:xfrm>
          <a:off x="1498264" y="1944217"/>
          <a:ext cx="2836119" cy="1700805"/>
        </a:xfrm>
        <a:prstGeom prst="roundRect">
          <a:avLst/>
        </a:prstGeom>
        <a:solidFill>
          <a:schemeClr val="bg1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Всероссийский конкурс рисунка и прикладного творчества ССИТ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24 грамоты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20 детей, 80%</a:t>
          </a:r>
          <a:endParaRPr lang="ru-RU" sz="1800" b="1" kern="1200" dirty="0"/>
        </a:p>
      </dsp:txBody>
      <dsp:txXfrm>
        <a:off x="1581290" y="2027243"/>
        <a:ext cx="2670067" cy="15347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25F116-83B3-4F00-A937-396E50558DD9}">
      <dsp:nvSpPr>
        <dsp:cNvPr id="0" name=""/>
        <dsp:cNvSpPr/>
      </dsp:nvSpPr>
      <dsp:spPr>
        <a:xfrm>
          <a:off x="0" y="0"/>
          <a:ext cx="8640960" cy="2372561"/>
        </a:xfrm>
        <a:prstGeom prst="roundRect">
          <a:avLst>
            <a:gd name="adj" fmla="val 10000"/>
          </a:avLst>
        </a:prstGeom>
        <a:solidFill>
          <a:schemeClr val="accent6">
            <a:lumMod val="50000"/>
            <a:alpha val="9000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A7A080B-61D5-4B90-8607-4B66262BDDB5}">
      <dsp:nvSpPr>
        <dsp:cNvPr id="0" name=""/>
        <dsp:cNvSpPr/>
      </dsp:nvSpPr>
      <dsp:spPr>
        <a:xfrm>
          <a:off x="216027" y="144015"/>
          <a:ext cx="2538282" cy="2052969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5292E9-04B7-49AE-B067-901DEE6DA8A6}">
      <dsp:nvSpPr>
        <dsp:cNvPr id="0" name=""/>
        <dsp:cNvSpPr/>
      </dsp:nvSpPr>
      <dsp:spPr>
        <a:xfrm rot="10800000">
          <a:off x="259228" y="2372562"/>
          <a:ext cx="2538282" cy="2899798"/>
        </a:xfrm>
        <a:prstGeom prst="round2SameRect">
          <a:avLst>
            <a:gd name="adj1" fmla="val 10500"/>
            <a:gd name="adj2" fmla="val 0"/>
          </a:avLst>
        </a:prstGeom>
        <a:solidFill>
          <a:srgbClr val="FFC000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Городская спартакиада дошкольников «Весёлые старты Междуреченска – </a:t>
          </a:r>
          <a:r>
            <a:rPr lang="ru-RU" sz="1800" b="1" kern="1200" dirty="0" smtClean="0"/>
            <a:t>2022»</a:t>
          </a:r>
          <a:endParaRPr lang="ru-RU" sz="1800" b="1" kern="1200" dirty="0" smtClean="0"/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800" b="1" kern="1200" dirty="0" smtClean="0"/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Участие, 6 детей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24%</a:t>
          </a:r>
          <a:endParaRPr lang="ru-RU" sz="1800" b="1" kern="1200" dirty="0"/>
        </a:p>
      </dsp:txBody>
      <dsp:txXfrm rot="10800000">
        <a:off x="337289" y="2372562"/>
        <a:ext cx="2382160" cy="2821737"/>
      </dsp:txXfrm>
    </dsp:sp>
    <dsp:sp modelId="{086FBE43-838A-4A39-92C5-F26D091B7F19}">
      <dsp:nvSpPr>
        <dsp:cNvPr id="0" name=""/>
        <dsp:cNvSpPr/>
      </dsp:nvSpPr>
      <dsp:spPr>
        <a:xfrm>
          <a:off x="3051338" y="159796"/>
          <a:ext cx="2538282" cy="205296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0204E0-6BDF-4811-956E-1A9D3211D2DD}">
      <dsp:nvSpPr>
        <dsp:cNvPr id="0" name=""/>
        <dsp:cNvSpPr/>
      </dsp:nvSpPr>
      <dsp:spPr>
        <a:xfrm rot="10800000">
          <a:off x="3051338" y="2372562"/>
          <a:ext cx="2538282" cy="2899798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Городская выставка-конкурс детского изобразительного творчества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«Мы не одиноки во Вселенной»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800" b="1" kern="1200" dirty="0" smtClean="0"/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800" b="1" kern="1200" dirty="0" smtClean="0"/>
            <a:t>III </a:t>
          </a:r>
          <a:r>
            <a:rPr lang="ru-RU" sz="1800" b="1" kern="1200" dirty="0" smtClean="0"/>
            <a:t>место, 2 ребенка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8%</a:t>
          </a:r>
          <a:endParaRPr lang="ru-RU" sz="1800" b="1" kern="1200" dirty="0"/>
        </a:p>
      </dsp:txBody>
      <dsp:txXfrm rot="10800000">
        <a:off x="3129399" y="2372562"/>
        <a:ext cx="2382160" cy="2821737"/>
      </dsp:txXfrm>
    </dsp:sp>
    <dsp:sp modelId="{FE6E8D6D-D6D7-4C7A-B6A2-31CD11EB6DF8}">
      <dsp:nvSpPr>
        <dsp:cNvPr id="0" name=""/>
        <dsp:cNvSpPr/>
      </dsp:nvSpPr>
      <dsp:spPr>
        <a:xfrm>
          <a:off x="5843449" y="159796"/>
          <a:ext cx="2538282" cy="205296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8603BF-ACF1-4F67-BBFD-FD99E6CB4E2F}">
      <dsp:nvSpPr>
        <dsp:cNvPr id="0" name=""/>
        <dsp:cNvSpPr/>
      </dsp:nvSpPr>
      <dsp:spPr>
        <a:xfrm rot="10800000">
          <a:off x="5843449" y="2372562"/>
          <a:ext cx="2538282" cy="2899798"/>
        </a:xfrm>
        <a:prstGeom prst="round2SameRect">
          <a:avLst>
            <a:gd name="adj1" fmla="val 10500"/>
            <a:gd name="adj2" fmla="val 0"/>
          </a:avLst>
        </a:prstGeom>
        <a:solidFill>
          <a:srgbClr val="00B050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Конкурсная игровая программа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 «По лесным тропинкам» в рамках Городского проекта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«Веселая карусель»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Участие, 8 детей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32%</a:t>
          </a:r>
          <a:endParaRPr lang="ru-RU" sz="1800" b="1" kern="1200" dirty="0"/>
        </a:p>
      </dsp:txBody>
      <dsp:txXfrm rot="10800000">
        <a:off x="5921510" y="2372562"/>
        <a:ext cx="2382160" cy="28217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02256C-D69B-481F-96E2-3BA76D001906}">
      <dsp:nvSpPr>
        <dsp:cNvPr id="0" name=""/>
        <dsp:cNvSpPr/>
      </dsp:nvSpPr>
      <dsp:spPr>
        <a:xfrm>
          <a:off x="3658787" y="-6392"/>
          <a:ext cx="2101835" cy="1117399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Открытые мероприятия для родителей 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13334" y="48155"/>
        <a:ext cx="1992741" cy="1008305"/>
      </dsp:txXfrm>
    </dsp:sp>
    <dsp:sp modelId="{2C2D50A2-D364-4415-B572-DCACAC8EA826}">
      <dsp:nvSpPr>
        <dsp:cNvPr id="0" name=""/>
        <dsp:cNvSpPr/>
      </dsp:nvSpPr>
      <dsp:spPr>
        <a:xfrm>
          <a:off x="2365217" y="552307"/>
          <a:ext cx="4688976" cy="4688976"/>
        </a:xfrm>
        <a:custGeom>
          <a:avLst/>
          <a:gdLst/>
          <a:ahLst/>
          <a:cxnLst/>
          <a:rect l="0" t="0" r="0" b="0"/>
          <a:pathLst>
            <a:path>
              <a:moveTo>
                <a:pt x="3401543" y="251820"/>
              </a:moveTo>
              <a:arcTo wR="2344488" hR="2344488" stAng="17807965" swAng="99107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21DEA2-292A-444E-B7CA-66BD81C60BD2}">
      <dsp:nvSpPr>
        <dsp:cNvPr id="0" name=""/>
        <dsp:cNvSpPr/>
      </dsp:nvSpPr>
      <dsp:spPr>
        <a:xfrm>
          <a:off x="5711605" y="1195750"/>
          <a:ext cx="2056970" cy="1057601"/>
        </a:xfrm>
        <a:prstGeom prst="roundRect">
          <a:avLst/>
        </a:prstGeom>
        <a:solidFill>
          <a:srgbClr val="009900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Родительское собрание 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63233" y="1247378"/>
        <a:ext cx="1953714" cy="954345"/>
      </dsp:txXfrm>
    </dsp:sp>
    <dsp:sp modelId="{D43F391B-3E65-4389-9177-9B0162BA95EC}">
      <dsp:nvSpPr>
        <dsp:cNvPr id="0" name=""/>
        <dsp:cNvSpPr/>
      </dsp:nvSpPr>
      <dsp:spPr>
        <a:xfrm>
          <a:off x="2365217" y="552307"/>
          <a:ext cx="4688976" cy="4688976"/>
        </a:xfrm>
        <a:custGeom>
          <a:avLst/>
          <a:gdLst/>
          <a:ahLst/>
          <a:cxnLst/>
          <a:rect l="0" t="0" r="0" b="0"/>
          <a:pathLst>
            <a:path>
              <a:moveTo>
                <a:pt x="4602223" y="1712623"/>
              </a:moveTo>
              <a:arcTo wR="2344488" hR="2344488" stAng="20661891" swAng="1748995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2B2D4F-ED02-44B9-9BE5-471419448FDD}">
      <dsp:nvSpPr>
        <dsp:cNvPr id="0" name=""/>
        <dsp:cNvSpPr/>
      </dsp:nvSpPr>
      <dsp:spPr>
        <a:xfrm>
          <a:off x="5605040" y="3456384"/>
          <a:ext cx="2270102" cy="122530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Папки-передвижки и информация в родительском уголке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664855" y="3516199"/>
        <a:ext cx="2150472" cy="1105679"/>
      </dsp:txXfrm>
    </dsp:sp>
    <dsp:sp modelId="{AD4FA512-4997-477D-975B-31802A886791}">
      <dsp:nvSpPr>
        <dsp:cNvPr id="0" name=""/>
        <dsp:cNvSpPr/>
      </dsp:nvSpPr>
      <dsp:spPr>
        <a:xfrm>
          <a:off x="2365217" y="552307"/>
          <a:ext cx="4688976" cy="4688976"/>
        </a:xfrm>
        <a:custGeom>
          <a:avLst/>
          <a:gdLst/>
          <a:ahLst/>
          <a:cxnLst/>
          <a:rect l="0" t="0" r="0" b="0"/>
          <a:pathLst>
            <a:path>
              <a:moveTo>
                <a:pt x="3861692" y="4131864"/>
              </a:moveTo>
              <a:arcTo wR="2344488" hR="2344488" stAng="2980436" swAng="550390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7B2BC2-8309-4E10-B1FB-53551FB42AB4}">
      <dsp:nvSpPr>
        <dsp:cNvPr id="0" name=""/>
        <dsp:cNvSpPr/>
      </dsp:nvSpPr>
      <dsp:spPr>
        <a:xfrm>
          <a:off x="3500121" y="4787542"/>
          <a:ext cx="2419166" cy="907481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Групповые, индивидуальные консультации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44421" y="4831842"/>
        <a:ext cx="2330566" cy="818881"/>
      </dsp:txXfrm>
    </dsp:sp>
    <dsp:sp modelId="{AA9312C9-79F9-40E5-8593-7902F333667B}">
      <dsp:nvSpPr>
        <dsp:cNvPr id="0" name=""/>
        <dsp:cNvSpPr/>
      </dsp:nvSpPr>
      <dsp:spPr>
        <a:xfrm>
          <a:off x="2365217" y="552307"/>
          <a:ext cx="4688976" cy="4688976"/>
        </a:xfrm>
        <a:custGeom>
          <a:avLst/>
          <a:gdLst/>
          <a:ahLst/>
          <a:cxnLst/>
          <a:rect l="0" t="0" r="0" b="0"/>
          <a:pathLst>
            <a:path>
              <a:moveTo>
                <a:pt x="1131298" y="4350677"/>
              </a:moveTo>
              <a:arcTo wR="2344488" hR="2344488" stAng="7269739" swAng="606018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6847A5-2B6B-4DC1-B683-D90CA01093EA}">
      <dsp:nvSpPr>
        <dsp:cNvPr id="0" name=""/>
        <dsp:cNvSpPr/>
      </dsp:nvSpPr>
      <dsp:spPr>
        <a:xfrm>
          <a:off x="1485897" y="3481725"/>
          <a:ext cx="2386842" cy="1174628"/>
        </a:xfrm>
        <a:prstGeom prst="round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Привлечение родителей к благоустройству территории ДОУ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543238" y="3539066"/>
        <a:ext cx="2272160" cy="1059946"/>
      </dsp:txXfrm>
    </dsp:sp>
    <dsp:sp modelId="{AAF8F068-47ED-45AF-B76D-C527FA848867}">
      <dsp:nvSpPr>
        <dsp:cNvPr id="0" name=""/>
        <dsp:cNvSpPr/>
      </dsp:nvSpPr>
      <dsp:spPr>
        <a:xfrm>
          <a:off x="2365217" y="552307"/>
          <a:ext cx="4688976" cy="4688976"/>
        </a:xfrm>
        <a:custGeom>
          <a:avLst/>
          <a:gdLst/>
          <a:ahLst/>
          <a:cxnLst/>
          <a:rect l="0" t="0" r="0" b="0"/>
          <a:pathLst>
            <a:path>
              <a:moveTo>
                <a:pt x="71218" y="2917960"/>
              </a:moveTo>
              <a:arcTo wR="2344488" hR="2344488" stAng="9950491" swAng="1717899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7D213A-85BF-4257-AEEA-A1E452384AF0}">
      <dsp:nvSpPr>
        <dsp:cNvPr id="0" name=""/>
        <dsp:cNvSpPr/>
      </dsp:nvSpPr>
      <dsp:spPr>
        <a:xfrm>
          <a:off x="1560491" y="1149698"/>
          <a:ext cx="2237655" cy="114970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Совместные проекты, выставки и акции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16615" y="1205822"/>
        <a:ext cx="2125407" cy="1037458"/>
      </dsp:txXfrm>
    </dsp:sp>
    <dsp:sp modelId="{08609CBC-D2E2-49D2-91C0-0D80323CDE8C}">
      <dsp:nvSpPr>
        <dsp:cNvPr id="0" name=""/>
        <dsp:cNvSpPr/>
      </dsp:nvSpPr>
      <dsp:spPr>
        <a:xfrm>
          <a:off x="2365217" y="552307"/>
          <a:ext cx="4688976" cy="4688976"/>
        </a:xfrm>
        <a:custGeom>
          <a:avLst/>
          <a:gdLst/>
          <a:ahLst/>
          <a:cxnLst/>
          <a:rect l="0" t="0" r="0" b="0"/>
          <a:pathLst>
            <a:path>
              <a:moveTo>
                <a:pt x="785694" y="593263"/>
              </a:moveTo>
              <a:arcTo wR="2344488" hR="2344488" stAng="13699632" swAng="893389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016EEF-7339-4388-82C9-59373413D159}">
      <dsp:nvSpPr>
        <dsp:cNvPr id="0" name=""/>
        <dsp:cNvSpPr/>
      </dsp:nvSpPr>
      <dsp:spPr>
        <a:xfrm rot="16200000">
          <a:off x="582910" y="-582910"/>
          <a:ext cx="2758615" cy="3924435"/>
        </a:xfrm>
        <a:prstGeom prst="round1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Разработан и внедрён проект «Юные патриоты», итог проекта –детско-родительская НПК «Богатство родного края»</a:t>
          </a:r>
          <a:endParaRPr lang="ru-RU" sz="2400" b="1" kern="1200" dirty="0"/>
        </a:p>
      </dsp:txBody>
      <dsp:txXfrm rot="5400000">
        <a:off x="0" y="0"/>
        <a:ext cx="3924435" cy="2068962"/>
      </dsp:txXfrm>
    </dsp:sp>
    <dsp:sp modelId="{1993E159-C75B-4351-81C4-07D261945ECA}">
      <dsp:nvSpPr>
        <dsp:cNvPr id="0" name=""/>
        <dsp:cNvSpPr/>
      </dsp:nvSpPr>
      <dsp:spPr>
        <a:xfrm>
          <a:off x="3924435" y="0"/>
          <a:ext cx="3924435" cy="2758615"/>
        </a:xfrm>
        <a:prstGeom prst="round1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Создали вместе с детьми и родителями «Мини-музей русского народного декоративно-прикладного творчества» тряпичных кукол</a:t>
          </a:r>
          <a:endParaRPr lang="ru-RU" sz="2400" b="1" kern="1200" dirty="0"/>
        </a:p>
      </dsp:txBody>
      <dsp:txXfrm>
        <a:off x="3924435" y="0"/>
        <a:ext cx="3924435" cy="2068962"/>
      </dsp:txXfrm>
    </dsp:sp>
    <dsp:sp modelId="{BFFB1236-F71C-4FE4-B8D2-EBE671DD656D}">
      <dsp:nvSpPr>
        <dsp:cNvPr id="0" name=""/>
        <dsp:cNvSpPr/>
      </dsp:nvSpPr>
      <dsp:spPr>
        <a:xfrm rot="10800000">
          <a:off x="0" y="2758615"/>
          <a:ext cx="3924435" cy="2758615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Пополнили зону познавательного развития дидактическими играми по патриотическому воспитанию</a:t>
          </a:r>
        </a:p>
      </dsp:txBody>
      <dsp:txXfrm rot="10800000">
        <a:off x="0" y="3448269"/>
        <a:ext cx="3924435" cy="2068962"/>
      </dsp:txXfrm>
    </dsp:sp>
    <dsp:sp modelId="{F2507CAB-58C3-4B36-A737-6E9988536E1B}">
      <dsp:nvSpPr>
        <dsp:cNvPr id="0" name=""/>
        <dsp:cNvSpPr/>
      </dsp:nvSpPr>
      <dsp:spPr>
        <a:xfrm rot="5400000">
          <a:off x="4507346" y="2175705"/>
          <a:ext cx="2758615" cy="3924435"/>
        </a:xfrm>
        <a:prstGeom prst="round1Rect">
          <a:avLst/>
        </a:prstGeom>
        <a:solidFill>
          <a:srgbClr val="FF9933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Организовали выставку самодельных тряпичных кукол</a:t>
          </a:r>
          <a:endParaRPr lang="ru-RU" sz="2400" b="1" kern="1200" dirty="0"/>
        </a:p>
      </dsp:txBody>
      <dsp:txXfrm rot="-5400000">
        <a:off x="3924436" y="3448268"/>
        <a:ext cx="3924435" cy="2068962"/>
      </dsp:txXfrm>
    </dsp:sp>
    <dsp:sp modelId="{3ECEB22F-A891-492A-B730-338A7617D7EE}">
      <dsp:nvSpPr>
        <dsp:cNvPr id="0" name=""/>
        <dsp:cNvSpPr/>
      </dsp:nvSpPr>
      <dsp:spPr>
        <a:xfrm>
          <a:off x="1872207" y="2016224"/>
          <a:ext cx="4104457" cy="1484783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Тема «Воспитание гражданственности, патриотизма и любви к Родине со старшими дошкольниками через проектную деятельность»</a:t>
          </a:r>
          <a:endParaRPr lang="ru-RU" sz="2000" b="1" kern="1200" dirty="0"/>
        </a:p>
      </dsp:txBody>
      <dsp:txXfrm>
        <a:off x="1944688" y="2088705"/>
        <a:ext cx="3959495" cy="13398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2383F-D786-4999-9D42-6A97CCBC7150}">
      <dsp:nvSpPr>
        <dsp:cNvPr id="0" name=""/>
        <dsp:cNvSpPr/>
      </dsp:nvSpPr>
      <dsp:spPr>
        <a:xfrm>
          <a:off x="38" y="104684"/>
          <a:ext cx="3650831" cy="814447"/>
        </a:xfrm>
        <a:prstGeom prst="rect">
          <a:avLst/>
        </a:prstGeom>
        <a:solidFill>
          <a:srgbClr val="00CC00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Кузнецова Светлана Геннадиевна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" y="104684"/>
        <a:ext cx="3650831" cy="814447"/>
      </dsp:txXfrm>
    </dsp:sp>
    <dsp:sp modelId="{144E835C-1E4C-4CA7-A461-2733FE8ABAAA}">
      <dsp:nvSpPr>
        <dsp:cNvPr id="0" name=""/>
        <dsp:cNvSpPr/>
      </dsp:nvSpPr>
      <dsp:spPr>
        <a:xfrm>
          <a:off x="38" y="919132"/>
          <a:ext cx="3650831" cy="4121617"/>
        </a:xfrm>
        <a:prstGeom prst="rect">
          <a:avLst/>
        </a:prstGeom>
        <a:solidFill>
          <a:srgbClr val="66FF33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Грамота Департамента ОН КО за </a:t>
          </a:r>
          <a:r>
            <a:rPr lang="en-US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место в областном конкурсе «Школа здоровья» в номинации «Педагоги области за здоровое поколение» 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Бронзовый сертификат соответствия ССИТ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" y="919132"/>
        <a:ext cx="3650831" cy="4121617"/>
      </dsp:txXfrm>
    </dsp:sp>
    <dsp:sp modelId="{19362487-CA44-4DC9-8F4E-0F8706070162}">
      <dsp:nvSpPr>
        <dsp:cNvPr id="0" name=""/>
        <dsp:cNvSpPr/>
      </dsp:nvSpPr>
      <dsp:spPr>
        <a:xfrm>
          <a:off x="4161986" y="104684"/>
          <a:ext cx="3650831" cy="814447"/>
        </a:xfrm>
        <a:prstGeom prst="rect">
          <a:avLst/>
        </a:prstGeom>
        <a:solidFill>
          <a:srgbClr val="CC0099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Пумпа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Ирина Сергеевна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61986" y="104684"/>
        <a:ext cx="3650831" cy="814447"/>
      </dsp:txXfrm>
    </dsp:sp>
    <dsp:sp modelId="{FD9E4722-290F-4EBF-856C-8AE715923FD8}">
      <dsp:nvSpPr>
        <dsp:cNvPr id="0" name=""/>
        <dsp:cNvSpPr/>
      </dsp:nvSpPr>
      <dsp:spPr>
        <a:xfrm>
          <a:off x="4161986" y="919132"/>
          <a:ext cx="3650831" cy="4121617"/>
        </a:xfrm>
        <a:prstGeom prst="rect">
          <a:avLst/>
        </a:prstGeom>
        <a:solidFill>
          <a:srgbClr val="FF66FF">
            <a:alpha val="8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Грамота Администрации Междуреченского </a:t>
          </a: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г.о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МДУ ДО «Детско-юношеский центр» за </a:t>
          </a:r>
          <a:r>
            <a:rPr lang="en-US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III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место в конкурсе творческих отчётов по изучению животных родного края в рамках городского проекта «Весёлая карусель»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Серебряный сертификат соответствия ССИТ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61986" y="919132"/>
        <a:ext cx="3650831" cy="41216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9804A2-C03C-4372-9B16-38FFAB0B0C77}">
      <dsp:nvSpPr>
        <dsp:cNvPr id="0" name=""/>
        <dsp:cNvSpPr/>
      </dsp:nvSpPr>
      <dsp:spPr>
        <a:xfrm rot="205850">
          <a:off x="3420771" y="1514142"/>
          <a:ext cx="2205367" cy="1282616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Разнообразить формы работы с родителями, увеличив число активных родителей</a:t>
          </a:r>
          <a:endParaRPr lang="ru-RU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58338" y="1551709"/>
        <a:ext cx="2130233" cy="1207482"/>
      </dsp:txXfrm>
    </dsp:sp>
    <dsp:sp modelId="{6A388DF3-0110-47C9-8F3A-84F456EC3832}">
      <dsp:nvSpPr>
        <dsp:cNvPr id="0" name=""/>
        <dsp:cNvSpPr/>
      </dsp:nvSpPr>
      <dsp:spPr>
        <a:xfrm rot="196840">
          <a:off x="3492265" y="207873"/>
          <a:ext cx="2269549" cy="1319175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Оснащение развивающей предметно-пространственной среды</a:t>
          </a:r>
          <a:endParaRPr lang="ru-RU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30902" y="246510"/>
        <a:ext cx="2192275" cy="1241901"/>
      </dsp:txXfrm>
    </dsp:sp>
    <dsp:sp modelId="{82F427D1-656A-4C91-B9B8-58D6DBB3B509}">
      <dsp:nvSpPr>
        <dsp:cNvPr id="0" name=""/>
        <dsp:cNvSpPr/>
      </dsp:nvSpPr>
      <dsp:spPr>
        <a:xfrm>
          <a:off x="5256585" y="4752529"/>
          <a:ext cx="815816" cy="439072"/>
        </a:xfrm>
        <a:prstGeom prst="triangle">
          <a:avLst/>
        </a:prstGeom>
        <a:solidFill>
          <a:schemeClr val="accent4">
            <a:lumMod val="60000"/>
            <a:lumOff val="4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35F6A-E6A2-488D-B4EC-04340CE9A2BA}">
      <dsp:nvSpPr>
        <dsp:cNvPr id="0" name=""/>
        <dsp:cNvSpPr/>
      </dsp:nvSpPr>
      <dsp:spPr>
        <a:xfrm rot="240000">
          <a:off x="3206604" y="4348144"/>
          <a:ext cx="4896394" cy="342389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9A61BA-D030-4563-B24B-4495D35C40E2}">
      <dsp:nvSpPr>
        <dsp:cNvPr id="0" name=""/>
        <dsp:cNvSpPr/>
      </dsp:nvSpPr>
      <dsp:spPr>
        <a:xfrm rot="240000">
          <a:off x="5964655" y="2982040"/>
          <a:ext cx="2317232" cy="1408156"/>
        </a:xfrm>
        <a:prstGeom prst="roundRect">
          <a:avLst/>
        </a:prstGeom>
        <a:solidFill>
          <a:srgbClr val="FF9933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Выработать систему отслеживания результатов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033396" y="3050781"/>
        <a:ext cx="2179750" cy="1270674"/>
      </dsp:txXfrm>
    </dsp:sp>
    <dsp:sp modelId="{1003ED9B-C883-4621-AEF2-5F61A8743F69}">
      <dsp:nvSpPr>
        <dsp:cNvPr id="0" name=""/>
        <dsp:cNvSpPr/>
      </dsp:nvSpPr>
      <dsp:spPr>
        <a:xfrm rot="240000">
          <a:off x="6094919" y="1600763"/>
          <a:ext cx="2327096" cy="140746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Составить рабочую образовательную программу на 2016-17 г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63626" y="1669470"/>
        <a:ext cx="2189682" cy="1270052"/>
      </dsp:txXfrm>
    </dsp:sp>
    <dsp:sp modelId="{B151F1FA-B5C7-471D-8D41-B13D23DB4853}">
      <dsp:nvSpPr>
        <dsp:cNvPr id="0" name=""/>
        <dsp:cNvSpPr/>
      </dsp:nvSpPr>
      <dsp:spPr>
        <a:xfrm rot="240000">
          <a:off x="3286659" y="2824558"/>
          <a:ext cx="2317254" cy="1408154"/>
        </a:xfrm>
        <a:prstGeom prst="roundRect">
          <a:avLst/>
        </a:prstGeom>
        <a:solidFill>
          <a:srgbClr val="009900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Систематизировать работу по индивидуальным маршрутам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355399" y="2893298"/>
        <a:ext cx="2179774" cy="12706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A1DCDF-9673-44CE-95FB-3735C8317A6B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7AB948-791C-4D9B-B3B1-BF7EBEE60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538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По</a:t>
            </a:r>
            <a:r>
              <a:rPr lang="ru-RU" baseline="0" dirty="0" smtClean="0"/>
              <a:t> </a:t>
            </a:r>
            <a:r>
              <a:rPr lang="ru-RU" dirty="0" smtClean="0"/>
              <a:t>результатам педагогической диагностики освоения воспитанниками Программы по 5 образовательным областям в группе «Радуга» нет детей, развитие которых не соответствует возрасту.</a:t>
            </a:r>
          </a:p>
          <a:p>
            <a:r>
              <a:rPr lang="ru-RU" dirty="0" smtClean="0"/>
              <a:t>По трем показателям (социально-коммуникативное, физическое, художественно-эстетическое развитие) у 100% детей развитие соответствует норме. </a:t>
            </a:r>
          </a:p>
          <a:p>
            <a:r>
              <a:rPr lang="ru-RU" dirty="0" smtClean="0"/>
              <a:t>По двум показателям (познавательное, речевое развитие) у 96% детей развитие соответствует норме и только у 4% имеются небольшие проблемы.</a:t>
            </a:r>
          </a:p>
          <a:p>
            <a:r>
              <a:rPr lang="ru-RU" dirty="0" smtClean="0"/>
              <a:t>Самый большой рост наблюдается по показателю «Познавательное развитие» (44%), самый незначительный рост – по показателю «Социально-коммуникативное развитие» (22%). В среднем по всем показателям рост составил 34%.</a:t>
            </a:r>
          </a:p>
          <a:p>
            <a:r>
              <a:rPr lang="ru-RU" dirty="0" smtClean="0"/>
              <a:t>Конечно,</a:t>
            </a:r>
            <a:r>
              <a:rPr lang="ru-RU" baseline="0" dirty="0" smtClean="0"/>
              <a:t> достижение этих результатов невозможно без планирования и реализации </a:t>
            </a:r>
            <a:r>
              <a:rPr lang="ru-RU" baseline="0" dirty="0" err="1" smtClean="0"/>
              <a:t>коррекционой</a:t>
            </a:r>
            <a:r>
              <a:rPr lang="ru-RU" baseline="0" dirty="0" smtClean="0"/>
              <a:t> работы.</a:t>
            </a:r>
          </a:p>
          <a:p>
            <a:r>
              <a:rPr lang="ru-RU" dirty="0" smtClean="0"/>
              <a:t>Индивидуальные маршруты разработали для 21 ребёнка - 75% детей группы (ноябрь 2015г).</a:t>
            </a:r>
          </a:p>
          <a:p>
            <a:r>
              <a:rPr lang="ru-RU" dirty="0" smtClean="0"/>
              <a:t>Работа по реализации индивидуальных маршрутов прошла успешно, затруднения, которые дети испытывали в некоторых образовательных областях, благодаря систематической работе в течение года устранены, планируемые результаты достигнуты.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00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Наши дети активные участники</a:t>
            </a:r>
            <a:r>
              <a:rPr lang="ru-RU" baseline="0" dirty="0" smtClean="0"/>
              <a:t> Всероссийских конкурсов ССИТ. В этом году участвовали 80% детей, заработали 24 грамоты. Результаты по уровням в диаграмме </a:t>
            </a:r>
          </a:p>
          <a:p>
            <a:r>
              <a:rPr lang="ru-RU" dirty="0" smtClean="0"/>
              <a:t>Кроме этого 4 ребенка получили свидетельства</a:t>
            </a:r>
            <a:r>
              <a:rPr lang="ru-RU" baseline="0" dirty="0" smtClean="0"/>
              <a:t> участия в этом конкурсе, а результаты участия еще 8 детей пока не известны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002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Участвуем в очных и заочных городских конкурсах</a:t>
            </a:r>
          </a:p>
          <a:p>
            <a:r>
              <a:rPr lang="ru-RU" dirty="0" smtClean="0"/>
              <a:t>Всего поучаствовало 64% детей группы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901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Дети группы с удовольствием участвуют в мероприятиях детского сада различной направленности</a:t>
            </a:r>
          </a:p>
          <a:p>
            <a:r>
              <a:rPr lang="ru-RU" dirty="0" smtClean="0"/>
              <a:t>Вот некоторые результаты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681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463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Дети группы с удовольствием участвуют в мероприятиях детского сада</a:t>
            </a:r>
            <a:r>
              <a:rPr lang="ru-RU" baseline="0" dirty="0" smtClean="0"/>
              <a:t> различной направленности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463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      В своей педагогической деятельности мы используем </a:t>
            </a:r>
            <a:r>
              <a:rPr lang="ru-RU" dirty="0" err="1" smtClean="0"/>
              <a:t>здоровьесберегающие</a:t>
            </a:r>
            <a:r>
              <a:rPr lang="ru-RU" dirty="0" smtClean="0"/>
              <a:t> технологии с целью реализации задач по сохранению и укреплению здоровья, всестороннего развития детей.</a:t>
            </a:r>
          </a:p>
          <a:p>
            <a:r>
              <a:rPr lang="ru-RU" dirty="0" smtClean="0"/>
              <a:t> (адаптированный вариант методик по </a:t>
            </a:r>
            <a:r>
              <a:rPr lang="ru-RU" dirty="0" err="1" smtClean="0"/>
              <a:t>спецзакаливанию</a:t>
            </a:r>
            <a:r>
              <a:rPr lang="ru-RU" dirty="0" smtClean="0"/>
              <a:t> детей  Уманской А., </a:t>
            </a:r>
            <a:r>
              <a:rPr lang="ru-RU" dirty="0" err="1" smtClean="0"/>
              <a:t>Динейки</a:t>
            </a:r>
            <a:r>
              <a:rPr lang="ru-RU" dirty="0" smtClean="0"/>
              <a:t> К. «Закаливающее дыхание», «Закаливающий массаж», «</a:t>
            </a:r>
            <a:r>
              <a:rPr lang="ru-RU" dirty="0" err="1" smtClean="0"/>
              <a:t>Умывайка</a:t>
            </a:r>
            <a:r>
              <a:rPr lang="ru-RU" dirty="0" smtClean="0"/>
              <a:t>»; имитационную дыхательную и корригирующую гимнастику </a:t>
            </a:r>
            <a:r>
              <a:rPr lang="ru-RU" dirty="0" err="1" smtClean="0"/>
              <a:t>Погадаева</a:t>
            </a:r>
            <a:r>
              <a:rPr lang="ru-RU" dirty="0" smtClean="0"/>
              <a:t> Г.И., дыхательную гимнастику Стрельниковой А.Н.;  </a:t>
            </a:r>
            <a:r>
              <a:rPr lang="ru-RU" dirty="0" err="1" smtClean="0"/>
              <a:t>фитбол</a:t>
            </a:r>
            <a:r>
              <a:rPr lang="ru-RU" dirty="0" smtClean="0"/>
              <a:t> гимнастику </a:t>
            </a:r>
            <a:r>
              <a:rPr lang="ru-RU" dirty="0" err="1" smtClean="0"/>
              <a:t>Соломенниковой</a:t>
            </a:r>
            <a:r>
              <a:rPr lang="ru-RU" dirty="0" smtClean="0"/>
              <a:t> Н.М.; комплексы по формированию правильной осанки и коррекции плоскостопия Анисимовой Т.Б.) </a:t>
            </a:r>
          </a:p>
          <a:p>
            <a:r>
              <a:rPr lang="ru-RU" dirty="0" smtClean="0"/>
              <a:t>           В результате систематической оздоровительно-развивающей работы с детьми снизилась общая заболеваемость за 2015-2016 </a:t>
            </a:r>
            <a:r>
              <a:rPr lang="ru-RU" dirty="0" err="1" smtClean="0"/>
              <a:t>уч.год</a:t>
            </a:r>
            <a:r>
              <a:rPr lang="ru-RU" dirty="0" smtClean="0"/>
              <a:t> на 4,8%  по сравнению с  2014-2015уч.годом (индекс здоровья в 2014-15г  - 78%; индекс здоровья в 2015-16г – 83%). Направленная коррекционная работа по профилактике нарушений осанки и плоскостопия  позволила улучшить состояние здоровья детей (количество детей с нарушениями опорно-двигательного аппарата снизилось с 12 % до 8%). </a:t>
            </a:r>
          </a:p>
          <a:p>
            <a:r>
              <a:rPr lang="ru-RU" dirty="0" smtClean="0"/>
              <a:t>           Еженедельно мы  планируем и проводим беседы с детьми по профилактики травматизма, анализы ситуаций, моделирование ситуаций; проводим сезонные консультации и другие по профилактике травматизма и безопасности детей, ведем всю необходимую документацию (тетрадь инструктажей по безопасности, где отмечаем проведённые мероприятия по профилактике травматизма и безопасности с детьми)</a:t>
            </a:r>
          </a:p>
          <a:p>
            <a:r>
              <a:rPr lang="ru-RU" dirty="0" smtClean="0"/>
              <a:t>       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649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Порадовали нас результаты психолого-педагогического скрининга детей нашей группы.</a:t>
            </a:r>
          </a:p>
          <a:p>
            <a:r>
              <a:rPr lang="ru-RU" dirty="0" smtClean="0"/>
              <a:t>5 детей (17,8%) имеют высокую возрастную норму развития; </a:t>
            </a:r>
          </a:p>
          <a:p>
            <a:r>
              <a:rPr lang="ru-RU" dirty="0" smtClean="0"/>
              <a:t>15 детей (53,6%) имеют возрастную норму развития; </a:t>
            </a:r>
          </a:p>
          <a:p>
            <a:r>
              <a:rPr lang="ru-RU" dirty="0" smtClean="0"/>
              <a:t>8 детей (28,6%) имеют некоторые проблемы и относятся к группе «риска»;</a:t>
            </a:r>
          </a:p>
          <a:p>
            <a:r>
              <a:rPr lang="ru-RU" dirty="0" smtClean="0"/>
              <a:t>дети, имеющие выраженные проблемы развития и относящихся к группе «беда» отсутствуют.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460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Наиболее значимые мероприятия группы:</a:t>
            </a:r>
          </a:p>
          <a:p>
            <a:r>
              <a:rPr lang="ru-RU" dirty="0" smtClean="0"/>
              <a:t>Детско-родительская научно-практическая конференция «Богатство родного края» </a:t>
            </a:r>
          </a:p>
          <a:p>
            <a:r>
              <a:rPr lang="ru-RU" dirty="0" smtClean="0"/>
              <a:t>Проект «Тряпичная кукла»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414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 smtClean="0"/>
              <a:t>Формы работы с родителями вы видите на экране. В диаграмме представлена</a:t>
            </a:r>
            <a:r>
              <a:rPr lang="ru-RU" sz="1400" baseline="0" dirty="0" smtClean="0"/>
              <a:t> активность родителей. </a:t>
            </a:r>
            <a:endParaRPr lang="ru-RU" sz="1400" dirty="0" smtClean="0"/>
          </a:p>
          <a:p>
            <a:r>
              <a:rPr lang="ru-RU" sz="1400" dirty="0" smtClean="0"/>
              <a:t>1    День открытых дверей, посвящённый празднику «День мамы» (интегрированное НОД «Путешествие в страну Грамоты за подарками для мам», концерт) – 26 ноября 2014г. (24 человека)</a:t>
            </a:r>
          </a:p>
          <a:p>
            <a:r>
              <a:rPr lang="ru-RU" sz="1400" dirty="0" smtClean="0"/>
              <a:t> Военно-спортивная игра «Зарница, посвящённая «Дню Защитника Отечества» - 19 февраля 2016г. (6 семей)</a:t>
            </a:r>
          </a:p>
          <a:p>
            <a:r>
              <a:rPr lang="ru-RU" sz="1400" dirty="0" smtClean="0"/>
              <a:t>Утренники («Новый год»), театральные представления «Кто сказал «Мяу?» - 24 марта (5 семей), «Сказка о глупом мышонке» - 31 марта (7 семей)</a:t>
            </a:r>
          </a:p>
          <a:p>
            <a:r>
              <a:rPr lang="ru-RU" sz="1400" dirty="0" smtClean="0"/>
              <a:t>День открытых дверей в рамках «Экологического калейдоскопа» (28 апреля):</a:t>
            </a:r>
          </a:p>
          <a:p>
            <a:r>
              <a:rPr lang="ru-RU" sz="1400" dirty="0" smtClean="0"/>
              <a:t>Детско-родительская научно-практическая конференция «Богатство родного края» (20 человек)</a:t>
            </a:r>
          </a:p>
          <a:p>
            <a:endParaRPr lang="ru-RU" sz="1400" dirty="0" smtClean="0"/>
          </a:p>
          <a:p>
            <a:r>
              <a:rPr lang="ru-RU" sz="1400" dirty="0" smtClean="0"/>
              <a:t>2     «Мой домашний питомец» (5 семей); Мини-музей группы «Русское народное декоративно прикладное творчество» (12 семей); выставка поделок из природного материала «Осенние фантазии» (5 семей); акция «Покормите птиц» (съедобные кормушки) (3 семьи); выставка поделок «Мастерская Деда Мороза» (3 семьи); «Снежный город» (постройка – 3 семьи, цветные льдинки – 5 семей); «Безопасный маршрут» (5 семей); «Тряпичные куклы» (8 семей); выставка поделок «Военная техника» (2 семьи); выставка поделок «Пасхальный сувенир» ( 3 семьи); акция «Берегите воду» (3 семьи); акция «Подари книжку детскому саду» (3 семьи); акция «Подари добро» (2 семьи); акция «Охотники за батарейками» (20 семей).</a:t>
            </a:r>
          </a:p>
          <a:p>
            <a:endParaRPr lang="ru-RU" sz="1400" dirty="0" smtClean="0"/>
          </a:p>
          <a:p>
            <a:r>
              <a:rPr lang="ru-RU" sz="1400" dirty="0" smtClean="0"/>
              <a:t>3     «Краткосрочные образовательные проекты в детском саду. Задачи воспитания и образования детей подготовительной к школе группы. Пропускной режим»  - 05 ноября 2015г. (22 человека)</a:t>
            </a:r>
          </a:p>
          <a:p>
            <a:r>
              <a:rPr lang="ru-RU" sz="1400" dirty="0" smtClean="0"/>
              <a:t>«</a:t>
            </a:r>
            <a:r>
              <a:rPr lang="ru-RU" sz="1400" dirty="0" err="1" smtClean="0"/>
              <a:t>Здоровьесберегающие</a:t>
            </a:r>
            <a:r>
              <a:rPr lang="ru-RU" sz="1400" dirty="0" smtClean="0"/>
              <a:t> технологии в детском саду. Пути взаимодействия детского сада и семьи в целях укрепления здоровья детей» -25 февраля 2016г. (24 человека)</a:t>
            </a:r>
          </a:p>
          <a:p>
            <a:r>
              <a:rPr lang="ru-RU" sz="1400" dirty="0" smtClean="0"/>
              <a:t>«Ознакомление родителей с Майскими указами 2012г. Президента. Меры безопасности в детском саду. Подготовка к выпускному вечеру: соблюдение норм безопасности» - 23 марта 2016г. (21 человек)</a:t>
            </a:r>
          </a:p>
          <a:p>
            <a:endParaRPr lang="ru-RU" sz="1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754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Тема по самообразованию на 2015-16 год: «Воспитание гражданственности, патриотизма и любви к Родине со старшими дошкольниками через проектную деятельность». Был разработан и внедрён проект «Юные патриоты», как итог проекта была проведена детско-родительская научно-практическая конференция «Богатство родного края».</a:t>
            </a:r>
          </a:p>
          <a:p>
            <a:r>
              <a:rPr lang="ru-RU" dirty="0" smtClean="0"/>
              <a:t>Изучили методическую литературу</a:t>
            </a:r>
          </a:p>
          <a:p>
            <a:r>
              <a:rPr lang="ru-RU" dirty="0" smtClean="0"/>
              <a:t>Создали вместе с детьми и родителями «Мини-музей русского народного декоративно-прикладного творчества»; выставку самодельных тряпичных кукол</a:t>
            </a:r>
          </a:p>
          <a:p>
            <a:r>
              <a:rPr lang="ru-RU" dirty="0" smtClean="0"/>
              <a:t>Пополнили зону патриотического развития дидактическими играми по патриотическому воспитанию («Собери Герб и флаг города Междуреченск, Кемеровской области»,  России; «Найди пару» (герб, флаг), «Город, в котором я живу» (схема города с названиями улиц, фотографиями зданий и достопримечательностей), «Путешествие по городу», «Где находится памятник»)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5395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5395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539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18.01.2024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chart" Target="../charts/chart3.xm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18" Type="http://schemas.openxmlformats.org/officeDocument/2006/relationships/image" Target="../media/image2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19" Type="http://schemas.openxmlformats.org/officeDocument/2006/relationships/image" Target="../media/image24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1.jpeg"/><Relationship Id="rId18" Type="http://schemas.openxmlformats.org/officeDocument/2006/relationships/image" Target="../media/image29.png"/><Relationship Id="rId3" Type="http://schemas.openxmlformats.org/officeDocument/2006/relationships/image" Target="../media/image25.jpeg"/><Relationship Id="rId7" Type="http://schemas.openxmlformats.org/officeDocument/2006/relationships/image" Target="../media/image13.jpeg"/><Relationship Id="rId12" Type="http://schemas.openxmlformats.org/officeDocument/2006/relationships/image" Target="../media/image20.jpe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4.png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11" Type="http://schemas.openxmlformats.org/officeDocument/2006/relationships/image" Target="../media/image19.jpeg"/><Relationship Id="rId5" Type="http://schemas.openxmlformats.org/officeDocument/2006/relationships/image" Target="../media/image27.png"/><Relationship Id="rId15" Type="http://schemas.openxmlformats.org/officeDocument/2006/relationships/image" Target="../media/image23.png"/><Relationship Id="rId10" Type="http://schemas.openxmlformats.org/officeDocument/2006/relationships/image" Target="../media/image18.jpeg"/><Relationship Id="rId19" Type="http://schemas.microsoft.com/office/2007/relationships/hdphoto" Target="../media/hdphoto2.wdp"/><Relationship Id="rId4" Type="http://schemas.openxmlformats.org/officeDocument/2006/relationships/image" Target="../media/image26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542" y="1556792"/>
            <a:ext cx="8571937" cy="3168352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Результаты работы педагогов подготовительной к школе группы </a:t>
            </a:r>
            <a: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«Пчелка</a:t>
            </a:r>
            <a: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»</a:t>
            </a:r>
            <a:b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2022-2023 </a:t>
            </a:r>
            <a:r>
              <a:rPr lang="ru-RU" b="1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г.г</a:t>
            </a:r>
            <a: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  <a:endParaRPr lang="ru-RU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65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8775" y="222581"/>
            <a:ext cx="8229600" cy="614131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Достижения воспитанников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631437357"/>
              </p:ext>
            </p:extLst>
          </p:nvPr>
        </p:nvGraphicFramePr>
        <p:xfrm>
          <a:off x="179512" y="953344"/>
          <a:ext cx="8784976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6153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46856" y="116632"/>
            <a:ext cx="8229600" cy="936104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воспитанников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49787913"/>
              </p:ext>
            </p:extLst>
          </p:nvPr>
        </p:nvGraphicFramePr>
        <p:xfrm>
          <a:off x="-108520" y="1124744"/>
          <a:ext cx="5832648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Диаграмма 3" title="Количество грамот"/>
          <p:cNvGraphicFramePr/>
          <p:nvPr>
            <p:extLst>
              <p:ext uri="{D42A27DB-BD31-4B8C-83A1-F6EECF244321}">
                <p14:modId xmlns:p14="http://schemas.microsoft.com/office/powerpoint/2010/main" val="3725118688"/>
              </p:ext>
            </p:extLst>
          </p:nvPr>
        </p:nvGraphicFramePr>
        <p:xfrm>
          <a:off x="4499992" y="1628800"/>
          <a:ext cx="4644008" cy="52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" name="Заголовок 2"/>
          <p:cNvSpPr txBox="1">
            <a:spLocks/>
          </p:cNvSpPr>
          <p:nvPr/>
        </p:nvSpPr>
        <p:spPr>
          <a:xfrm>
            <a:off x="5158067" y="1772816"/>
            <a:ext cx="3528392" cy="681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Распределение грамот </a:t>
            </a:r>
          </a:p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(по уровням)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43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8775" y="222581"/>
            <a:ext cx="8229600" cy="902163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Достижения воспитанников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75534864"/>
              </p:ext>
            </p:extLst>
          </p:nvPr>
        </p:nvGraphicFramePr>
        <p:xfrm>
          <a:off x="251520" y="1268760"/>
          <a:ext cx="8640960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2627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"/>
          <p:cNvSpPr>
            <a:spLocks noGrp="1"/>
          </p:cNvSpPr>
          <p:nvPr>
            <p:ph type="title"/>
          </p:nvPr>
        </p:nvSpPr>
        <p:spPr>
          <a:xfrm>
            <a:off x="484123" y="116632"/>
            <a:ext cx="8229600" cy="936104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Достижения воспитанников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-396552" y="404664"/>
            <a:ext cx="9289032" cy="6768752"/>
            <a:chOff x="-828600" y="1052736"/>
            <a:chExt cx="9721080" cy="6120680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2195736" y="1556792"/>
              <a:ext cx="6696744" cy="5112568"/>
            </a:xfrm>
            <a:prstGeom prst="roundRect">
              <a:avLst/>
            </a:prstGeom>
            <a:solidFill>
              <a:srgbClr val="FF9933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14" name="Диаграмма 13"/>
            <p:cNvGraphicFramePr/>
            <p:nvPr>
              <p:extLst>
                <p:ext uri="{D42A27DB-BD31-4B8C-83A1-F6EECF244321}">
                  <p14:modId xmlns:p14="http://schemas.microsoft.com/office/powerpoint/2010/main" val="3591563234"/>
                </p:ext>
              </p:extLst>
            </p:nvPr>
          </p:nvGraphicFramePr>
          <p:xfrm>
            <a:off x="-828600" y="1052736"/>
            <a:ext cx="7272808" cy="61206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9" name="Скругленный прямоугольник 18"/>
            <p:cNvSpPr/>
            <p:nvPr/>
          </p:nvSpPr>
          <p:spPr>
            <a:xfrm>
              <a:off x="2348136" y="3212976"/>
              <a:ext cx="6544344" cy="324036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13" name="Диаграмма 12"/>
            <p:cNvGraphicFramePr/>
            <p:nvPr>
              <p:extLst>
                <p:ext uri="{D42A27DB-BD31-4B8C-83A1-F6EECF244321}">
                  <p14:modId xmlns:p14="http://schemas.microsoft.com/office/powerpoint/2010/main" val="2632351742"/>
                </p:ext>
              </p:extLst>
            </p:nvPr>
          </p:nvGraphicFramePr>
          <p:xfrm>
            <a:off x="-108520" y="2773943"/>
            <a:ext cx="6048672" cy="40840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0" name="Скругленный прямоугольник 19"/>
            <p:cNvSpPr/>
            <p:nvPr/>
          </p:nvSpPr>
          <p:spPr>
            <a:xfrm>
              <a:off x="2915816" y="4702070"/>
              <a:ext cx="5976664" cy="1463234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7" name="Диаграмма 6"/>
            <p:cNvGraphicFramePr/>
            <p:nvPr>
              <p:extLst>
                <p:ext uri="{D42A27DB-BD31-4B8C-83A1-F6EECF244321}">
                  <p14:modId xmlns:p14="http://schemas.microsoft.com/office/powerpoint/2010/main" val="2794740723"/>
                </p:ext>
              </p:extLst>
            </p:nvPr>
          </p:nvGraphicFramePr>
          <p:xfrm>
            <a:off x="1358563" y="4389569"/>
            <a:ext cx="3240360" cy="208823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pic>
          <p:nvPicPr>
            <p:cNvPr id="2050" name="Picture 2" descr="C:\Users\Ирина\Desktop\ИРИНА\ФОТО ДЕТСКИЙ САД\проект  Тряпичные куклы\P1090111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673" t="7685" r="20396" b="5168"/>
            <a:stretch/>
          </p:blipFill>
          <p:spPr bwMode="auto">
            <a:xfrm>
              <a:off x="3366660" y="3323752"/>
              <a:ext cx="1329290" cy="127892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8" t="7175" r="2841" b="8254"/>
            <a:stretch/>
          </p:blipFill>
          <p:spPr bwMode="auto">
            <a:xfrm>
              <a:off x="3463687" y="4856142"/>
              <a:ext cx="1135236" cy="115509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" name="Picture 4" descr="C:\Users\Ирина\Desktop\ИРИНА\ФОТО ДЕТСКИЙ САД\сказка Кто сказал мяу\P1090932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87" t="14701" r="13386" b="3315"/>
            <a:stretch/>
          </p:blipFill>
          <p:spPr bwMode="auto">
            <a:xfrm>
              <a:off x="3189982" y="1700808"/>
              <a:ext cx="1682645" cy="139583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5171038" y="1911683"/>
              <a:ext cx="3240360" cy="9740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Праздники, развлечения </a:t>
              </a:r>
              <a:endPara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148064" y="3732384"/>
              <a:ext cx="324036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Проекты</a:t>
              </a:r>
              <a:endParaRPr lang="ru-RU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148064" y="5202854"/>
              <a:ext cx="324036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Акции</a:t>
              </a:r>
              <a:endParaRPr lang="ru-RU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015716" y="5433687"/>
              <a:ext cx="1800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п</a:t>
              </a:r>
              <a:r>
                <a:rPr lang="ru-RU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риняли </a:t>
              </a:r>
            </a:p>
            <a:p>
              <a:pPr algn="ctr"/>
              <a:r>
                <a:rPr lang="ru-RU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участие</a:t>
              </a:r>
              <a:endPara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-225742" y="3701605"/>
              <a:ext cx="1800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п</a:t>
              </a:r>
              <a:r>
                <a:rPr lang="ru-RU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риняли </a:t>
              </a:r>
            </a:p>
            <a:p>
              <a:pPr algn="ctr"/>
              <a:r>
                <a:rPr lang="ru-RU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участие</a:t>
              </a:r>
              <a:endPara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62841" y="4556523"/>
              <a:ext cx="1800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п</a:t>
              </a:r>
              <a:r>
                <a:rPr lang="ru-RU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риняли </a:t>
              </a:r>
            </a:p>
            <a:p>
              <a:pPr algn="ctr"/>
              <a:r>
                <a:rPr lang="ru-RU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участие</a:t>
              </a:r>
              <a:endPara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708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76861" y="116632"/>
            <a:ext cx="8229600" cy="108012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Достижения воспитанников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84753">
            <a:off x="179512" y="1139741"/>
            <a:ext cx="3112952" cy="2366532"/>
          </a:xfrm>
          <a:prstGeom prst="rect">
            <a:avLst/>
          </a:prstGeom>
          <a:ln w="88900">
            <a:solidFill>
              <a:srgbClr val="66FF33"/>
            </a:solidFill>
          </a:ln>
        </p:spPr>
      </p:pic>
      <p:pic>
        <p:nvPicPr>
          <p:cNvPr id="1031" name="Picture 7" descr="DSC0246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280" y="1038313"/>
            <a:ext cx="3240359" cy="2430268"/>
          </a:xfrm>
          <a:prstGeom prst="rect">
            <a:avLst/>
          </a:prstGeom>
          <a:noFill/>
          <a:ln w="88900" algn="in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grpSp>
        <p:nvGrpSpPr>
          <p:cNvPr id="11" name="Group 4"/>
          <p:cNvGrpSpPr>
            <a:grpSpLocks/>
          </p:cNvGrpSpPr>
          <p:nvPr/>
        </p:nvGrpSpPr>
        <p:grpSpPr bwMode="auto">
          <a:xfrm rot="452301">
            <a:off x="6028731" y="1233763"/>
            <a:ext cx="2681536" cy="2822456"/>
            <a:chOff x="113500958" y="109858730"/>
            <a:chExt cx="1536575" cy="2503993"/>
          </a:xfrm>
        </p:grpSpPr>
        <p:pic>
          <p:nvPicPr>
            <p:cNvPr id="12" name="Picture 5" descr="P10900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500975" y="109858730"/>
              <a:ext cx="1536541" cy="2048721"/>
            </a:xfrm>
            <a:prstGeom prst="rect">
              <a:avLst/>
            </a:prstGeom>
            <a:noFill/>
            <a:ln w="76200" algn="in">
              <a:solidFill>
                <a:srgbClr val="66FF33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13" name="Text Box 6"/>
            <p:cNvSpPr txBox="1">
              <a:spLocks noChangeArrowheads="1"/>
            </p:cNvSpPr>
            <p:nvPr/>
          </p:nvSpPr>
          <p:spPr bwMode="auto">
            <a:xfrm>
              <a:off x="113500958" y="111907452"/>
              <a:ext cx="1536575" cy="455271"/>
            </a:xfrm>
            <a:prstGeom prst="rect">
              <a:avLst/>
            </a:prstGeom>
            <a:solidFill>
              <a:srgbClr val="66FF33">
                <a:alpha val="50000"/>
              </a:srgbClr>
            </a:solidFill>
            <a:ln w="76200" algn="in">
              <a:solidFill>
                <a:srgbClr val="66FF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Arial Black" pitchFamily="34" charset="0"/>
                  <a:cs typeface="Arial" pitchFamily="34" charset="0"/>
                </a:rPr>
                <a:t>Группа </a:t>
              </a:r>
              <a:r>
                <a:rPr kumimoji="0" lang="en-US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Arial Black" pitchFamily="34" charset="0"/>
                  <a:cs typeface="Arial" pitchFamily="34" charset="0"/>
                </a:rPr>
                <a:t>«</a:t>
              </a:r>
              <a:r>
                <a:rPr kumimoji="0" lang="ru-RU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Arial Black" pitchFamily="34" charset="0"/>
                  <a:cs typeface="Arial" pitchFamily="34" charset="0"/>
                </a:rPr>
                <a:t>Радуга</a:t>
              </a:r>
              <a:r>
                <a:rPr kumimoji="0" lang="en-US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Arial Black" pitchFamily="34" charset="0"/>
                  <a:cs typeface="Arial" pitchFamily="34" charset="0"/>
                </a:rPr>
                <a:t>»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9" name="Picture 2" descr="P108086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9746">
            <a:off x="4831496" y="3570363"/>
            <a:ext cx="3928604" cy="2572682"/>
          </a:xfrm>
          <a:prstGeom prst="rect">
            <a:avLst/>
          </a:prstGeom>
          <a:noFill/>
          <a:ln w="88900" algn="ctr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48441">
            <a:off x="706132" y="3191289"/>
            <a:ext cx="3734005" cy="2461187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1037" name="Picture 13" descr="1348918296-2514553-veckor_flowers_6-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67325" y="105429050"/>
            <a:ext cx="6824663" cy="9809163"/>
          </a:xfrm>
          <a:prstGeom prst="rect">
            <a:avLst/>
          </a:prstGeom>
          <a:noFill/>
          <a:ln w="88900" algn="in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P108087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640" y="5067953"/>
            <a:ext cx="2292150" cy="1678431"/>
          </a:xfrm>
          <a:prstGeom prst="rect">
            <a:avLst/>
          </a:prstGeom>
          <a:noFill/>
          <a:ln w="88900" algn="in">
            <a:solidFill>
              <a:srgbClr val="FF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8" name="Picture 14" descr="P1060584"/>
          <p:cNvPicPr>
            <a:picLocks noChangeAspect="1" noChangeArrowheads="1"/>
          </p:cNvPicPr>
          <p:nvPr/>
        </p:nvPicPr>
        <p:blipFill>
          <a:blip r:embed="rId10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7855">
            <a:off x="110581783" y="107280939"/>
            <a:ext cx="3060350" cy="2295365"/>
          </a:xfrm>
          <a:prstGeom prst="rect">
            <a:avLst/>
          </a:prstGeom>
          <a:noFill/>
          <a:ln w="88900" algn="in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3" name="Picture 9" descr="DSC_033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04" y="5100599"/>
            <a:ext cx="2908968" cy="1635485"/>
          </a:xfrm>
          <a:prstGeom prst="rect">
            <a:avLst/>
          </a:prstGeom>
          <a:noFill/>
          <a:ln w="88900" algn="in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15" name="WordArt 15"/>
          <p:cNvSpPr>
            <a:spLocks noChangeArrowheads="1" noChangeShapeType="1" noTextEdit="1"/>
          </p:cNvSpPr>
          <p:nvPr/>
        </p:nvSpPr>
        <p:spPr bwMode="auto">
          <a:xfrm>
            <a:off x="107116901" y="105563039"/>
            <a:ext cx="5639103" cy="124510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b="1" kern="10" spc="0" smtClean="0">
                <a:ln w="30734" algn="ctr">
                  <a:solidFill>
                    <a:srgbClr val="697C11"/>
                  </a:solidFill>
                  <a:round/>
                  <a:headEnd/>
                  <a:tailEnd/>
                </a:ln>
                <a:solidFill>
                  <a:srgbClr val="D7C71D"/>
                </a:solidFill>
                <a:effectLst>
                  <a:outerShdw dist="107763" dir="13500000" algn="ctr" rotWithShape="0">
                    <a:srgbClr val="FFFF00">
                      <a:alpha val="50000"/>
                    </a:srgbClr>
                  </a:outerShdw>
                </a:effectLst>
                <a:latin typeface="Segoe Print"/>
              </a:rPr>
              <a:t>Природа КУЗБАССА - </a:t>
            </a:r>
          </a:p>
          <a:p>
            <a:pPr algn="ctr" rtl="0">
              <a:buNone/>
            </a:pPr>
            <a:r>
              <a:rPr lang="ru-RU" sz="3600" b="1" kern="10" spc="0" smtClean="0">
                <a:ln w="30734" algn="ctr">
                  <a:solidFill>
                    <a:srgbClr val="697C11"/>
                  </a:solidFill>
                  <a:round/>
                  <a:headEnd/>
                  <a:tailEnd/>
                </a:ln>
                <a:solidFill>
                  <a:srgbClr val="D7C71D"/>
                </a:solidFill>
                <a:effectLst>
                  <a:outerShdw dist="107763" dir="13500000" algn="ctr" rotWithShape="0">
                    <a:srgbClr val="FFFF00">
                      <a:alpha val="50000"/>
                    </a:srgbClr>
                  </a:outerShdw>
                </a:effectLst>
                <a:latin typeface="Segoe Print"/>
              </a:rPr>
              <a:t>наше богатство!</a:t>
            </a:r>
            <a:endParaRPr lang="ru-RU" sz="3600" b="1" kern="10" spc="0">
              <a:ln w="30734" algn="ctr">
                <a:solidFill>
                  <a:srgbClr val="697C11"/>
                </a:solidFill>
                <a:round/>
                <a:headEnd/>
                <a:tailEnd/>
              </a:ln>
              <a:solidFill>
                <a:srgbClr val="D7C71D"/>
              </a:solidFill>
              <a:effectLst>
                <a:outerShdw dist="107763" dir="13500000" algn="ctr" rotWithShape="0">
                  <a:srgbClr val="FFFF00">
                    <a:alpha val="50000"/>
                  </a:srgbClr>
                </a:outerShdw>
              </a:effectLst>
              <a:latin typeface="Segoe Print"/>
            </a:endParaRPr>
          </a:p>
        </p:txBody>
      </p:sp>
      <p:pic>
        <p:nvPicPr>
          <p:cNvPr id="1040" name="Picture 16" descr="Эмблема ДОУ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39426" y="105534941"/>
            <a:ext cx="699604" cy="699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1" name="Picture 17" descr="P110005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95064" y="107161342"/>
            <a:ext cx="3819224" cy="2354278"/>
          </a:xfrm>
          <a:prstGeom prst="rect">
            <a:avLst/>
          </a:prstGeom>
          <a:noFill/>
          <a:ln w="63500" algn="in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2" name="Picture 18" descr="P108006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35105">
            <a:off x="107217711" y="112211737"/>
            <a:ext cx="4033053" cy="2470782"/>
          </a:xfrm>
          <a:prstGeom prst="rect">
            <a:avLst/>
          </a:prstGeom>
          <a:noFill/>
          <a:ln w="88900" algn="in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3" name="Picture 19" descr="2016-03-29 06-22-1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8" t="-2716" b="-999"/>
          <a:stretch>
            <a:fillRect/>
          </a:stretch>
        </p:blipFill>
        <p:spPr bwMode="auto">
          <a:xfrm rot="20819682">
            <a:off x="106991791" y="109127021"/>
            <a:ext cx="2144887" cy="2942864"/>
          </a:xfrm>
          <a:prstGeom prst="rect">
            <a:avLst/>
          </a:prstGeom>
          <a:noFill/>
          <a:ln w="63500" algn="in">
            <a:solidFill>
              <a:srgbClr val="66FF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4" name="Picture 20" descr="P1100043"/>
          <p:cNvPicPr>
            <a:picLocks noChangeAspect="1" noChangeArrowheads="1"/>
          </p:cNvPicPr>
          <p:nvPr/>
        </p:nvPicPr>
        <p:blipFill>
          <a:blip r:embed="rId16" cstate="print">
            <a:lum bright="20000"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569">
            <a:off x="110888410" y="111933977"/>
            <a:ext cx="2685315" cy="3284062"/>
          </a:xfrm>
          <a:prstGeom prst="rect">
            <a:avLst/>
          </a:prstGeom>
          <a:noFill/>
          <a:ln w="88900" algn="in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5" name="Picture 21" descr="P110002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59" r="-2293"/>
          <a:stretch>
            <a:fillRect/>
          </a:stretch>
        </p:blipFill>
        <p:spPr bwMode="auto">
          <a:xfrm rot="1493803">
            <a:off x="110461030" y="109834807"/>
            <a:ext cx="3036741" cy="2153096"/>
          </a:xfrm>
          <a:prstGeom prst="rect">
            <a:avLst/>
          </a:prstGeom>
          <a:noFill/>
          <a:ln w="63500" algn="in">
            <a:solidFill>
              <a:srgbClr val="00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6" name="Picture 22" descr="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86346" y="109303616"/>
            <a:ext cx="1775617" cy="2947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7" name="Picture 23" descr="istorija-mezhdurechenska_1"/>
          <p:cNvPicPr>
            <a:picLocks noChangeAspect="1" noChangeArrowheads="1"/>
          </p:cNvPicPr>
          <p:nvPr/>
        </p:nvPicPr>
        <p:blipFill>
          <a:blip r:embed="rId19">
            <a:clrChange>
              <a:clrFrom>
                <a:srgbClr val="6666FF"/>
              </a:clrFrom>
              <a:clrTo>
                <a:srgbClr val="6666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16368" y="109177721"/>
            <a:ext cx="1881293" cy="3367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246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76861" y="116632"/>
            <a:ext cx="8229600" cy="7920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Достижения воспитанников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3808" y="2953946"/>
            <a:ext cx="2808312" cy="3734345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01800">
            <a:off x="5276510" y="4182240"/>
            <a:ext cx="3547010" cy="2428438"/>
          </a:xfrm>
          <a:prstGeom prst="rect">
            <a:avLst/>
          </a:prstGeom>
          <a:ln w="88900">
            <a:solidFill>
              <a:srgbClr val="3333FF"/>
            </a:solidFill>
          </a:ln>
        </p:spPr>
      </p:pic>
      <p:pic>
        <p:nvPicPr>
          <p:cNvPr id="1035" name="Picture 11" descr="DSC0233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6056">
            <a:off x="341062" y="1211124"/>
            <a:ext cx="2824609" cy="2975531"/>
          </a:xfrm>
          <a:prstGeom prst="rect">
            <a:avLst/>
          </a:prstGeom>
          <a:noFill/>
          <a:ln w="88900" algn="in">
            <a:solidFill>
              <a:srgbClr val="E4069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1348918296-2514553-veckor_flowers_6-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67325" y="105429050"/>
            <a:ext cx="6824663" cy="9809163"/>
          </a:xfrm>
          <a:prstGeom prst="rect">
            <a:avLst/>
          </a:prstGeom>
          <a:noFill/>
          <a:ln w="88900" algn="in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1060584"/>
          <p:cNvPicPr>
            <a:picLocks noChangeAspect="1" noChangeArrowheads="1"/>
          </p:cNvPicPr>
          <p:nvPr/>
        </p:nvPicPr>
        <p:blipFill>
          <a:blip r:embed="rId8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7855">
            <a:off x="110581783" y="107280939"/>
            <a:ext cx="3060350" cy="2295365"/>
          </a:xfrm>
          <a:prstGeom prst="rect">
            <a:avLst/>
          </a:prstGeom>
          <a:noFill/>
          <a:ln w="88900" algn="in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15" name="WordArt 15"/>
          <p:cNvSpPr>
            <a:spLocks noChangeArrowheads="1" noChangeShapeType="1" noTextEdit="1"/>
          </p:cNvSpPr>
          <p:nvPr/>
        </p:nvSpPr>
        <p:spPr bwMode="auto">
          <a:xfrm>
            <a:off x="107116901" y="105563039"/>
            <a:ext cx="5639103" cy="124510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b="1" kern="10" spc="0" smtClean="0">
                <a:ln w="30734" algn="ctr">
                  <a:solidFill>
                    <a:srgbClr val="697C11"/>
                  </a:solidFill>
                  <a:round/>
                  <a:headEnd/>
                  <a:tailEnd/>
                </a:ln>
                <a:solidFill>
                  <a:srgbClr val="D7C71D"/>
                </a:solidFill>
                <a:effectLst>
                  <a:outerShdw dist="107763" dir="13500000" algn="ctr" rotWithShape="0">
                    <a:srgbClr val="FFFF00">
                      <a:alpha val="50000"/>
                    </a:srgbClr>
                  </a:outerShdw>
                </a:effectLst>
                <a:latin typeface="Segoe Print"/>
              </a:rPr>
              <a:t>Природа КУЗБАССА - </a:t>
            </a:r>
          </a:p>
          <a:p>
            <a:pPr algn="ctr" rtl="0">
              <a:buNone/>
            </a:pPr>
            <a:r>
              <a:rPr lang="ru-RU" sz="3600" b="1" kern="10" spc="0" smtClean="0">
                <a:ln w="30734" algn="ctr">
                  <a:solidFill>
                    <a:srgbClr val="697C11"/>
                  </a:solidFill>
                  <a:round/>
                  <a:headEnd/>
                  <a:tailEnd/>
                </a:ln>
                <a:solidFill>
                  <a:srgbClr val="D7C71D"/>
                </a:solidFill>
                <a:effectLst>
                  <a:outerShdw dist="107763" dir="13500000" algn="ctr" rotWithShape="0">
                    <a:srgbClr val="FFFF00">
                      <a:alpha val="50000"/>
                    </a:srgbClr>
                  </a:outerShdw>
                </a:effectLst>
                <a:latin typeface="Segoe Print"/>
              </a:rPr>
              <a:t>наше богатство!</a:t>
            </a:r>
            <a:endParaRPr lang="ru-RU" sz="3600" b="1" kern="10" spc="0">
              <a:ln w="30734" algn="ctr">
                <a:solidFill>
                  <a:srgbClr val="697C11"/>
                </a:solidFill>
                <a:round/>
                <a:headEnd/>
                <a:tailEnd/>
              </a:ln>
              <a:solidFill>
                <a:srgbClr val="D7C71D"/>
              </a:solidFill>
              <a:effectLst>
                <a:outerShdw dist="107763" dir="13500000" algn="ctr" rotWithShape="0">
                  <a:srgbClr val="FFFF00">
                    <a:alpha val="50000"/>
                  </a:srgbClr>
                </a:outerShdw>
              </a:effectLst>
              <a:latin typeface="Segoe Print"/>
            </a:endParaRPr>
          </a:p>
        </p:txBody>
      </p:sp>
      <p:pic>
        <p:nvPicPr>
          <p:cNvPr id="1040" name="Picture 16" descr="Эмблема ДОУ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39426" y="105534941"/>
            <a:ext cx="699604" cy="699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1" name="Picture 17" descr="P110005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95064" y="107161342"/>
            <a:ext cx="3819224" cy="2354278"/>
          </a:xfrm>
          <a:prstGeom prst="rect">
            <a:avLst/>
          </a:prstGeom>
          <a:noFill/>
          <a:ln w="63500" algn="in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2" name="Picture 18" descr="P108006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35105">
            <a:off x="107217711" y="112211737"/>
            <a:ext cx="4033053" cy="2470782"/>
          </a:xfrm>
          <a:prstGeom prst="rect">
            <a:avLst/>
          </a:prstGeom>
          <a:noFill/>
          <a:ln w="88900" algn="in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3" name="Picture 19" descr="2016-03-29 06-22-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8" t="-2716" b="-999"/>
          <a:stretch>
            <a:fillRect/>
          </a:stretch>
        </p:blipFill>
        <p:spPr bwMode="auto">
          <a:xfrm rot="20819682">
            <a:off x="106991791" y="109127021"/>
            <a:ext cx="2144887" cy="2942864"/>
          </a:xfrm>
          <a:prstGeom prst="rect">
            <a:avLst/>
          </a:prstGeom>
          <a:noFill/>
          <a:ln w="63500" algn="in">
            <a:solidFill>
              <a:srgbClr val="66FF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4" name="Picture 20" descr="P1100043"/>
          <p:cNvPicPr>
            <a:picLocks noChangeAspect="1" noChangeArrowheads="1"/>
          </p:cNvPicPr>
          <p:nvPr/>
        </p:nvPicPr>
        <p:blipFill>
          <a:blip r:embed="rId13" cstate="print">
            <a:lum bright="20000"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569">
            <a:off x="110888410" y="111933977"/>
            <a:ext cx="2685315" cy="3284062"/>
          </a:xfrm>
          <a:prstGeom prst="rect">
            <a:avLst/>
          </a:prstGeom>
          <a:noFill/>
          <a:ln w="88900" algn="in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5" name="Picture 21" descr="P110002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59" r="-2293"/>
          <a:stretch>
            <a:fillRect/>
          </a:stretch>
        </p:blipFill>
        <p:spPr bwMode="auto">
          <a:xfrm rot="1493803">
            <a:off x="110461030" y="109834807"/>
            <a:ext cx="3036741" cy="2153096"/>
          </a:xfrm>
          <a:prstGeom prst="rect">
            <a:avLst/>
          </a:prstGeom>
          <a:noFill/>
          <a:ln w="63500" algn="in">
            <a:solidFill>
              <a:srgbClr val="00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6" name="Picture 22" descr="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86346" y="109303616"/>
            <a:ext cx="1775617" cy="2947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7" name="Picture 23" descr="istorija-mezhdurechenska_1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6666FF"/>
              </a:clrFrom>
              <a:clrTo>
                <a:srgbClr val="6666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16368" y="109177721"/>
            <a:ext cx="1881293" cy="3367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685">
            <a:off x="2730361" y="563149"/>
            <a:ext cx="3961401" cy="318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 descr="P110004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569">
            <a:off x="6226209" y="1258654"/>
            <a:ext cx="2408000" cy="2944853"/>
          </a:xfrm>
          <a:prstGeom prst="rect">
            <a:avLst/>
          </a:prstGeom>
          <a:noFill/>
          <a:ln w="88900" algn="in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2" name="Picture 8" descr="P1090372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0" r="12595"/>
          <a:stretch/>
        </p:blipFill>
        <p:spPr bwMode="auto">
          <a:xfrm>
            <a:off x="269410" y="3912698"/>
            <a:ext cx="2279176" cy="2731148"/>
          </a:xfrm>
          <a:prstGeom prst="rect">
            <a:avLst/>
          </a:prstGeom>
          <a:noFill/>
          <a:ln w="88900" algn="in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757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80120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Успехи группы 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2022-2023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учебный год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8129275"/>
              </p:ext>
            </p:extLst>
          </p:nvPr>
        </p:nvGraphicFramePr>
        <p:xfrm>
          <a:off x="179512" y="1268760"/>
          <a:ext cx="8784980" cy="540075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tableStyleId>{F5AB1C69-6EDB-4FF4-983F-18BD219EF322}</a:tableStyleId>
              </a:tblPr>
              <a:tblGrid>
                <a:gridCol w="1800202"/>
                <a:gridCol w="864096"/>
                <a:gridCol w="792088"/>
                <a:gridCol w="936104"/>
                <a:gridCol w="792088"/>
                <a:gridCol w="864096"/>
                <a:gridCol w="648072"/>
                <a:gridCol w="792088"/>
                <a:gridCol w="648072"/>
                <a:gridCol w="648074"/>
              </a:tblGrid>
              <a:tr h="530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Октябрь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Ноябрь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Декабрь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Январь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Февраль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Март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Апрель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Май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итого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388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Количество  воспитанников в группе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28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27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27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27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28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28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28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28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28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11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% посещаемости по месяцам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96%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87%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83%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85%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76%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92%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91%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89%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87%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039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Пропусков по болезни </a:t>
                      </a:r>
                      <a:r>
                        <a:rPr lang="ru-RU" sz="1600" b="1" dirty="0" smtClean="0">
                          <a:effectLst/>
                        </a:rPr>
                        <a:t>(</a:t>
                      </a:r>
                      <a:r>
                        <a:rPr lang="ru-RU" sz="1600" b="1" dirty="0" err="1" smtClean="0">
                          <a:effectLst/>
                        </a:rPr>
                        <a:t>детодни</a:t>
                      </a:r>
                      <a:r>
                        <a:rPr lang="ru-RU" sz="1600" b="1" dirty="0" smtClean="0">
                          <a:effectLst/>
                        </a:rPr>
                        <a:t>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4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38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71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23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69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22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13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14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254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124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Количество случаев заболеваемости (по месяцам)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1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5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4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3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36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11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Количество не болевших детей 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27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21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20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22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21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24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27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25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23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5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Индекс </a:t>
                      </a:r>
                      <a:r>
                        <a:rPr lang="ru-RU" sz="1600" b="1" dirty="0" smtClean="0">
                          <a:effectLst/>
                        </a:rPr>
                        <a:t>здоровья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96%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76%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72% 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80%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72%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84%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96%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88%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83%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880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психолого-педагогического скрининга 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1970527"/>
              </p:ext>
            </p:extLst>
          </p:nvPr>
        </p:nvGraphicFramePr>
        <p:xfrm>
          <a:off x="0" y="1844825"/>
          <a:ext cx="9396536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3320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2772" y="1124744"/>
            <a:ext cx="3054610" cy="17182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0" name="Picture 2" descr="C:\Users\Shaht15-25\Desktop\Новая папка\P_20160428_171216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984"/>
          <a:stretch/>
        </p:blipFill>
        <p:spPr bwMode="auto">
          <a:xfrm>
            <a:off x="205528" y="1008305"/>
            <a:ext cx="2422256" cy="3792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Значимые мероприятия группы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Shaht15-25\Desktop\Новая папка\P_20160428_17433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880495">
            <a:off x="2690102" y="1470122"/>
            <a:ext cx="3060351" cy="2591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3" descr="C:\Users\Shaht15-25\Desktop\Новая папка\P_20160428_17152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0" r="-36"/>
          <a:stretch/>
        </p:blipFill>
        <p:spPr bwMode="auto">
          <a:xfrm>
            <a:off x="397943" y="4407003"/>
            <a:ext cx="3315224" cy="23405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0" r="21041"/>
          <a:stretch/>
        </p:blipFill>
        <p:spPr bwMode="auto">
          <a:xfrm rot="21051914">
            <a:off x="3787906" y="3707078"/>
            <a:ext cx="2779584" cy="2297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892071">
            <a:off x="6322128" y="2556827"/>
            <a:ext cx="1600961" cy="2402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5" r="12489"/>
          <a:stretch/>
        </p:blipFill>
        <p:spPr bwMode="auto">
          <a:xfrm>
            <a:off x="6732240" y="4524888"/>
            <a:ext cx="2284000" cy="2260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2418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работы с родителями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4542463"/>
              </p:ext>
            </p:extLst>
          </p:nvPr>
        </p:nvGraphicFramePr>
        <p:xfrm>
          <a:off x="-108520" y="1052736"/>
          <a:ext cx="936104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537842987"/>
              </p:ext>
            </p:extLst>
          </p:nvPr>
        </p:nvGraphicFramePr>
        <p:xfrm>
          <a:off x="2483768" y="1844824"/>
          <a:ext cx="5256584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47390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работы по самообразованию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965686095"/>
              </p:ext>
            </p:extLst>
          </p:nvPr>
        </p:nvGraphicFramePr>
        <p:xfrm>
          <a:off x="683568" y="1052736"/>
          <a:ext cx="7848872" cy="55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896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Наши личные достижения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6896097"/>
              </p:ext>
            </p:extLst>
          </p:nvPr>
        </p:nvGraphicFramePr>
        <p:xfrm>
          <a:off x="683568" y="1124744"/>
          <a:ext cx="7812856" cy="51454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3783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НАШИ ЗАДАЧИ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8860486"/>
              </p:ext>
            </p:extLst>
          </p:nvPr>
        </p:nvGraphicFramePr>
        <p:xfrm>
          <a:off x="-900608" y="980728"/>
          <a:ext cx="1137726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1397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1549</Words>
  <Application>Microsoft Office PowerPoint</Application>
  <PresentationFormat>Экран (4:3)</PresentationFormat>
  <Paragraphs>217</Paragraphs>
  <Slides>14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Волна</vt:lpstr>
      <vt:lpstr>Результаты работы педагогов подготовительной к школе группы «Пчелка» 2022-2023 г.г.</vt:lpstr>
      <vt:lpstr>Достижения воспитанников</vt:lpstr>
      <vt:lpstr>Достижения воспитанников</vt:lpstr>
      <vt:lpstr>Достижения воспитанников</vt:lpstr>
      <vt:lpstr>Достижения воспитанников</vt:lpstr>
      <vt:lpstr>Достижения воспитанников</vt:lpstr>
      <vt:lpstr>Достижения воспитанников</vt:lpstr>
      <vt:lpstr>Успехи группы  2022-2023 учебный год</vt:lpstr>
      <vt:lpstr>Результаты психолого-педагогического скрининга </vt:lpstr>
      <vt:lpstr>Значимые мероприятия группы</vt:lpstr>
      <vt:lpstr>Результаты работы с родителями</vt:lpstr>
      <vt:lpstr>Результаты работы по самообразованию</vt:lpstr>
      <vt:lpstr>Наши личные достижения</vt:lpstr>
      <vt:lpstr>НАШИ ЗАДАЧИ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Научно-практическая конференция в детском саду «Богатство родного края»</dc:title>
  <dc:creator>Shaht15-25</dc:creator>
  <cp:lastModifiedBy>Ирина</cp:lastModifiedBy>
  <cp:revision>84</cp:revision>
  <dcterms:created xsi:type="dcterms:W3CDTF">2016-05-22T07:40:06Z</dcterms:created>
  <dcterms:modified xsi:type="dcterms:W3CDTF">2024-01-18T13:02:10Z</dcterms:modified>
</cp:coreProperties>
</file>