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4" r:id="rId3"/>
    <p:sldId id="271" r:id="rId4"/>
    <p:sldId id="265" r:id="rId5"/>
    <p:sldId id="260" r:id="rId6"/>
    <p:sldId id="266" r:id="rId7"/>
    <p:sldId id="261" r:id="rId8"/>
    <p:sldId id="267" r:id="rId9"/>
    <p:sldId id="268" r:id="rId10"/>
  </p:sldIdLst>
  <p:sldSz cx="12192000" cy="6858000"/>
  <p:notesSz cx="6858000" cy="9144000"/>
  <p:defaultTextStyle>
    <a:defPPr>
      <a:defRPr lang="en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5865"/>
  </p:normalViewPr>
  <p:slideViewPr>
    <p:cSldViewPr snapToGrid="0" snapToObjects="1">
      <p:cViewPr varScale="1">
        <p:scale>
          <a:sx n="86" d="100"/>
          <a:sy n="86" d="100"/>
        </p:scale>
        <p:origin x="53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CDAAB4-08BA-3B44-A5D8-DAF6E20304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5BF5FB3-7FAD-4045-B064-3C848D1874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E0F1AB-AE60-2F48-9346-B1F3835D55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BE6C5C-5869-584D-8DD8-319E96291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3E335-6FF4-C64C-AF99-1A89D5F33035}" type="datetimeFigureOut">
              <a:rPr lang="uk-UA" smtClean="0"/>
              <a:t>01.07.2025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C12860-9D65-EB4B-8F92-373519C6E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366FEC-9BA1-6541-A877-9D841EA3F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CCFD-B935-D24B-82C8-F1BB9D2F90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66932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80A29-6D07-2246-8004-D7177BDD50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52E72E-5CC3-C946-A5A4-4BF12AF985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15D3D3-ADCB-904A-9993-F314D4BA0C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3E335-6FF4-C64C-AF99-1A89D5F33035}" type="datetimeFigureOut">
              <a:rPr lang="uk-UA" smtClean="0"/>
              <a:t>01.07.2025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DD957D-0969-F742-9062-F2599B318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D4652D-2582-FB48-9BF1-69522343E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CCFD-B935-D24B-82C8-F1BB9D2F90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79145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4A77C-493B-784B-817B-D5A8750F95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61F68A-2492-8748-B13B-EC3DEEF434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A5A834-3362-F041-AD24-F72D8A598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3E335-6FF4-C64C-AF99-1A89D5F33035}" type="datetimeFigureOut">
              <a:rPr lang="uk-UA" smtClean="0"/>
              <a:t>01.07.2025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0AEEF3-2E8C-DC4F-B119-CEFB3BBB75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763B59-F197-3840-875D-B49313EFC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CCFD-B935-D24B-82C8-F1BB9D2F90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44127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B41D8-95DD-E346-9A25-0092959838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1E62C2-A806-BA4D-85EB-34249790B4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0015AC-D26D-B84E-B05F-4AD9412E79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280CD8-C0BE-DF41-8E10-7492F9F8BA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3E335-6FF4-C64C-AF99-1A89D5F33035}" type="datetimeFigureOut">
              <a:rPr lang="uk-UA" smtClean="0"/>
              <a:t>01.07.2025</a:t>
            </a:fld>
            <a:endParaRPr lang="uk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DD87E4-3C66-064F-BF14-55B3C3AC1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877CC-D0D9-684B-B700-822478C7A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CCFD-B935-D24B-82C8-F1BB9D2F90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28466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929086-C16D-3846-8FF9-468434D92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158A6B-3747-D242-8F17-DEFB7B6EC8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729112-86AB-BB4A-827B-9C8E4A76F9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3618191-5F05-AE48-8F82-B2BBC17354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07F7E5-4E6B-0745-930F-FF4FEF5625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CEE6B81-9E54-3943-BA3D-0719A1C86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3E335-6FF4-C64C-AF99-1A89D5F33035}" type="datetimeFigureOut">
              <a:rPr lang="uk-UA" smtClean="0"/>
              <a:t>01.07.2025</a:t>
            </a:fld>
            <a:endParaRPr lang="uk-U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1070275-6DCC-B44D-89F9-34ECBA5BC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FF90D7-DA2E-AA41-B9F7-DA1D66345C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CCFD-B935-D24B-82C8-F1BB9D2F90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19716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34BF34-1D8F-BF47-B8C9-0306CAE4B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DEB41B-6124-2E4B-82DB-10BCA0CEA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3E335-6FF4-C64C-AF99-1A89D5F33035}" type="datetimeFigureOut">
              <a:rPr lang="uk-UA" smtClean="0"/>
              <a:t>01.07.2025</a:t>
            </a:fld>
            <a:endParaRPr lang="uk-U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633350-973A-4C44-A1DB-8F9EE13D5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074D0A-6383-474C-B291-DDF41849F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CCFD-B935-D24B-82C8-F1BB9D2F90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48675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8955655-105C-EB40-ADF9-2A9A06D565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3E335-6FF4-C64C-AF99-1A89D5F33035}" type="datetimeFigureOut">
              <a:rPr lang="uk-UA" smtClean="0"/>
              <a:t>01.07.2025</a:t>
            </a:fld>
            <a:endParaRPr lang="uk-U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5B59A5-3967-544C-B754-FB80B0C4C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5644CA-DA9B-A941-8F14-61FF9B561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CCFD-B935-D24B-82C8-F1BB9D2F90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9356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BEDF1-47DC-BD47-95EE-1FB31F3D9D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FF7C26-3305-7046-B4A3-14050A3134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A2ED99-F24A-664D-A07B-4FA962A689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F5AE3F-06DF-9542-969F-BA4FD3F7A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3E335-6FF4-C64C-AF99-1A89D5F33035}" type="datetimeFigureOut">
              <a:rPr lang="uk-UA" smtClean="0"/>
              <a:t>01.07.2025</a:t>
            </a:fld>
            <a:endParaRPr lang="uk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F1FC71-5EC4-B544-B832-EB8168D24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3F4F5F-021C-9B4B-9694-9490B5573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CCFD-B935-D24B-82C8-F1BB9D2F90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07079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B875D-CFB9-7B4D-80EF-23FB6C5D4B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0D320AD-AFCE-C04E-9391-78741B63F51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562347-EAB5-4048-970E-8CF93E678D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172A58-A756-D440-9263-92C81B885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3E335-6FF4-C64C-AF99-1A89D5F33035}" type="datetimeFigureOut">
              <a:rPr lang="uk-UA" smtClean="0"/>
              <a:t>01.07.2025</a:t>
            </a:fld>
            <a:endParaRPr lang="uk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5349BC-F6FA-E541-BDED-09D5790041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0DFFC0-7BC8-4546-90F5-FE3BDF360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CCFD-B935-D24B-82C8-F1BB9D2F90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17574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A6AAD7-6B80-D340-B145-BE70761D7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6D4553-966F-2049-BCFC-F802A5C323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9DDD7C-8350-ED45-B98D-D635E1751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3E335-6FF4-C64C-AF99-1A89D5F33035}" type="datetimeFigureOut">
              <a:rPr lang="uk-UA" smtClean="0"/>
              <a:t>01.07.2025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61A6D1-84D9-2E4C-B972-A2AFD5805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1733EB-B275-AE4C-B7AB-2643C9CE1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CCFD-B935-D24B-82C8-F1BB9D2F90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79302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A5B4B7-2A07-8D4A-8C7A-FF48ED2454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19A374-0909-6D4F-8EA8-90F7E50BB8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87F8F-047E-764E-86AE-C831C636D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3E335-6FF4-C64C-AF99-1A89D5F33035}" type="datetimeFigureOut">
              <a:rPr lang="uk-UA" smtClean="0"/>
              <a:t>01.07.2025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78FFB-0E3D-804B-A403-AD1468D76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40F78C-7DC7-5D4B-8D68-B5B93DA6B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CCCFD-B935-D24B-82C8-F1BB9D2F90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3556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3083C75-4D4E-4B49-AD68-39626904BCE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/>
          <a:srcRect t="17573"/>
          <a:stretch/>
        </p:blipFill>
        <p:spPr>
          <a:xfrm>
            <a:off x="1" y="0"/>
            <a:ext cx="12191999" cy="2581154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1179DB-560F-E945-AC47-FF0F4C155C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3E335-6FF4-C64C-AF99-1A89D5F33035}" type="datetimeFigureOut">
              <a:rPr lang="uk-UA" smtClean="0"/>
              <a:t>01.07.2025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A74B9A-8CD5-4E4C-A133-1DBC7C5CDD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7FF9AA-72D4-8941-AEE3-64DA6CD0BB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7CCCFD-B935-D24B-82C8-F1BB9D2F906C}" type="slidenum">
              <a:rPr lang="uk-UA" smtClean="0"/>
              <a:t>‹#›</a:t>
            </a:fld>
            <a:endParaRPr lang="uk-U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2D9209C-0B11-E34C-B958-D8343BC80F3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/>
          <a:srcRect t="63945" b="-1"/>
          <a:stretch/>
        </p:blipFill>
        <p:spPr>
          <a:xfrm>
            <a:off x="1" y="2558004"/>
            <a:ext cx="12191999" cy="112905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161402C-DEEE-ED45-92E0-95260F10B6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/>
          <a:srcRect t="63945" b="-1"/>
          <a:stretch/>
        </p:blipFill>
        <p:spPr>
          <a:xfrm>
            <a:off x="1" y="3663907"/>
            <a:ext cx="12191999" cy="112905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70CD9DE-7C11-A947-9FEB-A54D8DCE9A0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/>
          <a:srcRect t="63945" b="-1"/>
          <a:stretch/>
        </p:blipFill>
        <p:spPr>
          <a:xfrm>
            <a:off x="0" y="4758235"/>
            <a:ext cx="12191999" cy="112905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B326029-4F14-D442-8707-BC35894DFA9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/>
          <a:srcRect t="63945" b="-1"/>
          <a:stretch/>
        </p:blipFill>
        <p:spPr>
          <a:xfrm>
            <a:off x="-1" y="5728947"/>
            <a:ext cx="12191999" cy="1129053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AA55A05-415E-B442-AED6-ECFFE26FC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55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uk-U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37A3E4-78A0-AD44-86EA-FC062222B4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25069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7" Type="http://schemas.openxmlformats.org/officeDocument/2006/relationships/image" Target="../media/image20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13" Type="http://schemas.openxmlformats.org/officeDocument/2006/relationships/image" Target="../media/image32.jpg"/><Relationship Id="rId3" Type="http://schemas.openxmlformats.org/officeDocument/2006/relationships/image" Target="../media/image22.jpg"/><Relationship Id="rId7" Type="http://schemas.openxmlformats.org/officeDocument/2006/relationships/image" Target="../media/image26.jpg"/><Relationship Id="rId12" Type="http://schemas.openxmlformats.org/officeDocument/2006/relationships/image" Target="../media/image3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g"/><Relationship Id="rId11" Type="http://schemas.openxmlformats.org/officeDocument/2006/relationships/image" Target="../media/image30.jpg"/><Relationship Id="rId5" Type="http://schemas.openxmlformats.org/officeDocument/2006/relationships/image" Target="../media/image24.jpg"/><Relationship Id="rId10" Type="http://schemas.openxmlformats.org/officeDocument/2006/relationships/image" Target="../media/image29.jpg"/><Relationship Id="rId4" Type="http://schemas.openxmlformats.org/officeDocument/2006/relationships/image" Target="../media/image23.jpg"/><Relationship Id="rId9" Type="http://schemas.openxmlformats.org/officeDocument/2006/relationships/image" Target="../media/image28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g"/><Relationship Id="rId3" Type="http://schemas.openxmlformats.org/officeDocument/2006/relationships/image" Target="../media/image34.jpg"/><Relationship Id="rId7" Type="http://schemas.openxmlformats.org/officeDocument/2006/relationships/image" Target="../media/image38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g"/><Relationship Id="rId5" Type="http://schemas.openxmlformats.org/officeDocument/2006/relationships/image" Target="../media/image36.jpg"/><Relationship Id="rId10" Type="http://schemas.openxmlformats.org/officeDocument/2006/relationships/image" Target="../media/image41.jpg"/><Relationship Id="rId4" Type="http://schemas.openxmlformats.org/officeDocument/2006/relationships/image" Target="../media/image35.jpg"/><Relationship Id="rId9" Type="http://schemas.openxmlformats.org/officeDocument/2006/relationships/image" Target="../media/image40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g"/><Relationship Id="rId3" Type="http://schemas.openxmlformats.org/officeDocument/2006/relationships/image" Target="../media/image43.jpg"/><Relationship Id="rId7" Type="http://schemas.openxmlformats.org/officeDocument/2006/relationships/image" Target="../media/image47.jpg"/><Relationship Id="rId12" Type="http://schemas.openxmlformats.org/officeDocument/2006/relationships/image" Target="../media/image52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6.jpg"/><Relationship Id="rId11" Type="http://schemas.openxmlformats.org/officeDocument/2006/relationships/image" Target="../media/image51.jpg"/><Relationship Id="rId5" Type="http://schemas.openxmlformats.org/officeDocument/2006/relationships/image" Target="../media/image45.jpg"/><Relationship Id="rId10" Type="http://schemas.openxmlformats.org/officeDocument/2006/relationships/image" Target="../media/image50.png"/><Relationship Id="rId4" Type="http://schemas.openxmlformats.org/officeDocument/2006/relationships/image" Target="../media/image44.jpg"/><Relationship Id="rId9" Type="http://schemas.openxmlformats.org/officeDocument/2006/relationships/image" Target="../media/image4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6.jpg"/><Relationship Id="rId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F65C7-6354-EF4F-BB1D-A9465DE38B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25785" y="109415"/>
            <a:ext cx="8995507" cy="1305170"/>
          </a:xfrm>
        </p:spPr>
        <p:txBody>
          <a:bodyPr>
            <a:normAutofit/>
          </a:bodyPr>
          <a:lstStyle/>
          <a:p>
            <a:r>
              <a:rPr lang="ru-RU" sz="1800" dirty="0">
                <a:latin typeface="Segoe UI Black" panose="020B0A02040204020203" pitchFamily="34" charset="0"/>
                <a:ea typeface="Segoe UI Black" panose="020B0A02040204020203" pitchFamily="34" charset="0"/>
                <a:cs typeface="MV Boli" panose="02000500030200090000" pitchFamily="2" charset="0"/>
              </a:rPr>
              <a:t>Муниципальное бюджетное общеобразовательное учреждение «Кадетская школа имени генерал-майора милиции В. А. Архипова» города Чебоксары Чувашской Республики</a:t>
            </a:r>
            <a:endParaRPr lang="uk-UA" sz="1800" dirty="0">
              <a:latin typeface="Segoe UI Black" panose="020B0A02040204020203" pitchFamily="34" charset="0"/>
              <a:ea typeface="Segoe UI Black" panose="020B0A02040204020203" pitchFamily="34" charset="0"/>
              <a:cs typeface="MV Boli" panose="02000500030200090000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6913EA-4BDF-BE4B-9D64-758906023B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013921"/>
            <a:ext cx="9144000" cy="4097213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Seravek" panose="020B0503040000020004" pitchFamily="34" charset="0"/>
              </a:rPr>
              <a:t>Республиканский конкурс «Лучшая методическая служба-2024»</a:t>
            </a:r>
          </a:p>
          <a:p>
            <a:endParaRPr lang="ru-RU" sz="2000" dirty="0">
              <a:latin typeface="Seravek" panose="020B0503040000020004" pitchFamily="34" charset="0"/>
            </a:endParaRPr>
          </a:p>
          <a:p>
            <a:r>
              <a: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eravek" panose="020B0503040000020004" pitchFamily="34" charset="0"/>
              </a:rPr>
              <a:t>«МЕТОДИЧЕСКАЯ СЛУЖБА-ТЕРРИТОРИЯ УСПЕХА»</a:t>
            </a:r>
          </a:p>
          <a:p>
            <a:endParaRPr lang="ru-RU" sz="2800" b="1" dirty="0">
              <a:solidFill>
                <a:srgbClr val="0070C0"/>
              </a:solidFill>
              <a:latin typeface="Seravek" panose="020B0503040000020004" pitchFamily="34" charset="0"/>
            </a:endParaRPr>
          </a:p>
          <a:p>
            <a:r>
              <a:rPr lang="ru-RU" sz="2000" dirty="0">
                <a:latin typeface="Seravek" panose="020B0503040000020004" pitchFamily="34" charset="0"/>
              </a:rPr>
              <a:t>Номинация: «Лучшая школьная методическая служба»</a:t>
            </a:r>
            <a:endParaRPr lang="en-US" sz="2000" dirty="0">
              <a:latin typeface="Seravek" panose="020B05030400000200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0648E54-0E54-4D23-BC16-1E027016E0FA}"/>
              </a:ext>
            </a:extLst>
          </p:cNvPr>
          <p:cNvSpPr/>
          <p:nvPr/>
        </p:nvSpPr>
        <p:spPr>
          <a:xfrm>
            <a:off x="6760308" y="4407877"/>
            <a:ext cx="5082320" cy="18131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/>
              <a:t>428023 Чувашская Республика, г. Чебоксары, </a:t>
            </a:r>
          </a:p>
          <a:p>
            <a:r>
              <a:rPr lang="ru-RU" dirty="0"/>
              <a:t>ул. Гражданская, д.50</a:t>
            </a:r>
          </a:p>
          <a:p>
            <a:r>
              <a:rPr lang="ru-RU" dirty="0"/>
              <a:t>Тел. 8 (8352)34-07-14 </a:t>
            </a:r>
          </a:p>
          <a:p>
            <a:r>
              <a:rPr lang="ru-RU" dirty="0"/>
              <a:t>Эл. почта: cheb-kadetschool@rchuv.ru</a:t>
            </a:r>
          </a:p>
          <a:p>
            <a:r>
              <a:rPr lang="ru-RU" dirty="0"/>
              <a:t>Директор: Иванова Светлана Викторовна</a:t>
            </a:r>
          </a:p>
        </p:txBody>
      </p:sp>
    </p:spTree>
    <p:extLst>
      <p:ext uri="{BB962C8B-B14F-4D97-AF65-F5344CB8AC3E}">
        <p14:creationId xmlns:p14="http://schemas.microsoft.com/office/powerpoint/2010/main" val="2068556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DA7C28-2A3C-4EF5-9754-6EA2D3509D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768" y="214923"/>
            <a:ext cx="1429847" cy="1215295"/>
          </a:xfrm>
        </p:spPr>
        <p:txBody>
          <a:bodyPr>
            <a:normAutofit fontScale="90000"/>
          </a:bodyPr>
          <a:lstStyle/>
          <a:p>
            <a:br>
              <a:rPr lang="ru-RU" sz="1300" dirty="0"/>
            </a:br>
            <a:br>
              <a:rPr lang="ru-RU" sz="1300" dirty="0"/>
            </a:br>
            <a:br>
              <a:rPr lang="ru-RU" sz="1300" dirty="0"/>
            </a:br>
            <a:br>
              <a:rPr lang="ru-RU" sz="1300" dirty="0"/>
            </a:br>
            <a:br>
              <a:rPr lang="ru-RU" sz="1300" dirty="0"/>
            </a:br>
            <a:br>
              <a:rPr lang="ru-RU" sz="1300" dirty="0"/>
            </a:b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6AE4EE7-9485-4082-950C-5FA51274835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4047" b="4047"/>
          <a:stretch>
            <a:fillRect/>
          </a:stretch>
        </p:blipFill>
        <p:spPr>
          <a:xfrm>
            <a:off x="9339385" y="143852"/>
            <a:ext cx="2445848" cy="1931264"/>
          </a:xfr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513AF33-DD3F-4532-81DA-F67AB19E92D1}"/>
              </a:ext>
            </a:extLst>
          </p:cNvPr>
          <p:cNvSpPr/>
          <p:nvPr/>
        </p:nvSpPr>
        <p:spPr>
          <a:xfrm>
            <a:off x="406767" y="1649046"/>
            <a:ext cx="8369910" cy="2305539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Основные цели методической работы:</a:t>
            </a:r>
          </a:p>
          <a:p>
            <a:r>
              <a:rPr lang="ru-RU" sz="1200" dirty="0">
                <a:solidFill>
                  <a:schemeClr val="bg1"/>
                </a:solidFill>
              </a:rPr>
              <a:t>1.Обеспечить научно – методическое сопровождение реализации образовательной программы ФГОС НОО, ФГОС ООО и ФГОС СОО с учетом ФОП.</a:t>
            </a:r>
          </a:p>
          <a:p>
            <a:r>
              <a:rPr lang="ru-RU" sz="1200" dirty="0">
                <a:solidFill>
                  <a:schemeClr val="bg1"/>
                </a:solidFill>
              </a:rPr>
              <a:t>2.Создать условия для личностного, социального, коммуникативного и познавательного развития личности учащегося, для внедрения в практику личностно-ориентированных технологий, позволяющих наиболее полно реализоваться каждому учащемуся.</a:t>
            </a:r>
          </a:p>
          <a:p>
            <a:r>
              <a:rPr lang="ru-RU" sz="1200" dirty="0">
                <a:solidFill>
                  <a:schemeClr val="bg1"/>
                </a:solidFill>
              </a:rPr>
              <a:t>3.Оказать помощь учителям в реализации принципов инновационных и методических приемов обучения и воспитания в рамках программы развития школы.</a:t>
            </a:r>
          </a:p>
          <a:p>
            <a:r>
              <a:rPr lang="ru-RU" sz="1200" dirty="0">
                <a:solidFill>
                  <a:schemeClr val="bg1"/>
                </a:solidFill>
              </a:rPr>
              <a:t>4.Внедрить в практику работы школы результаты исследований и достижений передового опыта.</a:t>
            </a:r>
          </a:p>
          <a:p>
            <a:r>
              <a:rPr lang="ru-RU" sz="1200" dirty="0">
                <a:solidFill>
                  <a:schemeClr val="bg1"/>
                </a:solidFill>
              </a:rPr>
              <a:t>5.Создать условия для распространения опыта работы школы на разных уровнях.</a:t>
            </a:r>
          </a:p>
          <a:p>
            <a:r>
              <a:rPr lang="ru-RU" sz="1200" dirty="0">
                <a:solidFill>
                  <a:schemeClr val="bg1"/>
                </a:solidFill>
              </a:rPr>
              <a:t>6.Создать высокопрофессиональный, мобильный, креативный педагогического коллектива</a:t>
            </a:r>
            <a:r>
              <a:rPr lang="ru-RU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10F821BF-8982-4E62-AE3D-A4B2795F5A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 flipH="1">
            <a:off x="8976516" y="1961662"/>
            <a:ext cx="2820251" cy="4626707"/>
          </a:xfrm>
        </p:spPr>
        <p:txBody>
          <a:bodyPr>
            <a:normAutofit fontScale="47500" lnSpcReduction="20000"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ru-RU" sz="3500" b="1" dirty="0">
                <a:solidFill>
                  <a:schemeClr val="accent2">
                    <a:lumMod val="50000"/>
                  </a:schemeClr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Основные</a:t>
            </a:r>
            <a:r>
              <a:rPr lang="ru-RU" sz="3500" b="1" spc="-25" dirty="0">
                <a:solidFill>
                  <a:schemeClr val="accent2">
                    <a:lumMod val="50000"/>
                  </a:schemeClr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500" b="1" dirty="0">
                <a:solidFill>
                  <a:schemeClr val="accent2">
                    <a:lumMod val="50000"/>
                  </a:schemeClr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направления</a:t>
            </a:r>
            <a:r>
              <a:rPr lang="ru-RU" sz="3500" b="1" spc="-15" dirty="0">
                <a:solidFill>
                  <a:schemeClr val="accent2">
                    <a:lumMod val="50000"/>
                  </a:schemeClr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500" b="1" dirty="0">
                <a:solidFill>
                  <a:schemeClr val="accent2">
                    <a:lumMod val="50000"/>
                  </a:schemeClr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методической</a:t>
            </a:r>
            <a:r>
              <a:rPr lang="ru-RU" sz="3500" b="1" spc="-10" dirty="0">
                <a:solidFill>
                  <a:schemeClr val="accent2">
                    <a:lumMod val="50000"/>
                  </a:schemeClr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500" b="1" dirty="0">
                <a:solidFill>
                  <a:schemeClr val="accent2">
                    <a:lumMod val="50000"/>
                  </a:schemeClr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работы</a:t>
            </a:r>
            <a:r>
              <a:rPr lang="ru-RU" sz="2200" b="1" dirty="0">
                <a:solidFill>
                  <a:srgbClr val="2F5496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endParaRPr lang="ru-RU" sz="22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20000"/>
              </a:lnSpc>
              <a:spcBef>
                <a:spcPts val="0"/>
              </a:spcBef>
              <a:buSzPts val="1200"/>
              <a:buFont typeface="Wingdings" panose="05000000000000000000" pitchFamily="2" charset="2"/>
              <a:buChar char=""/>
              <a:tabLst>
                <a:tab pos="592455" algn="l"/>
              </a:tabLst>
            </a:pP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Развитие</a:t>
            </a:r>
            <a:r>
              <a:rPr lang="ru-RU" sz="2200" spc="-2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информатизация</a:t>
            </a:r>
            <a:r>
              <a:rPr lang="ru-RU" sz="2200" spc="-2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образовательной</a:t>
            </a:r>
            <a:r>
              <a:rPr lang="ru-RU" sz="2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среды</a:t>
            </a:r>
            <a:r>
              <a:rPr lang="ru-RU" sz="2200" spc="-2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школы</a:t>
            </a:r>
            <a:r>
              <a:rPr lang="ru-RU" sz="2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200" spc="-2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соответствии</a:t>
            </a:r>
            <a:r>
              <a:rPr lang="ru-RU" sz="2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200" spc="-2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требованиями</a:t>
            </a:r>
            <a:r>
              <a:rPr lang="ru-RU" sz="2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федерального</a:t>
            </a:r>
            <a:r>
              <a:rPr lang="ru-RU" sz="2200" spc="-2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государственного</a:t>
            </a:r>
            <a:r>
              <a:rPr lang="ru-RU" sz="2200" spc="-28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образовательного</a:t>
            </a:r>
            <a:r>
              <a:rPr lang="ru-RU" sz="2200" spc="-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стандарта;</a:t>
            </a:r>
            <a:endParaRPr lang="ru-RU" sz="22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20000"/>
              </a:lnSpc>
              <a:spcBef>
                <a:spcPts val="0"/>
              </a:spcBef>
              <a:buSzPts val="1200"/>
              <a:buFont typeface="Wingdings" panose="05000000000000000000" pitchFamily="2" charset="2"/>
              <a:buChar char=""/>
              <a:tabLst>
                <a:tab pos="592455" algn="l"/>
              </a:tabLst>
            </a:pP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Внедрение</a:t>
            </a:r>
            <a:r>
              <a:rPr lang="ru-RU" sz="2200" spc="-3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эффективных</a:t>
            </a:r>
            <a:r>
              <a:rPr lang="ru-RU" sz="2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развивающих</a:t>
            </a:r>
            <a:r>
              <a:rPr lang="ru-RU" sz="2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образовательных</a:t>
            </a:r>
            <a:r>
              <a:rPr lang="ru-RU" sz="2200" spc="-2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технологий;</a:t>
            </a:r>
            <a:endParaRPr lang="ru-RU" sz="22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20000"/>
              </a:lnSpc>
              <a:spcBef>
                <a:spcPts val="0"/>
              </a:spcBef>
              <a:buSzPts val="1200"/>
              <a:buFont typeface="Wingdings" panose="05000000000000000000" pitchFamily="2" charset="2"/>
              <a:buChar char=""/>
              <a:tabLst>
                <a:tab pos="592455" algn="l"/>
              </a:tabLst>
            </a:pP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Реализация</a:t>
            </a:r>
            <a:r>
              <a:rPr lang="ru-RU" sz="2200" spc="-2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школьной</a:t>
            </a:r>
            <a:r>
              <a:rPr lang="ru-RU" sz="2200" spc="-3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системы</a:t>
            </a:r>
            <a:r>
              <a:rPr lang="ru-RU" sz="2200" spc="-1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мониторинга</a:t>
            </a:r>
            <a:r>
              <a:rPr lang="ru-RU" sz="2200" spc="-2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качества</a:t>
            </a:r>
            <a:r>
              <a:rPr lang="ru-RU" sz="2200" spc="-2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образования;</a:t>
            </a:r>
            <a:endParaRPr lang="ru-RU" sz="22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20000"/>
              </a:lnSpc>
              <a:spcBef>
                <a:spcPts val="0"/>
              </a:spcBef>
              <a:buSzPts val="1200"/>
              <a:buFont typeface="Wingdings" panose="05000000000000000000" pitchFamily="2" charset="2"/>
              <a:buChar char=""/>
              <a:tabLst>
                <a:tab pos="592455" algn="l"/>
              </a:tabLst>
            </a:pP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Создание</a:t>
            </a:r>
            <a:r>
              <a:rPr lang="ru-RU" sz="2200" spc="-2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условий</a:t>
            </a:r>
            <a:r>
              <a:rPr lang="ru-RU" sz="2200" spc="-2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lang="ru-RU" sz="2200" spc="-2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профессионального</a:t>
            </a:r>
            <a:r>
              <a:rPr lang="ru-RU" sz="2200" spc="-2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роста</a:t>
            </a:r>
            <a:r>
              <a:rPr lang="ru-RU" sz="2200" spc="-2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педагогических</a:t>
            </a:r>
            <a:r>
              <a:rPr lang="ru-RU" sz="2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кадров; повышение</a:t>
            </a:r>
            <a:r>
              <a:rPr lang="ru-RU" sz="2200" spc="-3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квалификации</a:t>
            </a:r>
            <a:r>
              <a:rPr lang="ru-RU" sz="2200" spc="-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учителей;</a:t>
            </a:r>
            <a:endParaRPr lang="ru-RU" sz="22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20000"/>
              </a:lnSpc>
              <a:spcBef>
                <a:spcPts val="0"/>
              </a:spcBef>
              <a:buSzPts val="1200"/>
              <a:buFont typeface="Wingdings" panose="05000000000000000000" pitchFamily="2" charset="2"/>
              <a:buChar char=""/>
              <a:tabLst>
                <a:tab pos="592455" algn="l"/>
              </a:tabLst>
            </a:pP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Аттестация</a:t>
            </a:r>
            <a:r>
              <a:rPr lang="ru-RU" sz="2200" spc="-3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педагогических</a:t>
            </a:r>
            <a:r>
              <a:rPr lang="ru-RU" sz="2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работников;</a:t>
            </a:r>
            <a:endParaRPr lang="ru-RU" sz="22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20000"/>
              </a:lnSpc>
              <a:spcBef>
                <a:spcPts val="0"/>
              </a:spcBef>
              <a:buSzPts val="1200"/>
              <a:buFont typeface="Wingdings" panose="05000000000000000000" pitchFamily="2" charset="2"/>
              <a:buChar char=""/>
              <a:tabLst>
                <a:tab pos="592455" algn="l"/>
              </a:tabLst>
            </a:pP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Работа</a:t>
            </a:r>
            <a:r>
              <a:rPr lang="ru-RU" sz="2200" spc="-2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молодыми</a:t>
            </a:r>
            <a:r>
              <a:rPr lang="ru-RU" sz="2200" spc="-1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педагогами; наставничество</a:t>
            </a:r>
            <a:endParaRPr lang="ru-RU" sz="22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20000"/>
              </a:lnSpc>
              <a:spcBef>
                <a:spcPts val="0"/>
              </a:spcBef>
              <a:buSzPts val="1200"/>
              <a:buFont typeface="Wingdings" panose="05000000000000000000" pitchFamily="2" charset="2"/>
              <a:buChar char=""/>
              <a:tabLst>
                <a:tab pos="592455" algn="l"/>
                <a:tab pos="6119495" algn="l"/>
              </a:tabLst>
            </a:pP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Организация</a:t>
            </a:r>
            <a:r>
              <a:rPr lang="ru-RU" sz="2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работы</a:t>
            </a:r>
            <a:r>
              <a:rPr lang="ru-RU" sz="2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200" spc="-2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успешными</a:t>
            </a:r>
            <a:r>
              <a:rPr lang="ru-RU" sz="2200" spc="-1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ru-RU" sz="2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предмету</a:t>
            </a:r>
            <a:r>
              <a:rPr lang="ru-RU" sz="2200" spc="-2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учащимися;</a:t>
            </a:r>
            <a:endParaRPr lang="ru-RU" sz="22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20000"/>
              </a:lnSpc>
              <a:spcBef>
                <a:spcPts val="0"/>
              </a:spcBef>
              <a:buSzPts val="1200"/>
              <a:buFont typeface="Wingdings" panose="05000000000000000000" pitchFamily="2" charset="2"/>
              <a:buChar char=""/>
              <a:tabLst>
                <a:tab pos="592455" algn="l"/>
              </a:tabLst>
            </a:pP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Участие</a:t>
            </a:r>
            <a:r>
              <a:rPr lang="ru-RU" sz="2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учащихся</a:t>
            </a:r>
            <a:r>
              <a:rPr lang="ru-RU" sz="2200" spc="-1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200" spc="-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учителей</a:t>
            </a:r>
            <a:r>
              <a:rPr lang="ru-RU" sz="2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200" spc="-2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различных</a:t>
            </a:r>
            <a:r>
              <a:rPr lang="ru-RU" sz="2200" spc="-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олимпиадах</a:t>
            </a:r>
            <a:r>
              <a:rPr lang="ru-RU" sz="2200" spc="-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200" spc="-2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конкурсах;</a:t>
            </a:r>
            <a:endParaRPr lang="ru-RU" sz="22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20000"/>
              </a:lnSpc>
              <a:spcBef>
                <a:spcPts val="0"/>
              </a:spcBef>
              <a:buSzPts val="1200"/>
              <a:buFont typeface="Wingdings" panose="05000000000000000000" pitchFamily="2" charset="2"/>
              <a:buChar char=""/>
              <a:tabLst>
                <a:tab pos="592455" algn="l"/>
              </a:tabLst>
            </a:pP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Распространение</a:t>
            </a:r>
            <a:r>
              <a:rPr lang="ru-RU" sz="2200" spc="-2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опыта</a:t>
            </a:r>
            <a:r>
              <a:rPr lang="ru-RU" sz="2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работы</a:t>
            </a:r>
            <a:r>
              <a:rPr lang="ru-RU" sz="2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школы.</a:t>
            </a:r>
            <a:r>
              <a:rPr lang="ru-RU" sz="2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Разработка</a:t>
            </a:r>
            <a:r>
              <a:rPr lang="ru-RU" sz="2200" spc="-2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методических</a:t>
            </a:r>
            <a:r>
              <a:rPr lang="ru-RU" sz="2200" spc="-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материалов;</a:t>
            </a:r>
            <a:endParaRPr lang="ru-RU" sz="22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20000"/>
              </a:lnSpc>
              <a:spcBef>
                <a:spcPts val="0"/>
              </a:spcBef>
              <a:buSzPts val="1200"/>
              <a:buFont typeface="Wingdings" panose="05000000000000000000" pitchFamily="2" charset="2"/>
              <a:buChar char=""/>
              <a:tabLst>
                <a:tab pos="592455" algn="l"/>
              </a:tabLst>
            </a:pPr>
            <a:r>
              <a:rPr lang="ru-RU" sz="2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Обеспечение преемственности</a:t>
            </a:r>
            <a:endParaRPr lang="ru-RU" sz="22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D8496A74-4B09-4787-A9BF-6820F09DF908}"/>
              </a:ext>
            </a:extLst>
          </p:cNvPr>
          <p:cNvSpPr/>
          <p:nvPr/>
        </p:nvSpPr>
        <p:spPr>
          <a:xfrm>
            <a:off x="406767" y="4118706"/>
            <a:ext cx="7729047" cy="2469663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tabLst>
                <a:tab pos="592455" algn="l"/>
              </a:tabLst>
            </a:pP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Основные</a:t>
            </a:r>
            <a:r>
              <a:rPr lang="ru-RU" sz="1600" b="1" spc="-25" dirty="0">
                <a:solidFill>
                  <a:schemeClr val="accent2">
                    <a:lumMod val="50000"/>
                  </a:schemeClr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1600" b="1" spc="-10" dirty="0">
                <a:solidFill>
                  <a:schemeClr val="accent2">
                    <a:lumMod val="50000"/>
                  </a:schemeClr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методической</a:t>
            </a:r>
            <a:r>
              <a:rPr lang="ru-RU" sz="1600" b="1" spc="-10" dirty="0">
                <a:solidFill>
                  <a:schemeClr val="accent2">
                    <a:lumMod val="50000"/>
                  </a:schemeClr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работы:</a:t>
            </a:r>
            <a:endParaRPr lang="ru-RU" sz="1600" b="1" dirty="0">
              <a:solidFill>
                <a:schemeClr val="accent2">
                  <a:lumMod val="50000"/>
                </a:schemeClr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SzPts val="1200"/>
              <a:buFont typeface="Times New Roman" panose="02020603050405020304" pitchFamily="18" charset="0"/>
              <a:buAutoNum type="arabicPeriod"/>
              <a:tabLst>
                <a:tab pos="592455" algn="l"/>
              </a:tabLst>
            </a:pP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Подготовить</a:t>
            </a:r>
            <a:r>
              <a:rPr lang="ru-RU" sz="1200" spc="-1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учащихся</a:t>
            </a:r>
            <a:r>
              <a:rPr lang="ru-RU" sz="1200" spc="-2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1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олимпиадам</a:t>
            </a:r>
            <a:r>
              <a:rPr lang="ru-RU" sz="1200" spc="-2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1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конкурсам</a:t>
            </a:r>
            <a:r>
              <a:rPr lang="ru-RU" sz="1200" spc="-2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различного</a:t>
            </a:r>
            <a:r>
              <a:rPr lang="ru-RU" sz="1200" spc="-1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уровня.</a:t>
            </a:r>
          </a:p>
          <a:p>
            <a:pPr marL="342900" lvl="0" indent="-342900" algn="just">
              <a:buSzPts val="1200"/>
              <a:buFont typeface="Times New Roman" panose="02020603050405020304" pitchFamily="18" charset="0"/>
              <a:buAutoNum type="arabicPeriod"/>
              <a:tabLst>
                <a:tab pos="592455" algn="l"/>
              </a:tabLst>
            </a:pP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Осуществить</a:t>
            </a:r>
            <a:r>
              <a:rPr lang="ru-RU" sz="1200" spc="-2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комплекс</a:t>
            </a:r>
            <a:r>
              <a:rPr lang="ru-RU" sz="1200" spc="-3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мероприятий,</a:t>
            </a:r>
            <a:r>
              <a:rPr lang="ru-RU" sz="1200" spc="-2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направленных</a:t>
            </a:r>
            <a:r>
              <a:rPr lang="ru-RU" sz="1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ru-RU" sz="1200" spc="-2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повышение</a:t>
            </a:r>
            <a:r>
              <a:rPr lang="ru-RU" sz="1200" spc="-4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квалификации</a:t>
            </a:r>
            <a:r>
              <a:rPr lang="ru-RU" sz="1200" spc="-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учителей.</a:t>
            </a:r>
          </a:p>
          <a:p>
            <a:pPr marL="342900" lvl="0" indent="-342900" algn="just">
              <a:spcBef>
                <a:spcPts val="5"/>
              </a:spcBef>
              <a:buSzPts val="1200"/>
              <a:buFont typeface="Times New Roman" panose="02020603050405020304" pitchFamily="18" charset="0"/>
              <a:buAutoNum type="arabicPeriod"/>
              <a:tabLst>
                <a:tab pos="592455" algn="l"/>
              </a:tabLst>
            </a:pP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Создать</a:t>
            </a:r>
            <a:r>
              <a:rPr lang="ru-RU" sz="1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условия</a:t>
            </a:r>
            <a:r>
              <a:rPr lang="ru-RU" sz="1200" spc="-2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lang="ru-RU" sz="1200" spc="-2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аттестации</a:t>
            </a:r>
            <a:r>
              <a:rPr lang="ru-RU" sz="1200" spc="-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учителей.</a:t>
            </a:r>
          </a:p>
          <a:p>
            <a:pPr marL="342900" lvl="0" indent="-342900" algn="just">
              <a:buSzPts val="1200"/>
              <a:buFont typeface="Times New Roman" panose="02020603050405020304" pitchFamily="18" charset="0"/>
              <a:buAutoNum type="arabicPeriod"/>
              <a:tabLst>
                <a:tab pos="592455" algn="l"/>
              </a:tabLst>
            </a:pP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Организовать</a:t>
            </a:r>
            <a:r>
              <a:rPr lang="ru-RU" sz="1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1200" spc="-2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провести</a:t>
            </a:r>
            <a:r>
              <a:rPr lang="ru-RU" sz="1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комплекс</a:t>
            </a:r>
            <a:r>
              <a:rPr lang="ru-RU" sz="1200" spc="-2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мероприятий,</a:t>
            </a:r>
            <a:r>
              <a:rPr lang="ru-RU" sz="1200" spc="-1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направленных</a:t>
            </a:r>
            <a:r>
              <a:rPr lang="ru-RU" sz="1200" spc="-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ru-RU" sz="1200" spc="-2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распространения</a:t>
            </a:r>
            <a:r>
              <a:rPr lang="ru-RU" sz="1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опыта</a:t>
            </a:r>
            <a:r>
              <a:rPr lang="ru-RU" sz="1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работы школы.</a:t>
            </a:r>
          </a:p>
          <a:p>
            <a:pPr marL="342900" lvl="0" indent="-342900" algn="just">
              <a:buSzPts val="1200"/>
              <a:buFont typeface="Times New Roman" panose="02020603050405020304" pitchFamily="18" charset="0"/>
              <a:buAutoNum type="arabicPeriod"/>
              <a:tabLst>
                <a:tab pos="592455" algn="l"/>
              </a:tabLst>
            </a:pP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Разработать</a:t>
            </a:r>
            <a:r>
              <a:rPr lang="ru-RU" sz="1200" spc="-2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методические</a:t>
            </a:r>
            <a:r>
              <a:rPr lang="ru-RU" sz="1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материалы</a:t>
            </a:r>
            <a:r>
              <a:rPr lang="ru-RU" sz="1200" spc="-2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200" spc="-2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помощь</a:t>
            </a:r>
            <a:r>
              <a:rPr lang="ru-RU" sz="1200" spc="-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учителям</a:t>
            </a:r>
            <a:r>
              <a:rPr lang="ru-RU" sz="1200" spc="-2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1200" spc="-2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классным</a:t>
            </a:r>
            <a:r>
              <a:rPr lang="ru-RU" sz="1200" spc="-1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руководителям.</a:t>
            </a:r>
          </a:p>
          <a:p>
            <a:pPr marL="342900" lvl="0" indent="-342900" algn="just">
              <a:buSzPts val="1200"/>
              <a:buFont typeface="Times New Roman" panose="02020603050405020304" pitchFamily="18" charset="0"/>
              <a:buAutoNum type="arabicPeriod"/>
              <a:tabLst>
                <a:tab pos="592455" algn="l"/>
              </a:tabLst>
            </a:pP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Осуществить</a:t>
            </a:r>
            <a:r>
              <a:rPr lang="ru-RU" sz="1200" spc="-2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комплекс</a:t>
            </a:r>
            <a:r>
              <a:rPr lang="ru-RU" sz="1200" spc="-2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мероприятий,</a:t>
            </a:r>
            <a:r>
              <a:rPr lang="ru-RU" sz="1200" spc="-2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направленных</a:t>
            </a:r>
            <a:r>
              <a:rPr lang="ru-RU" sz="1200" spc="-1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ru-RU" sz="1200" spc="-2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обеспечение</a:t>
            </a:r>
            <a:r>
              <a:rPr lang="ru-RU" sz="1200" spc="-2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преемственности</a:t>
            </a:r>
            <a:r>
              <a:rPr lang="ru-RU" sz="1200" spc="-25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ступеней</a:t>
            </a:r>
            <a:r>
              <a:rPr lang="ru-RU" sz="1200" spc="-2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образования.</a:t>
            </a:r>
          </a:p>
          <a:p>
            <a:pPr marL="342900" lvl="0" indent="-342900" algn="just">
              <a:buSzPts val="1200"/>
              <a:buFont typeface="Times New Roman" panose="02020603050405020304" pitchFamily="18" charset="0"/>
              <a:buAutoNum type="arabicPeriod"/>
              <a:tabLst>
                <a:tab pos="592455" algn="l"/>
              </a:tabLst>
            </a:pPr>
            <a:r>
              <a:rPr lang="ru-RU" sz="12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Сформировать общекомандный дух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BFD9F7A1-5E9E-47FB-ACE1-75970B102E31}"/>
              </a:ext>
            </a:extLst>
          </p:cNvPr>
          <p:cNvSpPr/>
          <p:nvPr/>
        </p:nvSpPr>
        <p:spPr>
          <a:xfrm>
            <a:off x="395232" y="252046"/>
            <a:ext cx="7534030" cy="1141048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B27B39">
                    <a:lumMod val="50000"/>
                  </a:srgbClr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Миссия методической службы:</a:t>
            </a:r>
            <a:b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создание образовательно-методической среды, способствующей росту творческого поиска и педагогического мастерства коллектива</a:t>
            </a:r>
            <a:endParaRPr lang="ru-RU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2941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EB0E74C-B904-498F-8405-DB490E0AA2D5}"/>
              </a:ext>
            </a:extLst>
          </p:cNvPr>
          <p:cNvSpPr/>
          <p:nvPr/>
        </p:nvSpPr>
        <p:spPr>
          <a:xfrm>
            <a:off x="398585" y="2860430"/>
            <a:ext cx="4646246" cy="33918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процесс 4">
            <a:extLst>
              <a:ext uri="{FF2B5EF4-FFF2-40B4-BE49-F238E27FC236}">
                <a16:creationId xmlns:a16="http://schemas.microsoft.com/office/drawing/2014/main" id="{8705E8A6-674E-4A42-82FB-AA05C157D727}"/>
              </a:ext>
            </a:extLst>
          </p:cNvPr>
          <p:cNvSpPr/>
          <p:nvPr/>
        </p:nvSpPr>
        <p:spPr>
          <a:xfrm>
            <a:off x="701435" y="3040183"/>
            <a:ext cx="4629637" cy="3391877"/>
          </a:xfrm>
          <a:prstGeom prst="flowChartProcess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</a:rPr>
              <a:t>Проблемы в деятельности методической службы: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5B5B5B"/>
                </a:solidFill>
                <a:effectLst/>
                <a:uLnTx/>
                <a:uFillTx/>
                <a:latin typeface="Exo 2"/>
                <a:ea typeface="+mn-ea"/>
                <a:cs typeface="+mn-cs"/>
              </a:rPr>
              <a:t>Недостаток ресурсного обеспечения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4A4A4A"/>
                </a:solidFill>
                <a:effectLst/>
                <a:uLnTx/>
                <a:uFillTx/>
                <a:latin typeface="Exo 2"/>
                <a:ea typeface="+mn-ea"/>
                <a:cs typeface="+mn-cs"/>
              </a:rPr>
              <a:t>: ограниченные финансовые и материальные ресурсы мешают полноценной реализации программ.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5B5B5B"/>
                </a:solidFill>
                <a:effectLst/>
                <a:uLnTx/>
                <a:uFillTx/>
                <a:latin typeface="Exo 2"/>
                <a:ea typeface="+mn-ea"/>
                <a:cs typeface="+mn-cs"/>
              </a:rPr>
              <a:t>Сопротивление изменениям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4A4A4A"/>
                </a:solidFill>
                <a:effectLst/>
                <a:uLnTx/>
                <a:uFillTx/>
                <a:latin typeface="Exo 2"/>
                <a:ea typeface="+mn-ea"/>
                <a:cs typeface="+mn-cs"/>
              </a:rPr>
              <a:t>: некоторые педагоги могут быть не готовы воспринимать новые идеи и технологии.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5B5B5B"/>
                </a:solidFill>
                <a:effectLst/>
                <a:uLnTx/>
                <a:uFillTx/>
                <a:latin typeface="Exo 2"/>
                <a:ea typeface="+mn-ea"/>
                <a:cs typeface="+mn-cs"/>
              </a:rPr>
              <a:t>Недостаточная квалификация методистов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4A4A4A"/>
                </a:solidFill>
                <a:effectLst/>
                <a:uLnTx/>
                <a:uFillTx/>
                <a:latin typeface="Exo 2"/>
                <a:ea typeface="+mn-ea"/>
                <a:cs typeface="+mn-cs"/>
              </a:rPr>
              <a:t>: отсутствие необходимой подготовки у методистов может снижать качество предоставляемых услуг.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5B5B5B"/>
                </a:solidFill>
                <a:effectLst/>
                <a:uLnTx/>
                <a:uFillTx/>
                <a:latin typeface="Exo 2"/>
                <a:ea typeface="+mn-ea"/>
                <a:cs typeface="+mn-cs"/>
              </a:rPr>
              <a:t>Проблемы в коммуникации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4A4A4A"/>
                </a:solidFill>
                <a:effectLst/>
                <a:uLnTx/>
                <a:uFillTx/>
                <a:latin typeface="Exo 2"/>
                <a:ea typeface="+mn-ea"/>
                <a:cs typeface="+mn-cs"/>
              </a:rPr>
              <a:t>: недостаточная информированность педагогов о возможностях, которые предлагает методическая служба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D107013A-208A-472B-BA50-111DDE38DA0C}"/>
              </a:ext>
            </a:extLst>
          </p:cNvPr>
          <p:cNvSpPr/>
          <p:nvPr/>
        </p:nvSpPr>
        <p:spPr>
          <a:xfrm>
            <a:off x="6096000" y="296985"/>
            <a:ext cx="5697415" cy="50331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BBEC1D96-1864-44E1-B7BE-385BE5FB2969}"/>
              </a:ext>
            </a:extLst>
          </p:cNvPr>
          <p:cNvSpPr/>
          <p:nvPr/>
        </p:nvSpPr>
        <p:spPr>
          <a:xfrm>
            <a:off x="5642707" y="4423508"/>
            <a:ext cx="1719385" cy="175846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71EADFE2-5C1F-412C-B03E-1FCCD6D8776D}"/>
              </a:ext>
            </a:extLst>
          </p:cNvPr>
          <p:cNvSpPr/>
          <p:nvPr/>
        </p:nvSpPr>
        <p:spPr>
          <a:xfrm>
            <a:off x="6181970" y="468924"/>
            <a:ext cx="5541107" cy="47204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ru-RU" b="1" i="0" dirty="0">
                <a:solidFill>
                  <a:srgbClr val="5B5B5B"/>
                </a:solidFill>
                <a:effectLst/>
                <a:latin typeface="Exo 2"/>
              </a:rPr>
              <a:t>Условия и перспективы развития:</a:t>
            </a:r>
          </a:p>
          <a:p>
            <a:pPr algn="l"/>
            <a:endParaRPr lang="ru-RU" sz="1800" b="1" i="0" dirty="0">
              <a:solidFill>
                <a:srgbClr val="5B5B5B"/>
              </a:solidFill>
              <a:effectLst/>
            </a:endParaRP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ru-RU" sz="1800" b="1" dirty="0">
                <a:solidFill>
                  <a:srgbClr val="5B5B5B"/>
                </a:solidFill>
              </a:rPr>
              <a:t>Инвестиции в профессиональное развитие: необходимость привлечения дополнительных ресурсов для повышения квалификации методистов и учителей.</a:t>
            </a:r>
          </a:p>
          <a:p>
            <a:pPr algn="l"/>
            <a:endParaRPr lang="ru-RU" sz="1800" b="1" dirty="0">
              <a:solidFill>
                <a:srgbClr val="5B5B5B"/>
              </a:solidFill>
            </a:endParaRP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ru-RU" sz="1800" b="1" dirty="0">
                <a:solidFill>
                  <a:srgbClr val="5B5B5B"/>
                </a:solidFill>
              </a:rPr>
              <a:t>Адаптация к изменениям: внедрение гибких форм обучения и обновление содержания образовательных программ.</a:t>
            </a:r>
          </a:p>
          <a:p>
            <a:pPr algn="l"/>
            <a:endParaRPr lang="ru-RU" sz="1800" b="1" dirty="0">
              <a:solidFill>
                <a:srgbClr val="5B5B5B"/>
              </a:solidFill>
            </a:endParaRP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ru-RU" sz="1800" b="1" dirty="0">
                <a:solidFill>
                  <a:srgbClr val="5B5B5B"/>
                </a:solidFill>
              </a:rPr>
              <a:t>Укрепление сетевого взаимодействия.</a:t>
            </a:r>
          </a:p>
          <a:p>
            <a:pPr algn="l"/>
            <a:endParaRPr lang="ru-RU" sz="1800" b="1" dirty="0">
              <a:solidFill>
                <a:srgbClr val="5B5B5B"/>
              </a:solidFill>
            </a:endParaRP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ru-RU" sz="1800" b="1" dirty="0">
                <a:solidFill>
                  <a:srgbClr val="5B5B5B"/>
                </a:solidFill>
              </a:rPr>
              <a:t>Использование цифровых технологий: дальнейшее развитие онлайн-форматов обучения и консультаций.</a:t>
            </a:r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91D04CC9-0164-4E6D-9EEE-28778050CA30}"/>
              </a:ext>
            </a:extLst>
          </p:cNvPr>
          <p:cNvSpPr/>
          <p:nvPr/>
        </p:nvSpPr>
        <p:spPr>
          <a:xfrm>
            <a:off x="5486400" y="5294922"/>
            <a:ext cx="851877" cy="83624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8C5D288-2063-4141-B553-31C90FB020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369" y="218086"/>
            <a:ext cx="3989483" cy="2560284"/>
          </a:xfrm>
          <a:prstGeom prst="rect">
            <a:avLst/>
          </a:prstGeom>
        </p:spPr>
      </p:pic>
      <p:pic>
        <p:nvPicPr>
          <p:cNvPr id="13" name="Рисунок 12" descr="Расширение бизнеса со сплошной заливкой">
            <a:extLst>
              <a:ext uri="{FF2B5EF4-FFF2-40B4-BE49-F238E27FC236}">
                <a16:creationId xmlns:a16="http://schemas.microsoft.com/office/drawing/2014/main" id="{9B86B077-78F9-4DE5-8CCC-86FE4435D8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785231" y="468924"/>
            <a:ext cx="914400" cy="914400"/>
          </a:xfrm>
          <a:prstGeom prst="rect">
            <a:avLst/>
          </a:prstGeom>
        </p:spPr>
      </p:pic>
      <p:pic>
        <p:nvPicPr>
          <p:cNvPr id="15" name="Рисунок 14" descr="Вопросы со сплошной заливкой">
            <a:extLst>
              <a:ext uri="{FF2B5EF4-FFF2-40B4-BE49-F238E27FC236}">
                <a16:creationId xmlns:a16="http://schemas.microsoft.com/office/drawing/2014/main" id="{65A9784E-CEB6-479D-9A1C-F439512C11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28247" y="2576635"/>
            <a:ext cx="762975" cy="762975"/>
          </a:xfrm>
          <a:prstGeom prst="rect">
            <a:avLst/>
          </a:prstGeom>
        </p:spPr>
      </p:pic>
      <p:pic>
        <p:nvPicPr>
          <p:cNvPr id="17" name="Рисунок 16" descr="Презентация с линейчатой диаграммой со сплошной заливкой">
            <a:extLst>
              <a:ext uri="{FF2B5EF4-FFF2-40B4-BE49-F238E27FC236}">
                <a16:creationId xmlns:a16="http://schemas.microsoft.com/office/drawing/2014/main" id="{B5092F24-C86B-4093-A636-74B1BA702DC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110622" y="82063"/>
            <a:ext cx="914400" cy="914400"/>
          </a:xfrm>
          <a:prstGeom prst="rect">
            <a:avLst/>
          </a:prstGeom>
        </p:spPr>
      </p:pic>
      <p:sp>
        <p:nvSpPr>
          <p:cNvPr id="19" name="Выноска: стрелка влево 18">
            <a:extLst>
              <a:ext uri="{FF2B5EF4-FFF2-40B4-BE49-F238E27FC236}">
                <a16:creationId xmlns:a16="http://schemas.microsoft.com/office/drawing/2014/main" id="{F0F4C55D-BF7F-422F-A25A-771B23A453A1}"/>
              </a:ext>
            </a:extLst>
          </p:cNvPr>
          <p:cNvSpPr/>
          <p:nvPr/>
        </p:nvSpPr>
        <p:spPr>
          <a:xfrm>
            <a:off x="4163648" y="992555"/>
            <a:ext cx="1908905" cy="738554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73984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Кадровый и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квалификационный рост в сравнении с 2023-2024 уч.г.</a:t>
            </a:r>
            <a:endParaRPr kumimoji="0" lang="ru-RU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25284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4C1065C-80AF-4C4D-9625-9A09733EE0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0585" y="3425092"/>
            <a:ext cx="4071814" cy="305386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7EADE8-08E1-433A-8CC6-FC02822A52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061" y="3643922"/>
            <a:ext cx="3720124" cy="279009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A35D390-4449-409B-A75A-127988D893AE}"/>
              </a:ext>
            </a:extLst>
          </p:cNvPr>
          <p:cNvSpPr txBox="1"/>
          <p:nvPr/>
        </p:nvSpPr>
        <p:spPr>
          <a:xfrm>
            <a:off x="601784" y="265616"/>
            <a:ext cx="10625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Методическая и служба и климат в коллективе. Роль командообразующих мероприятий для учителей 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DE7792D-A95C-4639-9BF4-E82D48771601}"/>
              </a:ext>
            </a:extLst>
          </p:cNvPr>
          <p:cNvSpPr/>
          <p:nvPr/>
        </p:nvSpPr>
        <p:spPr>
          <a:xfrm>
            <a:off x="336061" y="3298092"/>
            <a:ext cx="3657602" cy="1018120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accent2">
                    <a:lumMod val="50000"/>
                  </a:schemeClr>
                </a:solidFill>
              </a:rPr>
              <a:t>Формирование общекомандного духа. </a:t>
            </a:r>
          </a:p>
          <a:p>
            <a:pPr algn="ctr"/>
            <a:r>
              <a:rPr lang="ru-RU" sz="1200" dirty="0"/>
              <a:t>Усиление чувства сплочённости, развитие доверия между членами коллектива, понимание и принятие индивидуальных особенностей друг друга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AAA43D7-BCE8-4A4B-B82A-C7753D2211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8321" y="1504516"/>
            <a:ext cx="4071813" cy="167634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DC06AA20-2BB5-4945-9E92-96AF2A76ECED}"/>
              </a:ext>
            </a:extLst>
          </p:cNvPr>
          <p:cNvSpPr/>
          <p:nvPr/>
        </p:nvSpPr>
        <p:spPr>
          <a:xfrm>
            <a:off x="6095999" y="1993341"/>
            <a:ext cx="1742831" cy="1969059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accent2">
                    <a:lumMod val="50000"/>
                  </a:schemeClr>
                </a:solidFill>
              </a:rPr>
              <a:t>Улучшение качества образования. </a:t>
            </a:r>
          </a:p>
          <a:p>
            <a:pPr algn="ctr"/>
            <a:r>
              <a:rPr lang="ru-RU" sz="1200" dirty="0"/>
              <a:t>Усиление взаимосвязей между педагогами способствует более гармоничной организации работы и повышению уровня профессионализма</a:t>
            </a:r>
            <a:r>
              <a:rPr lang="ru-RU" dirty="0"/>
              <a:t>.</a:t>
            </a:r>
          </a:p>
        </p:txBody>
      </p:sp>
      <p:sp>
        <p:nvSpPr>
          <p:cNvPr id="14" name="Стрелка: изогнутая влево 13">
            <a:extLst>
              <a:ext uri="{FF2B5EF4-FFF2-40B4-BE49-F238E27FC236}">
                <a16:creationId xmlns:a16="http://schemas.microsoft.com/office/drawing/2014/main" id="{B7E4061A-892E-4B28-AC95-2BFBF539E4B1}"/>
              </a:ext>
            </a:extLst>
          </p:cNvPr>
          <p:cNvSpPr/>
          <p:nvPr/>
        </p:nvSpPr>
        <p:spPr>
          <a:xfrm>
            <a:off x="4126449" y="3854883"/>
            <a:ext cx="1164566" cy="1686225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Стрелка: изогнутая вниз 14">
            <a:extLst>
              <a:ext uri="{FF2B5EF4-FFF2-40B4-BE49-F238E27FC236}">
                <a16:creationId xmlns:a16="http://schemas.microsoft.com/office/drawing/2014/main" id="{A1B73AF2-D67A-4D83-8AB3-A4B33A8D18EF}"/>
              </a:ext>
            </a:extLst>
          </p:cNvPr>
          <p:cNvSpPr/>
          <p:nvPr/>
        </p:nvSpPr>
        <p:spPr>
          <a:xfrm>
            <a:off x="6838537" y="1129324"/>
            <a:ext cx="1711569" cy="78153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5159954-4C1A-4963-A35F-40206BBF18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1386" y="1384515"/>
            <a:ext cx="3248362" cy="178927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30E99D90-3E8F-4E81-848E-1E26227AAC46}"/>
              </a:ext>
            </a:extLst>
          </p:cNvPr>
          <p:cNvSpPr/>
          <p:nvPr/>
        </p:nvSpPr>
        <p:spPr>
          <a:xfrm>
            <a:off x="3901610" y="759249"/>
            <a:ext cx="2084898" cy="2318226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accent2">
                    <a:lumMod val="50000"/>
                  </a:schemeClr>
                </a:solidFill>
              </a:rPr>
              <a:t>Создание высокопрофессионального, мобильного и креативного педагогического коллектива. </a:t>
            </a:r>
          </a:p>
          <a:p>
            <a:pPr algn="ctr"/>
            <a:r>
              <a:rPr lang="ru-RU" sz="1200" dirty="0"/>
              <a:t>В процессе </a:t>
            </a:r>
            <a:r>
              <a:rPr lang="ru-RU" sz="1200" dirty="0" err="1"/>
              <a:t>командообразования</a:t>
            </a:r>
            <a:r>
              <a:rPr lang="ru-RU" sz="1200" dirty="0"/>
              <a:t> формируются навыки коллективной работы, участники принимают на себя ответственность за общий результат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6B03D2C2-4C01-46DF-AE62-C5BF91EE91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8617" y="5761725"/>
            <a:ext cx="3521968" cy="1018120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9" name="Стрелка: изогнутая вниз 18">
            <a:extLst>
              <a:ext uri="{FF2B5EF4-FFF2-40B4-BE49-F238E27FC236}">
                <a16:creationId xmlns:a16="http://schemas.microsoft.com/office/drawing/2014/main" id="{2A0F8E37-3294-45AE-B6A7-C1AE357F1FCE}"/>
              </a:ext>
            </a:extLst>
          </p:cNvPr>
          <p:cNvSpPr/>
          <p:nvPr/>
        </p:nvSpPr>
        <p:spPr>
          <a:xfrm rot="17464291">
            <a:off x="6134523" y="4147341"/>
            <a:ext cx="1501442" cy="125571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Стрелка: изогнутая вправо 19">
            <a:extLst>
              <a:ext uri="{FF2B5EF4-FFF2-40B4-BE49-F238E27FC236}">
                <a16:creationId xmlns:a16="http://schemas.microsoft.com/office/drawing/2014/main" id="{D73935FF-99A2-43E6-B7C9-298F36D86402}"/>
              </a:ext>
            </a:extLst>
          </p:cNvPr>
          <p:cNvSpPr/>
          <p:nvPr/>
        </p:nvSpPr>
        <p:spPr>
          <a:xfrm rot="5006535">
            <a:off x="2468712" y="262366"/>
            <a:ext cx="846507" cy="1819564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0070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4D46C-1D23-8547-BB33-F0756F889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231" y="365125"/>
            <a:ext cx="11254153" cy="605587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Использование активных моделей наставничества, как эффективный ресурс устранения профессиональных дефицитов</a:t>
            </a:r>
            <a:endParaRPr lang="en-UA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4" name="组合 1">
            <a:extLst>
              <a:ext uri="{FF2B5EF4-FFF2-40B4-BE49-F238E27FC236}">
                <a16:creationId xmlns:a16="http://schemas.microsoft.com/office/drawing/2014/main" id="{2CF13DF9-9D71-FE42-AF70-897C1C1DDA1C}"/>
              </a:ext>
            </a:extLst>
          </p:cNvPr>
          <p:cNvGrpSpPr/>
          <p:nvPr/>
        </p:nvGrpSpPr>
        <p:grpSpPr>
          <a:xfrm>
            <a:off x="2611283" y="1322567"/>
            <a:ext cx="1819380" cy="3063560"/>
            <a:chOff x="4923304" y="1684213"/>
            <a:chExt cx="2229277" cy="3753767"/>
          </a:xfrm>
        </p:grpSpPr>
        <p:sp>
          <p:nvSpPr>
            <p:cNvPr id="5" name="Freeform 4" descr="e7d195523061f1c0f55f9af68525816972d868573ada39bc763F3977967589A5F92C178830C92595A6CE4D0132F8C206B2B04C416AAA86B7FD80AB023F78DAEB544E2F013E11B2B95AD21703D1C90034A379EC9026EFAAF5D8D3F6EDD7215B015B463D656B0929A814A5414683A393A7CC9BB506C975E20AD17C211CA623623BC48209FD1E344B18C2900D8641C9B362">
              <a:extLst>
                <a:ext uri="{FF2B5EF4-FFF2-40B4-BE49-F238E27FC236}">
                  <a16:creationId xmlns:a16="http://schemas.microsoft.com/office/drawing/2014/main" id="{71CEFFB3-47C7-9F42-940E-4532F34282FE}"/>
                </a:ext>
              </a:extLst>
            </p:cNvPr>
            <p:cNvSpPr/>
            <p:nvPr/>
          </p:nvSpPr>
          <p:spPr>
            <a:xfrm>
              <a:off x="5793154" y="2315778"/>
              <a:ext cx="973591" cy="486745"/>
            </a:xfrm>
            <a:custGeom>
              <a:avLst/>
              <a:gdLst>
                <a:gd name="connsiteX0" fmla="*/ 0 w 973591"/>
                <a:gd name="connsiteY0" fmla="*/ 0 h 486745"/>
                <a:gd name="connsiteX1" fmla="*/ 973591 w 973591"/>
                <a:gd name="connsiteY1" fmla="*/ 0 h 486745"/>
                <a:gd name="connsiteX2" fmla="*/ 973591 w 973591"/>
                <a:gd name="connsiteY2" fmla="*/ 486745 h 486745"/>
                <a:gd name="connsiteX3" fmla="*/ 0 w 973591"/>
                <a:gd name="connsiteY3" fmla="*/ 486745 h 486745"/>
                <a:gd name="connsiteX4" fmla="*/ 0 w 973591"/>
                <a:gd name="connsiteY4" fmla="*/ 0 h 486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3591" h="486745">
                  <a:moveTo>
                    <a:pt x="0" y="0"/>
                  </a:moveTo>
                  <a:lnTo>
                    <a:pt x="973591" y="0"/>
                  </a:lnTo>
                  <a:lnTo>
                    <a:pt x="973591" y="486745"/>
                  </a:lnTo>
                  <a:lnTo>
                    <a:pt x="0" y="486745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b="1" kern="1200" dirty="0">
                  <a:solidFill>
                    <a:srgbClr val="595959">
                      <a:hueOff val="0"/>
                      <a:satOff val="0"/>
                      <a:lumOff val="0"/>
                      <a:alphaOff val="0"/>
                    </a:srgbClr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 </a:t>
              </a:r>
            </a:p>
          </p:txBody>
        </p:sp>
        <p:sp>
          <p:nvSpPr>
            <p:cNvPr id="6" name="Freeform 5" descr="e7d195523061f1c0f55f9af68525816972d868573ada39bc763F3977967589A5F92C178830C92595A6CE4D0132F8C206B2B04C416AAA86B7FD80AB023F78DAEB544E2F013E11B2B95AD21703D1C90034A379EC9026EFAAF5D8D3F6EDD7215B015B463D656B0929A814A5414683A393A7CC9BB506C975E20AD17C211CA623623BC48209FD1E344B18C2900D8641C9B362">
              <a:extLst>
                <a:ext uri="{FF2B5EF4-FFF2-40B4-BE49-F238E27FC236}">
                  <a16:creationId xmlns:a16="http://schemas.microsoft.com/office/drawing/2014/main" id="{4923B1A9-4BDE-6945-AA3B-2466172733B1}"/>
                </a:ext>
              </a:extLst>
            </p:cNvPr>
            <p:cNvSpPr/>
            <p:nvPr/>
          </p:nvSpPr>
          <p:spPr>
            <a:xfrm>
              <a:off x="5306522" y="3320269"/>
              <a:ext cx="973591" cy="486745"/>
            </a:xfrm>
            <a:custGeom>
              <a:avLst/>
              <a:gdLst>
                <a:gd name="connsiteX0" fmla="*/ 0 w 973591"/>
                <a:gd name="connsiteY0" fmla="*/ 0 h 486745"/>
                <a:gd name="connsiteX1" fmla="*/ 973591 w 973591"/>
                <a:gd name="connsiteY1" fmla="*/ 0 h 486745"/>
                <a:gd name="connsiteX2" fmla="*/ 973591 w 973591"/>
                <a:gd name="connsiteY2" fmla="*/ 486745 h 486745"/>
                <a:gd name="connsiteX3" fmla="*/ 0 w 973591"/>
                <a:gd name="connsiteY3" fmla="*/ 486745 h 486745"/>
                <a:gd name="connsiteX4" fmla="*/ 0 w 973591"/>
                <a:gd name="connsiteY4" fmla="*/ 0 h 486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3591" h="486745">
                  <a:moveTo>
                    <a:pt x="0" y="0"/>
                  </a:moveTo>
                  <a:lnTo>
                    <a:pt x="973591" y="0"/>
                  </a:lnTo>
                  <a:lnTo>
                    <a:pt x="973591" y="486745"/>
                  </a:lnTo>
                  <a:lnTo>
                    <a:pt x="0" y="486745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100" b="1" kern="1200" dirty="0">
                  <a:solidFill>
                    <a:srgbClr val="595959">
                      <a:hueOff val="0"/>
                      <a:satOff val="0"/>
                      <a:lumOff val="0"/>
                      <a:alphaOff val="0"/>
                    </a:srgbClr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 </a:t>
              </a:r>
            </a:p>
          </p:txBody>
        </p:sp>
        <p:sp>
          <p:nvSpPr>
            <p:cNvPr id="7" name="Freeform 6" descr="e7d195523061f1c0f55f9af68525816972d868573ada39bc763F3977967589A5F92C178830C92595A6CE4D0132F8C206B2B04C416AAA86B7FD80AB023F78DAEB544E2F013E11B2B95AD21703D1C90034A379EC9026EFAAF5D8D3F6EDD7215B015B463D656B0929A814A5414683A393A7CC9BB506C975E20AD17C211CA623623BC48209FD1E344B18C2900D8641C9B362">
              <a:extLst>
                <a:ext uri="{FF2B5EF4-FFF2-40B4-BE49-F238E27FC236}">
                  <a16:creationId xmlns:a16="http://schemas.microsoft.com/office/drawing/2014/main" id="{EC874660-1513-6B4C-A80F-AD05AC09EF91}"/>
                </a:ext>
              </a:extLst>
            </p:cNvPr>
            <p:cNvSpPr/>
            <p:nvPr/>
          </p:nvSpPr>
          <p:spPr>
            <a:xfrm>
              <a:off x="5793154" y="4299283"/>
              <a:ext cx="973591" cy="486745"/>
            </a:xfrm>
            <a:custGeom>
              <a:avLst/>
              <a:gdLst>
                <a:gd name="connsiteX0" fmla="*/ 0 w 973591"/>
                <a:gd name="connsiteY0" fmla="*/ 0 h 486745"/>
                <a:gd name="connsiteX1" fmla="*/ 973591 w 973591"/>
                <a:gd name="connsiteY1" fmla="*/ 0 h 486745"/>
                <a:gd name="connsiteX2" fmla="*/ 973591 w 973591"/>
                <a:gd name="connsiteY2" fmla="*/ 486745 h 486745"/>
                <a:gd name="connsiteX3" fmla="*/ 0 w 973591"/>
                <a:gd name="connsiteY3" fmla="*/ 486745 h 486745"/>
                <a:gd name="connsiteX4" fmla="*/ 0 w 973591"/>
                <a:gd name="connsiteY4" fmla="*/ 0 h 486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3591" h="486745">
                  <a:moveTo>
                    <a:pt x="0" y="0"/>
                  </a:moveTo>
                  <a:lnTo>
                    <a:pt x="973591" y="0"/>
                  </a:lnTo>
                  <a:lnTo>
                    <a:pt x="973591" y="486745"/>
                  </a:lnTo>
                  <a:lnTo>
                    <a:pt x="0" y="486745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685" tIns="19685" rIns="19685" bIns="19685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3100" b="1" kern="1200">
                <a:solidFill>
                  <a:srgbClr val="595959">
                    <a:hueOff val="0"/>
                    <a:satOff val="0"/>
                    <a:lumOff val="0"/>
                    <a:alphaOff val="0"/>
                  </a:srgb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grpSp>
          <p:nvGrpSpPr>
            <p:cNvPr id="9" name="Group 8" descr="e7d195523061f1c0f55f9af68525816972d868573ada39bc763F3977967589A5F92C178830C92595A6CE4D0132F8C206B2B04C416AAA86B7FD80AB023F78DAEB544E2F013E11B2B95AD21703D1C90034A379EC9026EFAAF5D8D3F6EDD7215B015B463D656B0929A814A5414683A393A7CC9BB506C975E20AD17C211CA623623BC48209FD1E344B18C2900D8641C9B362">
              <a:extLst>
                <a:ext uri="{FF2B5EF4-FFF2-40B4-BE49-F238E27FC236}">
                  <a16:creationId xmlns:a16="http://schemas.microsoft.com/office/drawing/2014/main" id="{6078E9E7-6F42-AA41-B27E-49151C597E61}"/>
                </a:ext>
              </a:extLst>
            </p:cNvPr>
            <p:cNvGrpSpPr/>
            <p:nvPr/>
          </p:nvGrpSpPr>
          <p:grpSpPr>
            <a:xfrm>
              <a:off x="5407972" y="3693193"/>
              <a:ext cx="1744609" cy="1744787"/>
              <a:chOff x="5466028" y="3573608"/>
              <a:chExt cx="1744609" cy="1744787"/>
            </a:xfrm>
          </p:grpSpPr>
          <p:sp>
            <p:nvSpPr>
              <p:cNvPr id="19" name="Circular Arrow 18">
                <a:extLst>
                  <a:ext uri="{FF2B5EF4-FFF2-40B4-BE49-F238E27FC236}">
                    <a16:creationId xmlns:a16="http://schemas.microsoft.com/office/drawing/2014/main" id="{5902EFAC-1100-0B4D-B407-081ABAE3A1BA}"/>
                  </a:ext>
                </a:extLst>
              </p:cNvPr>
              <p:cNvSpPr/>
              <p:nvPr/>
            </p:nvSpPr>
            <p:spPr>
              <a:xfrm>
                <a:off x="5466028" y="3573608"/>
                <a:ext cx="1744609" cy="1744787"/>
              </a:xfrm>
              <a:prstGeom prst="circularArrow">
                <a:avLst>
                  <a:gd name="adj1" fmla="val 10980"/>
                  <a:gd name="adj2" fmla="val 1142322"/>
                  <a:gd name="adj3" fmla="val 4500000"/>
                  <a:gd name="adj4" fmla="val 13500000"/>
                  <a:gd name="adj5" fmla="val 12500"/>
                </a:avLst>
              </a:prstGeom>
              <a:solidFill>
                <a:schemeClr val="accent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zh-CN" altLang="en-US"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071EED87-77EF-6F44-B9CE-7EA034B2AE80}"/>
                  </a:ext>
                </a:extLst>
              </p:cNvPr>
              <p:cNvSpPr/>
              <p:nvPr/>
            </p:nvSpPr>
            <p:spPr>
              <a:xfrm>
                <a:off x="6018081" y="4121528"/>
                <a:ext cx="584388" cy="584388"/>
              </a:xfrm>
              <a:prstGeom prst="ellipse">
                <a:avLst/>
              </a:prstGeom>
              <a:solidFill>
                <a:schemeClr val="accent3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1371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d-ID" sz="200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inpin heiti" panose="00000500000000000000" pitchFamily="2" charset="-122"/>
                    <a:ea typeface="inpin heiti" panose="00000500000000000000" pitchFamily="2" charset="-122"/>
                    <a:sym typeface="inpin heiti" panose="00000500000000000000" pitchFamily="2" charset="-122"/>
                  </a:rPr>
                  <a:t>C</a:t>
                </a:r>
                <a:endParaRPr kumimoji="0" lang="en-US" sz="200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</p:grpSp>
        <p:grpSp>
          <p:nvGrpSpPr>
            <p:cNvPr id="11" name="Group 10" descr="e7d195523061f1c0f55f9af68525816972d868573ada39bc763F3977967589A5F92C178830C92595A6CE4D0132F8C206B2B04C416AAA86B7FD80AB023F78DAEB544E2F013E11B2B95AD21703D1C90034A379EC9026EFAAF5D8D3F6EDD7215B015B463D656B0929A814A5414683A393A7CC9BB506C975E20AD17C211CA623623BC48209FD1E344B18C2900D8641C9B362">
              <a:extLst>
                <a:ext uri="{FF2B5EF4-FFF2-40B4-BE49-F238E27FC236}">
                  <a16:creationId xmlns:a16="http://schemas.microsoft.com/office/drawing/2014/main" id="{BF41C622-7D5B-1F47-A66C-11A27984D68B}"/>
                </a:ext>
              </a:extLst>
            </p:cNvPr>
            <p:cNvGrpSpPr/>
            <p:nvPr/>
          </p:nvGrpSpPr>
          <p:grpSpPr>
            <a:xfrm>
              <a:off x="4923304" y="2686852"/>
              <a:ext cx="1744609" cy="1744787"/>
              <a:chOff x="4981360" y="2567267"/>
              <a:chExt cx="1744609" cy="1744787"/>
            </a:xfrm>
          </p:grpSpPr>
          <p:sp>
            <p:nvSpPr>
              <p:cNvPr id="15" name="Shape 14">
                <a:extLst>
                  <a:ext uri="{FF2B5EF4-FFF2-40B4-BE49-F238E27FC236}">
                    <a16:creationId xmlns:a16="http://schemas.microsoft.com/office/drawing/2014/main" id="{E6D6344C-31DC-3946-8046-46F889444BA7}"/>
                  </a:ext>
                </a:extLst>
              </p:cNvPr>
              <p:cNvSpPr/>
              <p:nvPr/>
            </p:nvSpPr>
            <p:spPr>
              <a:xfrm>
                <a:off x="4981360" y="2567267"/>
                <a:ext cx="1744609" cy="1744787"/>
              </a:xfrm>
              <a:prstGeom prst="leftCircularArrow">
                <a:avLst>
                  <a:gd name="adj1" fmla="val 10980"/>
                  <a:gd name="adj2" fmla="val 1142322"/>
                  <a:gd name="adj3" fmla="val 6300000"/>
                  <a:gd name="adj4" fmla="val 18900000"/>
                  <a:gd name="adj5" fmla="val 12500"/>
                </a:avLst>
              </a:prstGeom>
              <a:solidFill>
                <a:schemeClr val="accent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zh-CN" altLang="en-US"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2BAE6471-CFF3-B945-8CF5-5C02EB1795E7}"/>
                  </a:ext>
                </a:extLst>
              </p:cNvPr>
              <p:cNvSpPr/>
              <p:nvPr/>
            </p:nvSpPr>
            <p:spPr>
              <a:xfrm>
                <a:off x="5576543" y="3163803"/>
                <a:ext cx="584388" cy="584388"/>
              </a:xfrm>
              <a:prstGeom prst="ellipse">
                <a:avLst/>
              </a:prstGeom>
              <a:solidFill>
                <a:schemeClr val="accent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1371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d-ID" sz="200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inpin heiti" panose="00000500000000000000" pitchFamily="2" charset="-122"/>
                    <a:ea typeface="inpin heiti" panose="00000500000000000000" pitchFamily="2" charset="-122"/>
                    <a:sym typeface="inpin heiti" panose="00000500000000000000" pitchFamily="2" charset="-122"/>
                  </a:rPr>
                  <a:t>B</a:t>
                </a:r>
                <a:endParaRPr kumimoji="0" lang="en-US" sz="200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</p:grpSp>
        <p:grpSp>
          <p:nvGrpSpPr>
            <p:cNvPr id="12" name="Group 11" descr="e7d195523061f1c0f55f9af68525816972d868573ada39bc763F3977967589A5F92C178830C92595A6CE4D0132F8C206B2B04C416AAA86B7FD80AB023F78DAEB544E2F013E11B2B95AD21703D1C90034A379EC9026EFAAF5D8D3F6EDD7215B015B463D656B0929A814A5414683A393A7CC9BB506C975E20AD17C211CA623623BC48209FD1E344B18C2900D8641C9B362">
              <a:extLst>
                <a:ext uri="{FF2B5EF4-FFF2-40B4-BE49-F238E27FC236}">
                  <a16:creationId xmlns:a16="http://schemas.microsoft.com/office/drawing/2014/main" id="{163EDCB4-DCC1-3045-92AB-BF51E47552F4}"/>
                </a:ext>
              </a:extLst>
            </p:cNvPr>
            <p:cNvGrpSpPr/>
            <p:nvPr/>
          </p:nvGrpSpPr>
          <p:grpSpPr>
            <a:xfrm>
              <a:off x="5407972" y="1684213"/>
              <a:ext cx="1744609" cy="1744787"/>
              <a:chOff x="5466028" y="1564628"/>
              <a:chExt cx="1744609" cy="1744787"/>
            </a:xfrm>
          </p:grpSpPr>
          <p:sp>
            <p:nvSpPr>
              <p:cNvPr id="13" name="Circular Arrow 12">
                <a:extLst>
                  <a:ext uri="{FF2B5EF4-FFF2-40B4-BE49-F238E27FC236}">
                    <a16:creationId xmlns:a16="http://schemas.microsoft.com/office/drawing/2014/main" id="{83C2A2E4-05E2-EB4D-8DD5-4DC8E18C862B}"/>
                  </a:ext>
                </a:extLst>
              </p:cNvPr>
              <p:cNvSpPr/>
              <p:nvPr/>
            </p:nvSpPr>
            <p:spPr>
              <a:xfrm>
                <a:off x="5466028" y="1564628"/>
                <a:ext cx="1744609" cy="1744787"/>
              </a:xfrm>
              <a:prstGeom prst="circularArrow">
                <a:avLst>
                  <a:gd name="adj1" fmla="val 10980"/>
                  <a:gd name="adj2" fmla="val 1142322"/>
                  <a:gd name="adj3" fmla="val 4500000"/>
                  <a:gd name="adj4" fmla="val 10800000"/>
                  <a:gd name="adj5" fmla="val 12500"/>
                </a:avLst>
              </a:prstGeom>
              <a:solidFill>
                <a:schemeClr val="accent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zh-CN" altLang="en-US"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C595AE00-7FD9-3E42-893F-83785B60F62B}"/>
                  </a:ext>
                </a:extLst>
              </p:cNvPr>
              <p:cNvSpPr/>
              <p:nvPr/>
            </p:nvSpPr>
            <p:spPr>
              <a:xfrm>
                <a:off x="6050547" y="2147096"/>
                <a:ext cx="584388" cy="584388"/>
              </a:xfrm>
              <a:prstGeom prst="ellipse">
                <a:avLst/>
              </a:prstGeom>
              <a:solidFill>
                <a:schemeClr val="accent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1371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d-ID" sz="200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inpin heiti" panose="00000500000000000000" pitchFamily="2" charset="-122"/>
                    <a:ea typeface="inpin heiti" panose="00000500000000000000" pitchFamily="2" charset="-122"/>
                    <a:sym typeface="inpin heiti" panose="00000500000000000000" pitchFamily="2" charset="-122"/>
                  </a:rPr>
                  <a:t>A</a:t>
                </a:r>
                <a:endParaRPr kumimoji="0" lang="en-US" sz="200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endParaRPr>
              </a:p>
            </p:txBody>
          </p:sp>
        </p:grpSp>
      </p:grpSp>
      <p:grpSp>
        <p:nvGrpSpPr>
          <p:cNvPr id="21" name="组合 33">
            <a:extLst>
              <a:ext uri="{FF2B5EF4-FFF2-40B4-BE49-F238E27FC236}">
                <a16:creationId xmlns:a16="http://schemas.microsoft.com/office/drawing/2014/main" id="{AB3F148F-6E87-5B42-BA04-3BC69914313D}"/>
              </a:ext>
            </a:extLst>
          </p:cNvPr>
          <p:cNvGrpSpPr/>
          <p:nvPr/>
        </p:nvGrpSpPr>
        <p:grpSpPr>
          <a:xfrm>
            <a:off x="4764690" y="2053308"/>
            <a:ext cx="5103706" cy="777746"/>
            <a:chOff x="-1511568" y="3318043"/>
            <a:chExt cx="5103706" cy="777746"/>
          </a:xfrm>
        </p:grpSpPr>
        <p:sp>
          <p:nvSpPr>
            <p:cNvPr id="22" name="矩形 34">
              <a:extLst>
                <a:ext uri="{FF2B5EF4-FFF2-40B4-BE49-F238E27FC236}">
                  <a16:creationId xmlns:a16="http://schemas.microsoft.com/office/drawing/2014/main" id="{E89AE25D-A166-8C47-9C23-5F94FB141FA3}"/>
                </a:ext>
              </a:extLst>
            </p:cNvPr>
            <p:cNvSpPr/>
            <p:nvPr/>
          </p:nvSpPr>
          <p:spPr>
            <a:xfrm>
              <a:off x="874714" y="3800644"/>
              <a:ext cx="2717424" cy="29514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3" name="矩形 35">
              <a:extLst>
                <a:ext uri="{FF2B5EF4-FFF2-40B4-BE49-F238E27FC236}">
                  <a16:creationId xmlns:a16="http://schemas.microsoft.com/office/drawing/2014/main" id="{39A755D7-D049-4F44-8DD1-7C70AB604316}"/>
                </a:ext>
              </a:extLst>
            </p:cNvPr>
            <p:cNvSpPr/>
            <p:nvPr/>
          </p:nvSpPr>
          <p:spPr>
            <a:xfrm>
              <a:off x="-1511568" y="3318043"/>
              <a:ext cx="2241974" cy="39786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ru-RU" altLang="zh-CN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Партнерское </a:t>
              </a: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24" name="组合 36">
            <a:extLst>
              <a:ext uri="{FF2B5EF4-FFF2-40B4-BE49-F238E27FC236}">
                <a16:creationId xmlns:a16="http://schemas.microsoft.com/office/drawing/2014/main" id="{FCC9E676-400C-884C-BF17-B262D0222AF0}"/>
              </a:ext>
            </a:extLst>
          </p:cNvPr>
          <p:cNvGrpSpPr/>
          <p:nvPr/>
        </p:nvGrpSpPr>
        <p:grpSpPr>
          <a:xfrm>
            <a:off x="4481198" y="3440689"/>
            <a:ext cx="2772050" cy="1134913"/>
            <a:chOff x="820088" y="2960876"/>
            <a:chExt cx="2772050" cy="1134913"/>
          </a:xfrm>
        </p:grpSpPr>
        <p:sp>
          <p:nvSpPr>
            <p:cNvPr id="25" name="矩形 40">
              <a:extLst>
                <a:ext uri="{FF2B5EF4-FFF2-40B4-BE49-F238E27FC236}">
                  <a16:creationId xmlns:a16="http://schemas.microsoft.com/office/drawing/2014/main" id="{417635EC-A970-BA42-9075-98EA3A76F4B2}"/>
                </a:ext>
              </a:extLst>
            </p:cNvPr>
            <p:cNvSpPr/>
            <p:nvPr/>
          </p:nvSpPr>
          <p:spPr>
            <a:xfrm>
              <a:off x="874713" y="3800644"/>
              <a:ext cx="2717425" cy="29514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6" name="矩形 41">
              <a:extLst>
                <a:ext uri="{FF2B5EF4-FFF2-40B4-BE49-F238E27FC236}">
                  <a16:creationId xmlns:a16="http://schemas.microsoft.com/office/drawing/2014/main" id="{45901CF8-3E82-2249-A55F-E65587DB8B94}"/>
                </a:ext>
              </a:extLst>
            </p:cNvPr>
            <p:cNvSpPr/>
            <p:nvPr/>
          </p:nvSpPr>
          <p:spPr>
            <a:xfrm>
              <a:off x="820088" y="2960876"/>
              <a:ext cx="2296599" cy="39658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ru-RU" altLang="zh-CN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Реверсивное</a:t>
              </a: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27" name="组合 42">
            <a:extLst>
              <a:ext uri="{FF2B5EF4-FFF2-40B4-BE49-F238E27FC236}">
                <a16:creationId xmlns:a16="http://schemas.microsoft.com/office/drawing/2014/main" id="{A9D422EA-1810-434F-AD1C-C6EFD4D7926B}"/>
              </a:ext>
            </a:extLst>
          </p:cNvPr>
          <p:cNvGrpSpPr/>
          <p:nvPr/>
        </p:nvGrpSpPr>
        <p:grpSpPr>
          <a:xfrm>
            <a:off x="-101600" y="2451174"/>
            <a:ext cx="2813237" cy="1224142"/>
            <a:chOff x="1493637" y="3451823"/>
            <a:chExt cx="2915489" cy="728982"/>
          </a:xfrm>
        </p:grpSpPr>
        <p:sp>
          <p:nvSpPr>
            <p:cNvPr id="28" name="矩形 43">
              <a:extLst>
                <a:ext uri="{FF2B5EF4-FFF2-40B4-BE49-F238E27FC236}">
                  <a16:creationId xmlns:a16="http://schemas.microsoft.com/office/drawing/2014/main" id="{82704E1F-46D9-6B43-97A4-2F15CECE3B46}"/>
                </a:ext>
              </a:extLst>
            </p:cNvPr>
            <p:cNvSpPr/>
            <p:nvPr/>
          </p:nvSpPr>
          <p:spPr>
            <a:xfrm>
              <a:off x="1493637" y="3800644"/>
              <a:ext cx="2915489" cy="29514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. 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29" name="矩形 44">
              <a:extLst>
                <a:ext uri="{FF2B5EF4-FFF2-40B4-BE49-F238E27FC236}">
                  <a16:creationId xmlns:a16="http://schemas.microsoft.com/office/drawing/2014/main" id="{5F473D60-3840-964A-AE77-4B3A3E9A8C54}"/>
                </a:ext>
              </a:extLst>
            </p:cNvPr>
            <p:cNvSpPr/>
            <p:nvPr/>
          </p:nvSpPr>
          <p:spPr>
            <a:xfrm>
              <a:off x="2167152" y="3451823"/>
              <a:ext cx="2241974" cy="7289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Flash-</a:t>
              </a:r>
              <a:r>
                <a:rPr lang="ru-RU" altLang="zh-CN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наставничество</a:t>
              </a: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grpSp>
        <p:nvGrpSpPr>
          <p:cNvPr id="30" name="组合 45">
            <a:extLst>
              <a:ext uri="{FF2B5EF4-FFF2-40B4-BE49-F238E27FC236}">
                <a16:creationId xmlns:a16="http://schemas.microsoft.com/office/drawing/2014/main" id="{B319FABD-12D4-9F47-BB31-547FED1FC8BD}"/>
              </a:ext>
            </a:extLst>
          </p:cNvPr>
          <p:cNvGrpSpPr/>
          <p:nvPr/>
        </p:nvGrpSpPr>
        <p:grpSpPr>
          <a:xfrm>
            <a:off x="2090057" y="4735358"/>
            <a:ext cx="2915489" cy="643966"/>
            <a:chOff x="1493637" y="3451823"/>
            <a:chExt cx="2915489" cy="643966"/>
          </a:xfrm>
        </p:grpSpPr>
        <p:sp>
          <p:nvSpPr>
            <p:cNvPr id="31" name="矩形 46">
              <a:extLst>
                <a:ext uri="{FF2B5EF4-FFF2-40B4-BE49-F238E27FC236}">
                  <a16:creationId xmlns:a16="http://schemas.microsoft.com/office/drawing/2014/main" id="{2AF631A7-3775-1E48-B488-C1601D94D94D}"/>
                </a:ext>
              </a:extLst>
            </p:cNvPr>
            <p:cNvSpPr/>
            <p:nvPr/>
          </p:nvSpPr>
          <p:spPr>
            <a:xfrm>
              <a:off x="1493637" y="3800644"/>
              <a:ext cx="2915489" cy="29514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. 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  <p:sp>
          <p:nvSpPr>
            <p:cNvPr id="32" name="矩形 47">
              <a:extLst>
                <a:ext uri="{FF2B5EF4-FFF2-40B4-BE49-F238E27FC236}">
                  <a16:creationId xmlns:a16="http://schemas.microsoft.com/office/drawing/2014/main" id="{B87F231D-97BD-884B-99C6-7D2EE964690C}"/>
                </a:ext>
              </a:extLst>
            </p:cNvPr>
            <p:cNvSpPr/>
            <p:nvPr/>
          </p:nvSpPr>
          <p:spPr>
            <a:xfrm>
              <a:off x="2167152" y="3451823"/>
              <a:ext cx="2241974" cy="39786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ru-RU" altLang="zh-CN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npin heiti" panose="00000500000000000000" pitchFamily="2" charset="-122"/>
                  <a:ea typeface="inpin heiti" panose="00000500000000000000" pitchFamily="2" charset="-122"/>
                  <a:sym typeface="inpin heiti" panose="00000500000000000000" pitchFamily="2" charset="-122"/>
                </a:rPr>
                <a:t> </a:t>
              </a: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endParaRPr>
            </a:p>
          </p:txBody>
        </p:sp>
      </p:grpSp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7CE40AE4-3EDB-4E87-822E-9D0A3A208F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4230" y="1545242"/>
            <a:ext cx="1620514" cy="216068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689B5B43-E61C-4451-BB00-A6EFA45D93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3772" y="4693492"/>
            <a:ext cx="2105516" cy="198050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E4E5B84E-330A-411F-A538-898D85FB23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362" y="4488582"/>
            <a:ext cx="2384275" cy="216074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56AB1E48-8CF9-4825-A9A3-95EF4EF505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71028" y="1422451"/>
            <a:ext cx="3208356" cy="240626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9ABBFCD6-4957-441C-AE2B-A4BCC30F53E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14744" y="4051964"/>
            <a:ext cx="3539625" cy="265471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2F2A6BBC-5560-4C3B-A336-B911766673B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86726" y="4426511"/>
            <a:ext cx="4015007" cy="225530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0" name="Прямоугольник 49">
            <a:extLst>
              <a:ext uri="{FF2B5EF4-FFF2-40B4-BE49-F238E27FC236}">
                <a16:creationId xmlns:a16="http://schemas.microsoft.com/office/drawing/2014/main" id="{A4AF68AF-874A-4DF4-9804-E359C9E6F6A4}"/>
              </a:ext>
            </a:extLst>
          </p:cNvPr>
          <p:cNvSpPr/>
          <p:nvPr/>
        </p:nvSpPr>
        <p:spPr>
          <a:xfrm>
            <a:off x="6305384" y="3404279"/>
            <a:ext cx="3379305" cy="1331079"/>
          </a:xfrm>
          <a:prstGeom prst="rec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Результат наставнической деятельности-успешные, счастливые и довольные кадры</a:t>
            </a:r>
          </a:p>
        </p:txBody>
      </p:sp>
    </p:spTree>
    <p:extLst>
      <p:ext uri="{BB962C8B-B14F-4D97-AF65-F5344CB8AC3E}">
        <p14:creationId xmlns:p14="http://schemas.microsoft.com/office/powerpoint/2010/main" val="658223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D7503D1-29B7-4EDD-BF73-2B9546867A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937" r="8638"/>
          <a:stretch/>
        </p:blipFill>
        <p:spPr>
          <a:xfrm rot="21266512">
            <a:off x="228980" y="1240997"/>
            <a:ext cx="3251200" cy="310922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C3D9004-BE75-4870-9025-073C76C015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2108" y="999218"/>
            <a:ext cx="3191608" cy="425547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FCA90FC-4CC5-44B9-9503-BCFE570B94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2806">
            <a:off x="5808745" y="4117400"/>
            <a:ext cx="3092298" cy="243518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DD13962-707F-44FE-91AC-C4FC51F06C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4838" y="4338511"/>
            <a:ext cx="3420735" cy="227425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B790572-F87E-4DED-BB99-36AF29ECE0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12906" y="213233"/>
            <a:ext cx="2881272" cy="216095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11A829A-8AD6-4F62-9E52-A1BF6E7582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81400" y="2960510"/>
            <a:ext cx="3230555" cy="21528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10D8C91-EFFE-43B4-BD01-B3F27F89F3E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60255" y="999218"/>
            <a:ext cx="1544448" cy="205926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159A736-BB19-45F5-9F3D-ABDE4404581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1185238">
            <a:off x="2830258" y="4546153"/>
            <a:ext cx="2994833" cy="213939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8BD24CB3-8F53-44C5-B851-AB61BEC2734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74271" y="2109662"/>
            <a:ext cx="1979007" cy="263867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DE3A9DFE-AB77-4D75-BEE7-A8E83B6093C4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1160" t="21767" r="-1160" b="27635"/>
          <a:stretch/>
        </p:blipFill>
        <p:spPr>
          <a:xfrm>
            <a:off x="8977486" y="3725342"/>
            <a:ext cx="2786055" cy="313265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9CB1BFA4-A6B3-4CB2-BA2A-A8669C6CA8E5}"/>
              </a:ext>
            </a:extLst>
          </p:cNvPr>
          <p:cNvSpPr txBox="1"/>
          <p:nvPr/>
        </p:nvSpPr>
        <p:spPr>
          <a:xfrm>
            <a:off x="2204376" y="437662"/>
            <a:ext cx="55106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Активность учителей-залог успеха</a:t>
            </a:r>
          </a:p>
          <a:p>
            <a:pPr algn="ctr"/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</p:txBody>
      </p:sp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E7F7B82F-CBDC-4860-928C-98CFA4CD5EB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80906" y="104902"/>
            <a:ext cx="2023470" cy="105718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F9F48C8-8B35-4683-A6F3-B4C751140C3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353278" y="1654787"/>
            <a:ext cx="2681100" cy="19869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208767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4D46C-1D23-8547-BB33-F0756F889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6247" y="365125"/>
            <a:ext cx="11067553" cy="58263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  <a:t>Грамотно выстроенная работа с одаренными и </a:t>
            </a:r>
            <a:r>
              <a:rPr lang="ru-RU" sz="3200" b="1" dirty="0" err="1">
                <a:solidFill>
                  <a:schemeClr val="accent2">
                    <a:lumMod val="50000"/>
                  </a:schemeClr>
                </a:solidFill>
              </a:rPr>
              <a:t>слабомотивированными</a:t>
            </a: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  <a:t> детьми приводит к успеху</a:t>
            </a:r>
            <a:endParaRPr lang="en-UA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3" name="Freeform 6">
            <a:extLst>
              <a:ext uri="{FF2B5EF4-FFF2-40B4-BE49-F238E27FC236}">
                <a16:creationId xmlns:a16="http://schemas.microsoft.com/office/drawing/2014/main" id="{34253427-EFD1-6E43-AFAF-052371FB986E}"/>
              </a:ext>
            </a:extLst>
          </p:cNvPr>
          <p:cNvSpPr>
            <a:spLocks/>
          </p:cNvSpPr>
          <p:nvPr/>
        </p:nvSpPr>
        <p:spPr bwMode="auto">
          <a:xfrm>
            <a:off x="5267570" y="3224696"/>
            <a:ext cx="1413238" cy="957310"/>
          </a:xfrm>
          <a:custGeom>
            <a:avLst/>
            <a:gdLst>
              <a:gd name="T0" fmla="*/ 0 w 267"/>
              <a:gd name="T1" fmla="*/ 232 h 232"/>
              <a:gd name="T2" fmla="*/ 135 w 267"/>
              <a:gd name="T3" fmla="*/ 0 h 232"/>
              <a:gd name="T4" fmla="*/ 267 w 267"/>
              <a:gd name="T5" fmla="*/ 232 h 232"/>
              <a:gd name="T6" fmla="*/ 0 w 267"/>
              <a:gd name="T7" fmla="*/ 232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67" h="232">
                <a:moveTo>
                  <a:pt x="0" y="232"/>
                </a:moveTo>
                <a:lnTo>
                  <a:pt x="135" y="0"/>
                </a:lnTo>
                <a:lnTo>
                  <a:pt x="267" y="232"/>
                </a:lnTo>
                <a:lnTo>
                  <a:pt x="0" y="232"/>
                </a:lnTo>
                <a:close/>
              </a:path>
            </a:pathLst>
          </a:custGeom>
          <a:solidFill>
            <a:schemeClr val="accent1"/>
          </a:solidFill>
          <a:ln w="5" cap="flat">
            <a:solidFill>
              <a:schemeClr val="accent6">
                <a:lumMod val="75000"/>
              </a:schemeClr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ru-RU" altLang="zh-CN" sz="14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УСПЕХ</a:t>
            </a:r>
            <a:endParaRPr lang="zh-CN" altLang="en-US" sz="140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4" name="Freeform 7">
            <a:extLst>
              <a:ext uri="{FF2B5EF4-FFF2-40B4-BE49-F238E27FC236}">
                <a16:creationId xmlns:a16="http://schemas.microsoft.com/office/drawing/2014/main" id="{F8B45CE9-9445-1140-997E-16D8262D8437}"/>
              </a:ext>
            </a:extLst>
          </p:cNvPr>
          <p:cNvSpPr>
            <a:spLocks/>
          </p:cNvSpPr>
          <p:nvPr/>
        </p:nvSpPr>
        <p:spPr bwMode="auto">
          <a:xfrm>
            <a:off x="4933965" y="4291301"/>
            <a:ext cx="2160140" cy="514101"/>
          </a:xfrm>
          <a:custGeom>
            <a:avLst/>
            <a:gdLst>
              <a:gd name="T0" fmla="*/ 0 w 451"/>
              <a:gd name="T1" fmla="*/ 109 h 109"/>
              <a:gd name="T2" fmla="*/ 64 w 451"/>
              <a:gd name="T3" fmla="*/ 0 h 109"/>
              <a:gd name="T4" fmla="*/ 387 w 451"/>
              <a:gd name="T5" fmla="*/ 0 h 109"/>
              <a:gd name="T6" fmla="*/ 451 w 451"/>
              <a:gd name="T7" fmla="*/ 109 h 109"/>
              <a:gd name="T8" fmla="*/ 0 w 451"/>
              <a:gd name="T9" fmla="*/ 109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1" h="109">
                <a:moveTo>
                  <a:pt x="0" y="109"/>
                </a:moveTo>
                <a:lnTo>
                  <a:pt x="64" y="0"/>
                </a:lnTo>
                <a:lnTo>
                  <a:pt x="387" y="0"/>
                </a:lnTo>
                <a:lnTo>
                  <a:pt x="451" y="109"/>
                </a:lnTo>
                <a:lnTo>
                  <a:pt x="0" y="109"/>
                </a:lnTo>
                <a:close/>
              </a:path>
            </a:pathLst>
          </a:custGeom>
          <a:solidFill>
            <a:schemeClr val="accent2"/>
          </a:solidFill>
          <a:ln w="5" cap="flat">
            <a:noFill/>
            <a:prstDash val="solid"/>
            <a:miter lim="800000"/>
            <a:headEnd/>
            <a:tailEnd/>
          </a:ln>
          <a:effectLst>
            <a:reflection blurRad="6350" stA="50000" endA="300" endPos="55000" dir="5400000" sy="-100000" algn="bl" rotWithShape="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ru-RU" altLang="zh-CN" sz="1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Активная работа</a:t>
            </a:r>
            <a:endParaRPr lang="zh-CN" altLang="en-US" sz="160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5" name="Freeform 8">
            <a:extLst>
              <a:ext uri="{FF2B5EF4-FFF2-40B4-BE49-F238E27FC236}">
                <a16:creationId xmlns:a16="http://schemas.microsoft.com/office/drawing/2014/main" id="{0F9AA6C4-8DF3-3A40-AF39-6C9D57957940}"/>
              </a:ext>
            </a:extLst>
          </p:cNvPr>
          <p:cNvSpPr>
            <a:spLocks/>
          </p:cNvSpPr>
          <p:nvPr/>
        </p:nvSpPr>
        <p:spPr bwMode="auto">
          <a:xfrm>
            <a:off x="4533449" y="4914697"/>
            <a:ext cx="2908578" cy="609770"/>
          </a:xfrm>
          <a:custGeom>
            <a:avLst/>
            <a:gdLst>
              <a:gd name="T0" fmla="*/ 0 w 633"/>
              <a:gd name="T1" fmla="*/ 108 h 108"/>
              <a:gd name="T2" fmla="*/ 62 w 633"/>
              <a:gd name="T3" fmla="*/ 0 h 108"/>
              <a:gd name="T4" fmla="*/ 570 w 633"/>
              <a:gd name="T5" fmla="*/ 0 h 108"/>
              <a:gd name="T6" fmla="*/ 633 w 633"/>
              <a:gd name="T7" fmla="*/ 108 h 108"/>
              <a:gd name="T8" fmla="*/ 0 w 633"/>
              <a:gd name="T9" fmla="*/ 108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3" h="108">
                <a:moveTo>
                  <a:pt x="0" y="108"/>
                </a:moveTo>
                <a:lnTo>
                  <a:pt x="62" y="0"/>
                </a:lnTo>
                <a:lnTo>
                  <a:pt x="570" y="0"/>
                </a:lnTo>
                <a:lnTo>
                  <a:pt x="633" y="108"/>
                </a:lnTo>
                <a:lnTo>
                  <a:pt x="0" y="108"/>
                </a:lnTo>
                <a:close/>
              </a:path>
            </a:pathLst>
          </a:custGeom>
          <a:solidFill>
            <a:schemeClr val="accent1"/>
          </a:solidFill>
          <a:ln w="5" cap="flat">
            <a:noFill/>
            <a:prstDash val="solid"/>
            <a:miter lim="800000"/>
            <a:headEnd/>
            <a:tailEnd/>
          </a:ln>
          <a:effectLst>
            <a:reflection blurRad="6350" stA="50000" endA="300" endPos="55000" dir="5400000" sy="-100000" algn="bl" rotWithShape="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ru-RU" altLang="zh-CN" sz="1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Выработка стратегии</a:t>
            </a:r>
            <a:endParaRPr lang="zh-CN" altLang="en-US" sz="160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36" name="Freeform 9">
            <a:extLst>
              <a:ext uri="{FF2B5EF4-FFF2-40B4-BE49-F238E27FC236}">
                <a16:creationId xmlns:a16="http://schemas.microsoft.com/office/drawing/2014/main" id="{779E0FA4-476E-4748-828E-888EEF69081C}"/>
              </a:ext>
            </a:extLst>
          </p:cNvPr>
          <p:cNvSpPr>
            <a:spLocks/>
          </p:cNvSpPr>
          <p:nvPr/>
        </p:nvSpPr>
        <p:spPr bwMode="auto">
          <a:xfrm>
            <a:off x="4039283" y="5633762"/>
            <a:ext cx="3854255" cy="873591"/>
          </a:xfrm>
          <a:custGeom>
            <a:avLst/>
            <a:gdLst>
              <a:gd name="T0" fmla="*/ 0 w 912"/>
              <a:gd name="T1" fmla="*/ 192 h 192"/>
              <a:gd name="T2" fmla="*/ 111 w 912"/>
              <a:gd name="T3" fmla="*/ 0 h 192"/>
              <a:gd name="T4" fmla="*/ 801 w 912"/>
              <a:gd name="T5" fmla="*/ 0 h 192"/>
              <a:gd name="T6" fmla="*/ 912 w 912"/>
              <a:gd name="T7" fmla="*/ 192 h 192"/>
              <a:gd name="T8" fmla="*/ 0 w 912"/>
              <a:gd name="T9" fmla="*/ 192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12" h="192">
                <a:moveTo>
                  <a:pt x="0" y="192"/>
                </a:moveTo>
                <a:lnTo>
                  <a:pt x="111" y="0"/>
                </a:lnTo>
                <a:lnTo>
                  <a:pt x="801" y="0"/>
                </a:lnTo>
                <a:lnTo>
                  <a:pt x="912" y="192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2"/>
          </a:solidFill>
          <a:ln w="5" cap="flat">
            <a:noFill/>
            <a:prstDash val="solid"/>
            <a:miter lim="800000"/>
            <a:headEnd/>
            <a:tailEnd/>
          </a:ln>
          <a:effectLst>
            <a:reflection blurRad="6350" stA="50000" endA="300" endPos="55000" dir="5400000" sy="-100000" algn="bl" rotWithShape="0"/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ru-RU" altLang="zh-CN" sz="1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Выявление одаренных и </a:t>
            </a:r>
            <a:r>
              <a:rPr lang="ru-RU" altLang="zh-CN" sz="1600" dirty="0" err="1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слабомотивированных</a:t>
            </a:r>
            <a:r>
              <a:rPr lang="ru-RU" altLang="zh-CN" sz="1600" dirty="0">
                <a:solidFill>
                  <a:schemeClr val="bg1"/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 детей</a:t>
            </a:r>
            <a:endParaRPr lang="zh-CN" altLang="en-US" sz="1600" dirty="0">
              <a:solidFill>
                <a:schemeClr val="bg1"/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5" name="Oval 18">
            <a:extLst>
              <a:ext uri="{FF2B5EF4-FFF2-40B4-BE49-F238E27FC236}">
                <a16:creationId xmlns:a16="http://schemas.microsoft.com/office/drawing/2014/main" id="{A4FCA197-1756-F049-99EB-53058FA0D2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20782" y="4759192"/>
            <a:ext cx="485177" cy="489671"/>
          </a:xfrm>
          <a:prstGeom prst="ellipse">
            <a:avLst/>
          </a:prstGeom>
          <a:solidFill>
            <a:schemeClr val="accent3"/>
          </a:solidFill>
          <a:ln w="5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C039E851-9979-EF49-8E3E-DFC06DC4E898}"/>
              </a:ext>
            </a:extLst>
          </p:cNvPr>
          <p:cNvSpPr txBox="1"/>
          <p:nvPr/>
        </p:nvSpPr>
        <p:spPr>
          <a:xfrm>
            <a:off x="1749501" y="3494063"/>
            <a:ext cx="2664296" cy="34509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 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AB2A9912-1858-9D42-BE00-FEECE9D87FDF}"/>
              </a:ext>
            </a:extLst>
          </p:cNvPr>
          <p:cNvSpPr txBox="1"/>
          <p:nvPr/>
        </p:nvSpPr>
        <p:spPr>
          <a:xfrm>
            <a:off x="7442026" y="2240685"/>
            <a:ext cx="2952328" cy="34509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inpin heiti" panose="00000500000000000000" pitchFamily="2" charset="-122"/>
                <a:ea typeface="inpin heiti" panose="00000500000000000000" pitchFamily="2" charset="-122"/>
                <a:sym typeface="inpin heiti" panose="00000500000000000000" pitchFamily="2" charset="-122"/>
              </a:rPr>
              <a:t> 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0092477-6FC7-40DC-AB4E-2916D007CF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444" t="5950" r="7189" b="-195"/>
          <a:stretch/>
        </p:blipFill>
        <p:spPr>
          <a:xfrm>
            <a:off x="9565456" y="1188514"/>
            <a:ext cx="2277953" cy="242038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887D476-FBC7-4A19-90E8-92FEAB9D71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6036" y="2339189"/>
            <a:ext cx="2713043" cy="181010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9D9AB56-9207-4086-9C3E-CCABFDB13F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0796" y="3203605"/>
            <a:ext cx="1838534" cy="245137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33E1BCD-8AF5-42A8-98F0-92B263589C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25049" y="3203605"/>
            <a:ext cx="2268578" cy="302477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70EFC17-7690-4A25-AF58-15B65C0152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96067" y="4150080"/>
            <a:ext cx="1744693" cy="24513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023F1827-A842-405A-B1BE-0D4ABB8126B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5611" b="10208"/>
          <a:stretch/>
        </p:blipFill>
        <p:spPr>
          <a:xfrm>
            <a:off x="1091597" y="1146186"/>
            <a:ext cx="2774615" cy="197961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BED51256-08DF-450E-BCBC-9D20ACA72F3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-866" t="5668" r="866" b="26289"/>
          <a:stretch/>
        </p:blipFill>
        <p:spPr>
          <a:xfrm>
            <a:off x="30241" y="1822306"/>
            <a:ext cx="1724136" cy="260698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3D8F78D9-42AA-4BDF-9A12-EEF07646D51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64511" y="1112716"/>
            <a:ext cx="3242133" cy="19517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D5CC8E66-122A-4111-9D27-19D420EAFECE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27037" t="16713" r="45071" b="49052"/>
          <a:stretch/>
        </p:blipFill>
        <p:spPr>
          <a:xfrm>
            <a:off x="491434" y="4269306"/>
            <a:ext cx="1965051" cy="234787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51895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17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2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 animBg="1"/>
          <p:bldP spid="34" grpId="0" animBg="1"/>
          <p:bldP spid="35" grpId="0" animBg="1"/>
          <p:bldP spid="36" grpId="0" animBg="1"/>
          <p:bldP spid="45" grpId="0" animBg="1"/>
          <p:bldP spid="53" grpId="0"/>
          <p:bldP spid="5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17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 animBg="1"/>
          <p:bldP spid="34" grpId="0" animBg="1"/>
          <p:bldP spid="35" grpId="0" animBg="1"/>
          <p:bldP spid="36" grpId="0" animBg="1"/>
          <p:bldP spid="45" grpId="0" animBg="1"/>
          <p:bldP spid="53" grpId="0"/>
          <p:bldP spid="55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FC682A-96C5-40C7-98F3-2F9A144C6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Воспитание собственным примером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E2E3257-5345-45CF-9656-34E4E186CE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746" y="875323"/>
            <a:ext cx="4027729" cy="2278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EC5B6A0-DB07-44BF-B8A4-5CFED91497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5858" y="1095602"/>
            <a:ext cx="3660950" cy="22938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3AAC882-C9B6-4FE2-871B-8677665396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746" y="3003306"/>
            <a:ext cx="4050105" cy="2278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FE32F68-56F5-49B2-A545-3037F8AA68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01732" y="2684838"/>
            <a:ext cx="3643920" cy="243117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06E78CB5-3C37-439C-9E93-550973D3C9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76808" y="929990"/>
            <a:ext cx="4508608" cy="25360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F4EAC859-63C6-4582-969E-7890CBD8419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29568" b="29178"/>
          <a:stretch/>
        </p:blipFill>
        <p:spPr>
          <a:xfrm>
            <a:off x="91058" y="4742743"/>
            <a:ext cx="6980688" cy="21598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EF8FBB56-DA33-496C-BEB3-93F71A620F4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74324" y="2497992"/>
            <a:ext cx="2257573" cy="15044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2B51FFB5-02C9-4419-BACC-9302199A2CF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61606" y="4406986"/>
            <a:ext cx="3241005" cy="23388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F9D1171E-0991-416F-A2F9-3D00B093C28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36172" y="3105899"/>
            <a:ext cx="2231329" cy="1731414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004FF79F-FDB8-4F68-B0E4-CAA9F15FD6D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600810" y="3060350"/>
            <a:ext cx="3455869" cy="15551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45A3503B-1677-40B8-8D42-4504CCC84CDE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-3074" t="15002" r="3074" b="5453"/>
          <a:stretch/>
        </p:blipFill>
        <p:spPr>
          <a:xfrm>
            <a:off x="10328744" y="4355874"/>
            <a:ext cx="1653910" cy="23388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073375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993C77-407A-4BD9-9808-09686E5F9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815" y="422032"/>
            <a:ext cx="11426093" cy="20007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b="1" dirty="0">
                <a:solidFill>
                  <a:schemeClr val="accent2">
                    <a:lumMod val="50000"/>
                  </a:schemeClr>
                </a:solidFill>
              </a:rPr>
              <a:t>УСПЕШНЫЕ УЧИТЕЛЯ -УСПЕШНЫЕ ДЕТИ -  УСПЕШНАЯ ШКОЛА - МОГУЧАЯ РОССИЯ</a:t>
            </a:r>
            <a:r>
              <a:rPr lang="ru-RU" sz="4800" dirty="0">
                <a:solidFill>
                  <a:schemeClr val="accent2">
                    <a:lumMod val="50000"/>
                  </a:schemeClr>
                </a:solidFill>
              </a:rPr>
              <a:t>!</a:t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DE23C7E-1DE7-40C3-853D-28F4C07850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0883"/>
          <a:stretch/>
        </p:blipFill>
        <p:spPr>
          <a:xfrm>
            <a:off x="1445846" y="1906953"/>
            <a:ext cx="9144000" cy="474003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18E4913-C4F1-4113-9BFD-42AE9F8EA3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26" y="519928"/>
            <a:ext cx="902473" cy="90247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06FFF82-12F2-46EE-9BB6-C3F8DDDEFE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92334" y="345583"/>
            <a:ext cx="1049574" cy="13743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F9AA1E5-8760-4AD7-B0B2-002738DDD3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5846" y="4758549"/>
            <a:ext cx="9144000" cy="1888435"/>
          </a:xfrm>
          <a:prstGeom prst="wav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734350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8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B49082"/>
      </a:accent1>
      <a:accent2>
        <a:srgbClr val="B27B39"/>
      </a:accent2>
      <a:accent3>
        <a:srgbClr val="849797"/>
      </a:accent3>
      <a:accent4>
        <a:srgbClr val="DBB09C"/>
      </a:accent4>
      <a:accent5>
        <a:srgbClr val="84A1AB"/>
      </a:accent5>
      <a:accent6>
        <a:srgbClr val="988A7E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643</Words>
  <Application>Microsoft Office PowerPoint</Application>
  <PresentationFormat>Широкоэкранный</PresentationFormat>
  <Paragraphs>87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9" baseType="lpstr">
      <vt:lpstr>Arial</vt:lpstr>
      <vt:lpstr>Calibri</vt:lpstr>
      <vt:lpstr>Calibri Light</vt:lpstr>
      <vt:lpstr>Exo 2</vt:lpstr>
      <vt:lpstr>inpin heiti</vt:lpstr>
      <vt:lpstr>Segoe UI Black</vt:lpstr>
      <vt:lpstr>Seravek</vt:lpstr>
      <vt:lpstr>Times New Roman</vt:lpstr>
      <vt:lpstr>Wingdings</vt:lpstr>
      <vt:lpstr>Office Theme</vt:lpstr>
      <vt:lpstr>Муниципальное бюджетное общеобразовательное учреждение «Кадетская школа имени генерал-майора милиции В. А. Архипова» города Чебоксары Чувашской Республики</vt:lpstr>
      <vt:lpstr>        </vt:lpstr>
      <vt:lpstr>Презентация PowerPoint</vt:lpstr>
      <vt:lpstr>Презентация PowerPoint</vt:lpstr>
      <vt:lpstr>Использование активных моделей наставничества, как эффективный ресурс устранения профессиональных дефицитов</vt:lpstr>
      <vt:lpstr>Презентация PowerPoint</vt:lpstr>
      <vt:lpstr>Грамотно выстроенная работа с одаренными и слабомотивированными детьми приводит к успеху</vt:lpstr>
      <vt:lpstr>Воспитание собственным примером</vt:lpstr>
      <vt:lpstr>УСПЕШНЫЕ УЧИТЕЛЯ -УСПЕШНЫЕ ДЕТИ -  УСПЕШНАЯ ШКОЛА - МОГУЧАЯ РОССИЯ!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Microsoft Office User</dc:creator>
  <cp:lastModifiedBy>Артем Дмитриев</cp:lastModifiedBy>
  <cp:revision>34</cp:revision>
  <dcterms:created xsi:type="dcterms:W3CDTF">2024-02-13T07:31:22Z</dcterms:created>
  <dcterms:modified xsi:type="dcterms:W3CDTF">2025-07-01T14:20:58Z</dcterms:modified>
</cp:coreProperties>
</file>