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5" Type="http://schemas.openxmlformats.org/officeDocument/2006/relationships/custom-properties" Target="docProps/custom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96" r:id="rId3"/>
    <p:sldId id="274" r:id="rId4"/>
    <p:sldId id="277" r:id="rId5"/>
    <p:sldId id="258" r:id="rId6"/>
    <p:sldId id="282" r:id="rId7"/>
    <p:sldId id="283" r:id="rId8"/>
    <p:sldId id="285" r:id="rId9"/>
    <p:sldId id="286" r:id="rId10"/>
    <p:sldId id="287" r:id="rId11"/>
    <p:sldId id="267" r:id="rId12"/>
    <p:sldId id="268" r:id="rId13"/>
    <p:sldId id="272" r:id="rId14"/>
    <p:sldId id="280" r:id="rId15"/>
    <p:sldId id="281" r:id="rId16"/>
    <p:sldId id="288" r:id="rId17"/>
    <p:sldId id="289" r:id="rId18"/>
    <p:sldId id="291" r:id="rId19"/>
    <p:sldId id="290" r:id="rId20"/>
    <p:sldId id="292" r:id="rId21"/>
    <p:sldId id="293" r:id="rId22"/>
    <p:sldId id="294" r:id="rId23"/>
    <p:sldId id="295" r:id="rId24"/>
    <p:sldId id="271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2793" autoAdjust="0"/>
  </p:normalViewPr>
  <p:slideViewPr>
    <p:cSldViewPr>
      <p:cViewPr>
        <p:scale>
          <a:sx n="78" d="100"/>
          <a:sy n="78" d="100"/>
        </p:scale>
        <p:origin x="-113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6" cy="72006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presProps" Target="presProps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theme" Target="theme/theme1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png" /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\Рабочий стол\для шаблонов\луг.gif">
            <a:extLst>
              <a:ext uri="{FF2B5EF4-FFF2-40B4-BE49-F238E27FC236}">
                <a16:creationId xmlns:a16="http://schemas.microsoft.com/office/drawing/2014/main" id="{F1F77A03-E197-9A82-E214-74ECD46291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26538" cy="657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 descr="C:\Documents and Settings\Admin\Рабочий стол\угадай\Синий.gif">
            <a:extLst>
              <a:ext uri="{FF2B5EF4-FFF2-40B4-BE49-F238E27FC236}">
                <a16:creationId xmlns:a16="http://schemas.microsoft.com/office/drawing/2014/main" id="{F54945B2-8768-DB31-03D2-497DF9DDD2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0" y="6429375"/>
            <a:ext cx="1214438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noProof="1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noProof="1"/>
              <a:t>Образец подзаголовка</a:t>
            </a:r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07CE6467-FFD1-BC79-5A99-7A373DE9863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55747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1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noProof="1"/>
              <a:t>Образец текста</a:t>
            </a:r>
          </a:p>
          <a:p>
            <a:pPr lvl="1"/>
            <a:r>
              <a:rPr lang="ru-RU" noProof="1"/>
              <a:t>Второй уровень</a:t>
            </a:r>
          </a:p>
          <a:p>
            <a:pPr lvl="2"/>
            <a:r>
              <a:rPr lang="ru-RU" noProof="1"/>
              <a:t>Третий уровень</a:t>
            </a:r>
          </a:p>
          <a:p>
            <a:pPr lvl="3"/>
            <a:r>
              <a:rPr lang="ru-RU" noProof="1"/>
              <a:t>Четвертый уровень</a:t>
            </a:r>
          </a:p>
          <a:p>
            <a:pPr lvl="4"/>
            <a:r>
              <a:rPr lang="ru-RU" noProof="1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A422614-B918-344E-3B35-39B47EFEA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40E04-5B8B-4A6E-B28B-A715277F5D91}" type="datetimeFigureOut">
              <a:rPr lang="ru-RU"/>
              <a:pPr>
                <a:defRPr/>
              </a:pPr>
              <a:t>16.03.2025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62B2673-7E78-ED0A-DC80-A1405DD4F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0590C9-0F99-AB24-2E30-1A4A20711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968B67-BB07-4FDA-843A-D8947E8A839D}" type="slidenum">
              <a:rPr lang="ru-RU" altLang="zh-CN"/>
              <a:pPr/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37823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noProof="1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noProof="1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6CC969C-5B7B-4B6A-51C9-0228422956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40E04-5B8B-4A6E-B28B-A715277F5D91}" type="datetimeFigureOut">
              <a:rPr lang="ru-RU"/>
              <a:pPr>
                <a:defRPr/>
              </a:pPr>
              <a:t>16.03.2025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1486F6A-412E-5313-6E65-392DA3529B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CF4CA6-CFAB-5124-C0A6-E72F9EB4E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7E4F82-11BF-4B23-B8BF-A6E3E78696A2}" type="slidenum">
              <a:rPr lang="ru-RU" altLang="zh-CN"/>
              <a:pPr/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40222564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1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1"/>
              <a:t>Образец текста</a:t>
            </a:r>
          </a:p>
          <a:p>
            <a:pPr lvl="1"/>
            <a:r>
              <a:rPr lang="ru-RU" noProof="1"/>
              <a:t>Второй уровень</a:t>
            </a:r>
          </a:p>
          <a:p>
            <a:pPr lvl="2"/>
            <a:r>
              <a:rPr lang="ru-RU" noProof="1"/>
              <a:t>Третий уровень</a:t>
            </a:r>
          </a:p>
          <a:p>
            <a:pPr lvl="3"/>
            <a:r>
              <a:rPr lang="ru-RU" noProof="1"/>
              <a:t>Четвертый уровень</a:t>
            </a:r>
          </a:p>
          <a:p>
            <a:pPr lvl="4"/>
            <a:r>
              <a:rPr lang="ru-RU" noProof="1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noProof="1"/>
              <a:t>Образец текста</a:t>
            </a:r>
          </a:p>
          <a:p>
            <a:pPr lvl="1"/>
            <a:r>
              <a:rPr lang="ru-RU" noProof="1"/>
              <a:t>Второй уровень</a:t>
            </a:r>
          </a:p>
          <a:p>
            <a:pPr lvl="2"/>
            <a:r>
              <a:rPr lang="ru-RU" noProof="1"/>
              <a:t>Третий уровень</a:t>
            </a:r>
          </a:p>
          <a:p>
            <a:pPr lvl="3"/>
            <a:r>
              <a:rPr lang="ru-RU" noProof="1"/>
              <a:t>Четвертый уровень</a:t>
            </a:r>
          </a:p>
          <a:p>
            <a:pPr lvl="4"/>
            <a:r>
              <a:rPr lang="ru-RU" noProof="1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7EE0E035-74F5-A95E-AC43-6E53465F2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40E04-5B8B-4A6E-B28B-A715277F5D91}" type="datetimeFigureOut">
              <a:rPr lang="ru-RU"/>
              <a:pPr>
                <a:defRPr/>
              </a:pPr>
              <a:t>16.03.2025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5787CE7D-2CF1-E663-0A06-EC3C01C3B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1831DD71-78BF-3CA0-18E5-F7425EE11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E4038E-8EEB-40FE-8354-E7DDBB829775}" type="slidenum">
              <a:rPr lang="ru-RU" altLang="zh-CN"/>
              <a:pPr/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3731346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noProof="1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noProof="1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noProof="1"/>
              <a:t>Образец текста</a:t>
            </a:r>
          </a:p>
          <a:p>
            <a:pPr lvl="1"/>
            <a:r>
              <a:rPr lang="ru-RU" noProof="1"/>
              <a:t>Второй уровень</a:t>
            </a:r>
          </a:p>
          <a:p>
            <a:pPr lvl="2"/>
            <a:r>
              <a:rPr lang="ru-RU" noProof="1"/>
              <a:t>Третий уровень</a:t>
            </a:r>
          </a:p>
          <a:p>
            <a:pPr lvl="3"/>
            <a:r>
              <a:rPr lang="ru-RU" noProof="1"/>
              <a:t>Четвертый уровень</a:t>
            </a:r>
          </a:p>
          <a:p>
            <a:pPr lvl="4"/>
            <a:r>
              <a:rPr lang="ru-RU" noProof="1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noProof="1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noProof="1"/>
              <a:t>Образец текста</a:t>
            </a:r>
          </a:p>
          <a:p>
            <a:pPr lvl="1"/>
            <a:r>
              <a:rPr lang="ru-RU" noProof="1"/>
              <a:t>Второй уровень</a:t>
            </a:r>
          </a:p>
          <a:p>
            <a:pPr lvl="2"/>
            <a:r>
              <a:rPr lang="ru-RU" noProof="1"/>
              <a:t>Третий уровень</a:t>
            </a:r>
          </a:p>
          <a:p>
            <a:pPr lvl="3"/>
            <a:r>
              <a:rPr lang="ru-RU" noProof="1"/>
              <a:t>Четвертый уровень</a:t>
            </a:r>
          </a:p>
          <a:p>
            <a:pPr lvl="4"/>
            <a:r>
              <a:rPr lang="ru-RU" noProof="1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71C8839B-DEC3-197F-F60D-5DE2CA331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40E04-5B8B-4A6E-B28B-A715277F5D91}" type="datetimeFigureOut">
              <a:rPr lang="ru-RU"/>
              <a:pPr>
                <a:defRPr/>
              </a:pPr>
              <a:t>16.03.2025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ED212ED9-8A3E-AE43-0746-4ADFD55569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0D236D99-A6F6-6D47-C192-DF87A1AC1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C698B8-79FA-42D9-BD5E-972B7FBBD03E}" type="slidenum">
              <a:rPr lang="ru-RU" altLang="zh-CN"/>
              <a:pPr/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3254474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1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ECDD909D-7F55-6102-6CD7-6DB87F993C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40E04-5B8B-4A6E-B28B-A715277F5D91}" type="datetimeFigureOut">
              <a:rPr lang="ru-RU"/>
              <a:pPr>
                <a:defRPr/>
              </a:pPr>
              <a:t>16.03.2025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21D2851D-D85E-1527-9A50-E850FF62D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4AC06537-1A8E-674D-1D72-6A554F6C6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BDA8CF-0C3E-48AA-B139-9C3F7EB67BCE}" type="slidenum">
              <a:rPr lang="ru-RU" altLang="zh-CN"/>
              <a:pPr/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1121882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5D3D45F7-294F-DF81-0F80-72D5C51B26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40E04-5B8B-4A6E-B28B-A715277F5D91}" type="datetimeFigureOut">
              <a:rPr lang="ru-RU"/>
              <a:pPr>
                <a:defRPr/>
              </a:pPr>
              <a:t>16.03.2025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03065269-3A61-13AE-FB8F-99B0A9B553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4B37B885-A459-CDB0-6CF5-F34597829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F3C547-A762-49D1-865F-CD4E58E2D6E7}" type="slidenum">
              <a:rPr lang="ru-RU" altLang="zh-CN"/>
              <a:pPr/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349634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noProof="1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noProof="1"/>
              <a:t>Образец текста</a:t>
            </a:r>
          </a:p>
          <a:p>
            <a:pPr lvl="1"/>
            <a:r>
              <a:rPr lang="ru-RU" noProof="1"/>
              <a:t>Второй уровень</a:t>
            </a:r>
          </a:p>
          <a:p>
            <a:pPr lvl="2"/>
            <a:r>
              <a:rPr lang="ru-RU" noProof="1"/>
              <a:t>Третий уровень</a:t>
            </a:r>
          </a:p>
          <a:p>
            <a:pPr lvl="3"/>
            <a:r>
              <a:rPr lang="ru-RU" noProof="1"/>
              <a:t>Четвертый уровень</a:t>
            </a:r>
          </a:p>
          <a:p>
            <a:pPr lvl="4"/>
            <a:r>
              <a:rPr lang="ru-RU" noProof="1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noProof="1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CADBB552-84C0-BDAD-6255-FABF31132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40E04-5B8B-4A6E-B28B-A715277F5D91}" type="datetimeFigureOut">
              <a:rPr lang="ru-RU"/>
              <a:pPr>
                <a:defRPr/>
              </a:pPr>
              <a:t>16.03.2025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AF0E1F31-B3A3-DA13-4AEC-71BE7230A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66EF8125-978E-1F83-D2B8-9579ACB1A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CE9B2E-4C26-4C33-88DE-CD592D5B4E44}" type="slidenum">
              <a:rPr lang="ru-RU" altLang="zh-CN"/>
              <a:pPr/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30629783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noProof="1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noProof="1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9676AB1A-540C-D2BD-2059-9F52BB96E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40E04-5B8B-4A6E-B28B-A715277F5D91}" type="datetimeFigureOut">
              <a:rPr lang="ru-RU"/>
              <a:pPr>
                <a:defRPr/>
              </a:pPr>
              <a:t>16.03.2025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1D09B375-5A0A-5779-AB2E-A84960490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02A3CE5F-7ACC-A902-BF0D-3F6E5EAEE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3AD670-71B0-45B5-B17D-FE6B281A33B4}" type="slidenum">
              <a:rPr lang="ru-RU" altLang="zh-CN"/>
              <a:pPr/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590311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noProof="1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noProof="1"/>
              <a:t>Образец текста</a:t>
            </a:r>
          </a:p>
          <a:p>
            <a:pPr lvl="1"/>
            <a:r>
              <a:rPr lang="ru-RU" noProof="1"/>
              <a:t>Второй уровень</a:t>
            </a:r>
          </a:p>
          <a:p>
            <a:pPr lvl="2"/>
            <a:r>
              <a:rPr lang="ru-RU" noProof="1"/>
              <a:t>Третий уровень</a:t>
            </a:r>
          </a:p>
          <a:p>
            <a:pPr lvl="3"/>
            <a:r>
              <a:rPr lang="ru-RU" noProof="1"/>
              <a:t>Четвертый уровень</a:t>
            </a:r>
          </a:p>
          <a:p>
            <a:pPr lvl="4"/>
            <a:r>
              <a:rPr lang="ru-RU" noProof="1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87598B3-A785-9CAB-B9AF-42F735CF82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40E04-5B8B-4A6E-B28B-A715277F5D91}" type="datetimeFigureOut">
              <a:rPr lang="ru-RU"/>
              <a:pPr>
                <a:defRPr/>
              </a:pPr>
              <a:t>16.03.2025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7E6F400-0982-4644-1052-74AC14FB4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CEAD59F-6BDC-C0C4-63D5-DB01A737B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FDAC15-3FF2-43CD-940B-376CF18C0899}" type="slidenum">
              <a:rPr lang="ru-RU" altLang="zh-CN"/>
              <a:pPr/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8122223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noProof="1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noProof="1"/>
              <a:t>Образец текста</a:t>
            </a:r>
          </a:p>
          <a:p>
            <a:pPr lvl="1"/>
            <a:r>
              <a:rPr lang="ru-RU" noProof="1"/>
              <a:t>Второй уровень</a:t>
            </a:r>
          </a:p>
          <a:p>
            <a:pPr lvl="2"/>
            <a:r>
              <a:rPr lang="ru-RU" noProof="1"/>
              <a:t>Третий уровень</a:t>
            </a:r>
          </a:p>
          <a:p>
            <a:pPr lvl="3"/>
            <a:r>
              <a:rPr lang="ru-RU" noProof="1"/>
              <a:t>Четвертый уровень</a:t>
            </a:r>
          </a:p>
          <a:p>
            <a:pPr lvl="4"/>
            <a:r>
              <a:rPr lang="ru-RU" noProof="1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3C4D458-209A-F436-B509-F83D36F1C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840E04-5B8B-4A6E-B28B-A715277F5D91}" type="datetimeFigureOut">
              <a:rPr lang="ru-RU"/>
              <a:pPr>
                <a:defRPr/>
              </a:pPr>
              <a:t>16.03.2025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E73F2F9-48E0-2E0A-B7CC-FB93324B87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9D83B70-2E80-9E1E-2287-01843C24D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5999D7-479A-49B5-ABC7-84E7FD684046}" type="slidenum">
              <a:rPr lang="ru-RU" altLang="zh-CN"/>
              <a:pPr/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1884947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jpe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image" Target="../media/image2.png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3" descr="C:\Documents and Settings\Admin\Рабочий стол\для шаблонов\Копия луг.gif">
            <a:extLst>
              <a:ext uri="{FF2B5EF4-FFF2-40B4-BE49-F238E27FC236}">
                <a16:creationId xmlns:a16="http://schemas.microsoft.com/office/drawing/2014/main" id="{91280F5C-88A0-BC07-6DEC-8D76D18AB4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Заголовок 1">
            <a:extLst>
              <a:ext uri="{FF2B5EF4-FFF2-40B4-BE49-F238E27FC236}">
                <a16:creationId xmlns:a16="http://schemas.microsoft.com/office/drawing/2014/main" id="{87A8A204-A34F-4379-4526-AD7BA70686C4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/>
              <a:t>Образец заголовка</a:t>
            </a:r>
          </a:p>
        </p:txBody>
      </p:sp>
      <p:sp>
        <p:nvSpPr>
          <p:cNvPr id="1028" name="Текст 2">
            <a:extLst>
              <a:ext uri="{FF2B5EF4-FFF2-40B4-BE49-F238E27FC236}">
                <a16:creationId xmlns:a16="http://schemas.microsoft.com/office/drawing/2014/main" id="{3FF7F3DF-825D-3D56-1C15-5B968DF1487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4D6BDD5-452B-817B-0364-C5E7828B66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840E04-5B8B-4A6E-B28B-A715277F5D91}" type="datetimeFigureOut">
              <a:rPr lang="ru-RU"/>
              <a:pPr>
                <a:defRPr/>
              </a:pPr>
              <a:t>16.03.2025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578A309-725B-A90C-AC78-B1278B2E33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051764F-5595-E946-567C-096FEEE27B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7C639F27-0593-47A8-AACB-4028BE6D11EA}" type="slidenum">
              <a:rPr lang="ru-RU" altLang="zh-CN"/>
              <a:pPr/>
              <a:t>‹#›</a:t>
            </a:fld>
            <a:endParaRPr lang="ru-RU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 /><Relationship Id="rId1" Type="http://schemas.openxmlformats.org/officeDocument/2006/relationships/slideLayout" Target="../slideLayouts/slideLayout4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 /><Relationship Id="rId7" Type="http://schemas.openxmlformats.org/officeDocument/2006/relationships/image" Target="../media/image17.jpeg" /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4.xml" /><Relationship Id="rId6" Type="http://schemas.openxmlformats.org/officeDocument/2006/relationships/image" Target="../media/image16.jpeg" /><Relationship Id="rId5" Type="http://schemas.openxmlformats.org/officeDocument/2006/relationships/image" Target="../media/image15.jpeg" /><Relationship Id="rId4" Type="http://schemas.openxmlformats.org/officeDocument/2006/relationships/image" Target="../media/image14.jpeg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 /><Relationship Id="rId2" Type="http://schemas.openxmlformats.org/officeDocument/2006/relationships/image" Target="../media/image18.jpeg" /><Relationship Id="rId1" Type="http://schemas.openxmlformats.org/officeDocument/2006/relationships/slideLayout" Target="../slideLayouts/slideLayout4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 /><Relationship Id="rId2" Type="http://schemas.openxmlformats.org/officeDocument/2006/relationships/image" Target="../media/image20.jpeg" /><Relationship Id="rId1" Type="http://schemas.openxmlformats.org/officeDocument/2006/relationships/slideLayout" Target="../slideLayouts/slideLayout4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 /><Relationship Id="rId2" Type="http://schemas.openxmlformats.org/officeDocument/2006/relationships/image" Target="../media/image22.jpeg" /><Relationship Id="rId1" Type="http://schemas.openxmlformats.org/officeDocument/2006/relationships/slideLayout" Target="../slideLayouts/slideLayout4.xml" /><Relationship Id="rId4" Type="http://schemas.openxmlformats.org/officeDocument/2006/relationships/image" Target="../media/image24.jpeg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 /><Relationship Id="rId2" Type="http://schemas.openxmlformats.org/officeDocument/2006/relationships/image" Target="../media/image25.jpeg" /><Relationship Id="rId1" Type="http://schemas.openxmlformats.org/officeDocument/2006/relationships/slideLayout" Target="../slideLayouts/slideLayout4.xml" 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 /><Relationship Id="rId2" Type="http://schemas.openxmlformats.org/officeDocument/2006/relationships/image" Target="../media/image27.jpeg" /><Relationship Id="rId1" Type="http://schemas.openxmlformats.org/officeDocument/2006/relationships/slideLayout" Target="../slideLayouts/slideLayout4.xml" /><Relationship Id="rId4" Type="http://schemas.openxmlformats.org/officeDocument/2006/relationships/image" Target="../media/image29.jpeg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 /><Relationship Id="rId1" Type="http://schemas.openxmlformats.org/officeDocument/2006/relationships/slideLayout" Target="../slideLayouts/slideLayout4.xml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 /><Relationship Id="rId2" Type="http://schemas.openxmlformats.org/officeDocument/2006/relationships/image" Target="../media/image31.jpeg" /><Relationship Id="rId1" Type="http://schemas.openxmlformats.org/officeDocument/2006/relationships/slideLayout" Target="../slideLayouts/slideLayout4.xml" /><Relationship Id="rId4" Type="http://schemas.openxmlformats.org/officeDocument/2006/relationships/image" Target="../media/image33.jpeg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 /><Relationship Id="rId2" Type="http://schemas.openxmlformats.org/officeDocument/2006/relationships/image" Target="../media/image34.jpeg" /><Relationship Id="rId1" Type="http://schemas.openxmlformats.org/officeDocument/2006/relationships/slideLayout" Target="../slideLayouts/slideLayout4.xml" /><Relationship Id="rId4" Type="http://schemas.openxmlformats.org/officeDocument/2006/relationships/image" Target="../media/image36.jpeg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 /><Relationship Id="rId2" Type="http://schemas.openxmlformats.org/officeDocument/2006/relationships/image" Target="../media/image37.jpeg" /><Relationship Id="rId1" Type="http://schemas.openxmlformats.org/officeDocument/2006/relationships/slideLayout" Target="../slideLayouts/slideLayout4.xml" /><Relationship Id="rId5" Type="http://schemas.openxmlformats.org/officeDocument/2006/relationships/image" Target="../media/image40.jpeg" /><Relationship Id="rId4" Type="http://schemas.openxmlformats.org/officeDocument/2006/relationships/image" Target="../media/image39.jpeg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 /><Relationship Id="rId2" Type="http://schemas.openxmlformats.org/officeDocument/2006/relationships/image" Target="../media/image41.jpeg" /><Relationship Id="rId1" Type="http://schemas.openxmlformats.org/officeDocument/2006/relationships/slideLayout" Target="../slideLayouts/slideLayout4.xml" /><Relationship Id="rId4" Type="http://schemas.openxmlformats.org/officeDocument/2006/relationships/image" Target="../media/image43.png" 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овое поле 4">
            <a:extLst>
              <a:ext uri="{FF2B5EF4-FFF2-40B4-BE49-F238E27FC236}">
                <a16:creationId xmlns:a16="http://schemas.microsoft.com/office/drawing/2014/main" id="{1B86FC6E-333F-8EF4-8F6C-978707D73642}"/>
              </a:ext>
            </a:extLst>
          </p:cNvPr>
          <p:cNvSpPr txBox="1"/>
          <p:nvPr/>
        </p:nvSpPr>
        <p:spPr>
          <a:xfrm>
            <a:off x="513715" y="1075055"/>
            <a:ext cx="8315325" cy="28613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/>
            <a:r>
              <a:rPr lang="ru-RU" sz="6000" b="1" noProof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7030A0"/>
                </a:solidFill>
                <a:sym typeface="+mn-ea"/>
              </a:rPr>
              <a:t>«Сенсорное развитие детей раннего возраста»</a:t>
            </a:r>
            <a:endParaRPr lang="ru-RU" altLang="en-US" sz="6000" b="1" noProof="1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7030A0"/>
              </a:solidFill>
              <a:sym typeface="+mn-ea"/>
            </a:endParaRPr>
          </a:p>
        </p:txBody>
      </p:sp>
      <p:sp>
        <p:nvSpPr>
          <p:cNvPr id="3074" name="Текстовое поле 5">
            <a:extLst>
              <a:ext uri="{FF2B5EF4-FFF2-40B4-BE49-F238E27FC236}">
                <a16:creationId xmlns:a16="http://schemas.microsoft.com/office/drawing/2014/main" id="{BB9DE471-E9F9-AA9D-FB5D-C6C6EDFC33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96013" y="5229225"/>
            <a:ext cx="2803525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ru-RU" altLang="zh-CN" sz="2400"/>
              <a:t>Подготовила:</a:t>
            </a:r>
          </a:p>
          <a:p>
            <a:pPr algn="r"/>
            <a:r>
              <a:rPr lang="ru-RU" altLang="zh-CN" sz="2400"/>
              <a:t>      Королева И.А.</a:t>
            </a:r>
            <a:endParaRPr lang="ru-RU" altLang="en-US" sz="24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Объект 2">
            <a:extLst>
              <a:ext uri="{FF2B5EF4-FFF2-40B4-BE49-F238E27FC236}">
                <a16:creationId xmlns:a16="http://schemas.microsoft.com/office/drawing/2014/main" id="{AFF3C225-173C-9919-77BF-9111B0FEF10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14313" y="1143000"/>
            <a:ext cx="5357812" cy="5286375"/>
          </a:xfrm>
        </p:spPr>
        <p:txBody>
          <a:bodyPr/>
          <a:lstStyle/>
          <a:p>
            <a:pPr>
              <a:buFont typeface="Wingdings" panose="05000000000000000000" pitchFamily="2" charset="2"/>
              <a:buNone/>
            </a:pPr>
            <a:endParaRPr lang="ru-RU" altLang="ru-RU" sz="2800" b="1">
              <a:solidFill>
                <a:srgbClr val="201F10"/>
              </a:solidFill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ru-RU" altLang="ru-RU" sz="2400" b="1">
                <a:solidFill>
                  <a:srgbClr val="201F10"/>
                </a:solidFill>
              </a:rPr>
              <a:t>      Мир входит в сознание человека                                                лишь через дверь органов внешних                                    чувств. </a:t>
            </a:r>
          </a:p>
          <a:p>
            <a:pPr>
              <a:buFont typeface="Wingdings" panose="05000000000000000000" pitchFamily="2" charset="2"/>
              <a:buNone/>
            </a:pPr>
            <a:r>
              <a:rPr lang="ru-RU" altLang="ru-RU" sz="2400" b="1">
                <a:solidFill>
                  <a:srgbClr val="201F10"/>
                </a:solidFill>
              </a:rPr>
              <a:t>     Если она закрыта, то он не может                                                   войти в него</a:t>
            </a:r>
            <a:r>
              <a:rPr lang="ru-RU" altLang="ru-RU" sz="2400" b="1">
                <a:solidFill>
                  <a:srgbClr val="201F10"/>
                </a:solidFill>
                <a:latin typeface="Arial" panose="020B0604020202020204" pitchFamily="34" charset="0"/>
              </a:rPr>
              <a:t>, </a:t>
            </a:r>
            <a:r>
              <a:rPr lang="ru-RU" altLang="ru-RU" sz="2400" b="1">
                <a:solidFill>
                  <a:srgbClr val="201F10"/>
                </a:solidFill>
              </a:rPr>
              <a:t>не может вступить с                                                 ним в связь. </a:t>
            </a:r>
          </a:p>
          <a:p>
            <a:pPr>
              <a:buFont typeface="Wingdings" panose="05000000000000000000" pitchFamily="2" charset="2"/>
              <a:buNone/>
            </a:pPr>
            <a:r>
              <a:rPr lang="ru-RU" altLang="ru-RU" sz="2400" b="1">
                <a:solidFill>
                  <a:srgbClr val="201F10"/>
                </a:solidFill>
              </a:rPr>
              <a:t>     Мир тогда не существует для                                               сознания.</a:t>
            </a:r>
          </a:p>
          <a:p>
            <a:pPr algn="r">
              <a:buFont typeface="Wingdings" panose="05000000000000000000" pitchFamily="2" charset="2"/>
              <a:buNone/>
            </a:pPr>
            <a:r>
              <a:rPr lang="ru-RU" altLang="ru-RU" sz="2400" b="1">
                <a:solidFill>
                  <a:srgbClr val="201F10"/>
                </a:solidFill>
              </a:rPr>
              <a:t>      Б.Прейер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None/>
            </a:pPr>
            <a:br>
              <a:rPr lang="ru-RU" altLang="zh-CN" sz="2600">
                <a:latin typeface="Times New Roman" panose="02020603050405020304" pitchFamily="18" charset="0"/>
              </a:rPr>
            </a:br>
            <a:endParaRPr lang="ru-RU" altLang="zh-CN" sz="2600" b="1">
              <a:solidFill>
                <a:srgbClr val="0070C0"/>
              </a:solidFill>
              <a:latin typeface="Times New Roman" panose="02020603050405020304" pitchFamily="18" charset="0"/>
            </a:endParaRPr>
          </a:p>
          <a:p>
            <a:endParaRPr lang="ru-RU" altLang="zh-CN" sz="2600">
              <a:latin typeface="Times New Roman" panose="02020603050405020304" pitchFamily="18" charset="0"/>
            </a:endParaRPr>
          </a:p>
        </p:txBody>
      </p:sp>
      <p:pic>
        <p:nvPicPr>
          <p:cNvPr id="4" name="Picture 2" descr="C:\Documents and Settings\Katia\Мои документы\Мои рисунки\foto_92084.jpg">
            <a:extLst>
              <a:ext uri="{FF2B5EF4-FFF2-40B4-BE49-F238E27FC236}">
                <a16:creationId xmlns:a16="http://schemas.microsoft.com/office/drawing/2014/main" id="{F64E7E63-E42A-9BB8-CE36-7682D9A970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 b="11119"/>
          <a:stretch>
            <a:fillRect/>
          </a:stretch>
        </p:blipFill>
        <p:spPr bwMode="auto">
          <a:xfrm>
            <a:off x="5786438" y="2428875"/>
            <a:ext cx="3076575" cy="3387725"/>
          </a:xfrm>
          <a:prstGeom prst="rect">
            <a:avLst/>
          </a:prstGeom>
          <a:noFill/>
          <a:ln w="9525">
            <a:solidFill>
              <a:srgbClr val="FF7C80"/>
            </a:solidFill>
            <a:miter lim="800000"/>
            <a:headEnd/>
            <a:tailEnd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Объект 5">
            <a:extLst>
              <a:ext uri="{FF2B5EF4-FFF2-40B4-BE49-F238E27FC236}">
                <a16:creationId xmlns:a16="http://schemas.microsoft.com/office/drawing/2014/main" id="{87535084-7645-7FB8-F9B0-83F7FBDBCBA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85750" y="1357313"/>
            <a:ext cx="8072438" cy="4286250"/>
          </a:xfrm>
        </p:spPr>
        <p:txBody>
          <a:bodyPr/>
          <a:lstStyle/>
          <a:p>
            <a:pPr marL="0" indent="0" algn="ctr">
              <a:buFont typeface="Arial" panose="020B0604020202020204" pitchFamily="34" charset="0"/>
              <a:buNone/>
            </a:pPr>
            <a:r>
              <a:rPr lang="ru-RU" altLang="zh-CN" sz="4400" b="1">
                <a:solidFill>
                  <a:srgbClr val="7030A0"/>
                </a:solidFill>
                <a:latin typeface="Comic Sans MS" panose="030F0702030302020204" pitchFamily="66" charset="0"/>
              </a:rPr>
              <a:t>Сенсорное развитие ребенка </a:t>
            </a:r>
            <a:r>
              <a:rPr lang="ru-RU" altLang="zh-CN"/>
              <a:t>– </a:t>
            </a:r>
            <a:r>
              <a:rPr lang="ru-RU" altLang="zh-CN" sz="4000"/>
              <a:t>это развитие его восприятия и формирование представлений о внешних свойствах предметов: их форме, цвете, величине, положении в пространстве, а также запахе, вкусе и т. п. 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45C180-F055-3111-A5AE-46BD44B2C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25"/>
          </a:xfrm>
        </p:spPr>
        <p:txBody>
          <a:bodyPr/>
          <a:lstStyle/>
          <a:p>
            <a:br>
              <a:rPr lang="ru-RU" sz="2800" b="1" dirty="0">
                <a:solidFill>
                  <a:schemeClr val="hlink"/>
                </a:solidFill>
              </a:rPr>
            </a:br>
            <a:r>
              <a:rPr lang="ru-RU" sz="4800" b="1" cap="all" noProof="1">
                <a:solidFill>
                  <a:srgbClr val="7030A0"/>
                </a:solidFill>
                <a:latin typeface="Comic Sans MS" panose="030F0702030302020204" pitchFamily="66" charset="0"/>
              </a:rPr>
              <a:t>ВИДЫ СЕНСОРНЫХ ОЩУЩЕНИЙ</a:t>
            </a:r>
            <a:br>
              <a:rPr lang="ru-RU" sz="5400" b="1" dirty="0">
                <a:solidFill>
                  <a:schemeClr val="hlink"/>
                </a:solidFill>
              </a:rPr>
            </a:br>
            <a:endParaRPr lang="ru-RU" sz="5400" noProof="1"/>
          </a:p>
        </p:txBody>
      </p:sp>
      <p:sp>
        <p:nvSpPr>
          <p:cNvPr id="6146" name="Содержимое 5">
            <a:extLst>
              <a:ext uri="{FF2B5EF4-FFF2-40B4-BE49-F238E27FC236}">
                <a16:creationId xmlns:a16="http://schemas.microsoft.com/office/drawing/2014/main" id="{C4A28746-0F95-DFBC-297C-DE7174DFCFEE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ru-RU" altLang="zh-CN" sz="4400">
                <a:latin typeface="Times New Roman" panose="02020603050405020304" pitchFamily="18" charset="0"/>
              </a:rPr>
              <a:t>визуальные (зрительные);</a:t>
            </a:r>
          </a:p>
          <a:p>
            <a:r>
              <a:rPr lang="ru-RU" altLang="zh-CN" sz="4400">
                <a:latin typeface="Times New Roman" panose="02020603050405020304" pitchFamily="18" charset="0"/>
              </a:rPr>
              <a:t>осязательные;</a:t>
            </a:r>
          </a:p>
          <a:p>
            <a:r>
              <a:rPr lang="ru-RU" altLang="zh-CN" sz="4400">
                <a:latin typeface="Times New Roman" panose="02020603050405020304" pitchFamily="18" charset="0"/>
              </a:rPr>
              <a:t>обонятельные;</a:t>
            </a:r>
          </a:p>
          <a:p>
            <a:r>
              <a:rPr lang="ru-RU" altLang="zh-CN" sz="4400">
                <a:latin typeface="Times New Roman" panose="02020603050405020304" pitchFamily="18" charset="0"/>
              </a:rPr>
              <a:t>слуховые;</a:t>
            </a:r>
          </a:p>
          <a:p>
            <a:r>
              <a:rPr lang="ru-RU" altLang="zh-CN" sz="4400">
                <a:latin typeface="Times New Roman" panose="02020603050405020304" pitchFamily="18" charset="0"/>
              </a:rPr>
              <a:t>вкусовые.</a:t>
            </a:r>
          </a:p>
          <a:p>
            <a:endParaRPr lang="ru-RU" altLang="zh-CN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BEEF773-6FF5-0A84-40D8-88CD93A58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125" y="285750"/>
            <a:ext cx="7643813" cy="1143000"/>
          </a:xfrm>
        </p:spPr>
        <p:txBody>
          <a:bodyPr/>
          <a:lstStyle/>
          <a:p>
            <a:r>
              <a:rPr lang="ru-RU" sz="4000" b="1" cap="all" noProof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ЭТАЛОННАЯ СИСТЕМА ДЛЯ ДЕТЕЙ РАННЕГО ВОЗРАСТА</a:t>
            </a:r>
            <a:endParaRPr lang="ru-RU" sz="4000" b="1" noProof="1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0" name="Содержимое 4">
            <a:extLst>
              <a:ext uri="{FF2B5EF4-FFF2-40B4-BE49-F238E27FC236}">
                <a16:creationId xmlns:a16="http://schemas.microsoft.com/office/drawing/2014/main" id="{A302648C-CC32-0DA3-7944-C95C68C09F2E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457200" y="1600200"/>
            <a:ext cx="8186738" cy="4525963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zh-CN" sz="4400" i="1"/>
              <a:t>Основные цвета</a:t>
            </a:r>
          </a:p>
          <a:p>
            <a:pPr algn="ctr">
              <a:buFont typeface="Arial" panose="020B0604020202020204" pitchFamily="34" charset="0"/>
              <a:buNone/>
            </a:pPr>
            <a:endParaRPr lang="ru-RU" altLang="zh-CN"/>
          </a:p>
        </p:txBody>
      </p:sp>
      <p:pic>
        <p:nvPicPr>
          <p:cNvPr id="7171" name="Picture 2" descr="C:\Documents and Settings\Кудряшка\Рабочий стол\images.jpg">
            <a:extLst>
              <a:ext uri="{FF2B5EF4-FFF2-40B4-BE49-F238E27FC236}">
                <a16:creationId xmlns:a16="http://schemas.microsoft.com/office/drawing/2014/main" id="{FAE182A5-25DC-E833-C5E4-EC5038E74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2643188"/>
            <a:ext cx="4683125" cy="271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Заголовок 1">
            <a:extLst>
              <a:ext uri="{FF2B5EF4-FFF2-40B4-BE49-F238E27FC236}">
                <a16:creationId xmlns:a16="http://schemas.microsoft.com/office/drawing/2014/main" id="{E70DEEE0-44AB-1D7E-6E17-4C48A2D287F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28625" y="1285875"/>
            <a:ext cx="8329613" cy="1143000"/>
          </a:xfrm>
        </p:spPr>
        <p:txBody>
          <a:bodyPr/>
          <a:lstStyle/>
          <a:p>
            <a:r>
              <a:rPr lang="ru-RU" altLang="zh-CN" b="1">
                <a:latin typeface="Times New Roman" panose="02020603050405020304" pitchFamily="18" charset="0"/>
              </a:rPr>
              <a:t>Геометрические формы</a:t>
            </a:r>
            <a:br>
              <a:rPr lang="ru-RU" altLang="zh-CN" b="1">
                <a:latin typeface="Times New Roman" panose="02020603050405020304" pitchFamily="18" charset="0"/>
              </a:rPr>
            </a:br>
            <a:r>
              <a:rPr lang="ru-RU" altLang="zh-CN" b="1">
                <a:latin typeface="Times New Roman" panose="02020603050405020304" pitchFamily="18" charset="0"/>
              </a:rPr>
              <a:t>(квадрат, треугольник, прямоугольник, круг, овал)</a:t>
            </a:r>
            <a:br>
              <a:rPr lang="ru-RU" altLang="zh-CN" b="1">
                <a:latin typeface="Times New Roman" panose="02020603050405020304" pitchFamily="18" charset="0"/>
              </a:rPr>
            </a:br>
            <a:endParaRPr lang="ru-RU" altLang="zh-CN" b="1">
              <a:latin typeface="Times New Roman" panose="02020603050405020304" pitchFamily="18" charset="0"/>
            </a:endParaRPr>
          </a:p>
        </p:txBody>
      </p:sp>
      <p:pic>
        <p:nvPicPr>
          <p:cNvPr id="8194" name="Содержимое 3" descr="13745563_98809thumb650.jpg">
            <a:extLst>
              <a:ext uri="{FF2B5EF4-FFF2-40B4-BE49-F238E27FC236}">
                <a16:creationId xmlns:a16="http://schemas.microsoft.com/office/drawing/2014/main" id="{1CB757F1-D09F-B5EA-FCB6-4CA3550F915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" t="8101" r="2777" b="14784"/>
          <a:stretch>
            <a:fillRect/>
          </a:stretch>
        </p:blipFill>
        <p:spPr>
          <a:xfrm>
            <a:off x="714375" y="2928938"/>
            <a:ext cx="7786688" cy="214312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Заголовок 1">
            <a:extLst>
              <a:ext uri="{FF2B5EF4-FFF2-40B4-BE49-F238E27FC236}">
                <a16:creationId xmlns:a16="http://schemas.microsoft.com/office/drawing/2014/main" id="{55D30081-B452-6947-0F25-2929B5C1672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85750" y="1000125"/>
            <a:ext cx="8229600" cy="1143000"/>
          </a:xfrm>
        </p:spPr>
        <p:txBody>
          <a:bodyPr/>
          <a:lstStyle/>
          <a:p>
            <a:r>
              <a:rPr lang="ru-RU" altLang="zh-CN" b="1">
                <a:latin typeface="Times New Roman" panose="02020603050405020304" pitchFamily="18" charset="0"/>
              </a:rPr>
              <a:t>Три размера (величины) предмета: большой, средний, маленький</a:t>
            </a:r>
            <a:br>
              <a:rPr lang="ru-RU" altLang="zh-CN"/>
            </a:br>
            <a:endParaRPr lang="ru-RU" altLang="zh-CN"/>
          </a:p>
        </p:txBody>
      </p:sp>
      <p:pic>
        <p:nvPicPr>
          <p:cNvPr id="9218" name="Содержимое 3" descr="611411.jpg">
            <a:extLst>
              <a:ext uri="{FF2B5EF4-FFF2-40B4-BE49-F238E27FC236}">
                <a16:creationId xmlns:a16="http://schemas.microsoft.com/office/drawing/2014/main" id="{62A77FD4-9880-87BF-265B-9387DBE9E4B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14438" y="2571750"/>
            <a:ext cx="6500812" cy="3857625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Заголовок 1">
            <a:extLst>
              <a:ext uri="{FF2B5EF4-FFF2-40B4-BE49-F238E27FC236}">
                <a16:creationId xmlns:a16="http://schemas.microsoft.com/office/drawing/2014/main" id="{BD2954CF-5474-DA56-161C-01F3026F13B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28625" y="714375"/>
            <a:ext cx="8229600" cy="1143000"/>
          </a:xfrm>
        </p:spPr>
        <p:txBody>
          <a:bodyPr/>
          <a:lstStyle/>
          <a:p>
            <a:r>
              <a:rPr lang="ru-RU" altLang="zh-CN" b="1">
                <a:latin typeface="Times New Roman" panose="02020603050405020304" pitchFamily="18" charset="0"/>
              </a:rPr>
              <a:t>Четыре вкуса (сладкий, горький, соленый,    кислый)</a:t>
            </a:r>
            <a:br>
              <a:rPr lang="ru-RU" altLang="zh-CN"/>
            </a:br>
            <a:endParaRPr lang="ru-RU" altLang="zh-CN"/>
          </a:p>
        </p:txBody>
      </p:sp>
      <p:pic>
        <p:nvPicPr>
          <p:cNvPr id="10242" name="Содержимое 3" descr="slide_21.jpg">
            <a:extLst>
              <a:ext uri="{FF2B5EF4-FFF2-40B4-BE49-F238E27FC236}">
                <a16:creationId xmlns:a16="http://schemas.microsoft.com/office/drawing/2014/main" id="{5DEBCB99-F043-55F9-B64D-06F5BDCC5B0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14375" y="2143125"/>
            <a:ext cx="7358063" cy="428625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Заголовок 1">
            <a:extLst>
              <a:ext uri="{FF2B5EF4-FFF2-40B4-BE49-F238E27FC236}">
                <a16:creationId xmlns:a16="http://schemas.microsoft.com/office/drawing/2014/main" id="{105E8995-5109-D537-D95A-7A09AD6CFD6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28625" y="785813"/>
            <a:ext cx="8286750" cy="1143000"/>
          </a:xfrm>
        </p:spPr>
        <p:txBody>
          <a:bodyPr/>
          <a:lstStyle/>
          <a:p>
            <a:r>
              <a:rPr lang="ru-RU" altLang="zh-CN" sz="4800" b="1">
                <a:latin typeface="Times New Roman" panose="02020603050405020304" pitchFamily="18" charset="0"/>
              </a:rPr>
              <a:t>Два температурных определения (тепло, холодно)</a:t>
            </a:r>
            <a:br>
              <a:rPr lang="ru-RU" altLang="zh-CN"/>
            </a:br>
            <a:endParaRPr lang="ru-RU" altLang="zh-CN"/>
          </a:p>
        </p:txBody>
      </p:sp>
      <p:pic>
        <p:nvPicPr>
          <p:cNvPr id="11266" name="Содержимое 3" descr="63.jpg">
            <a:extLst>
              <a:ext uri="{FF2B5EF4-FFF2-40B4-BE49-F238E27FC236}">
                <a16:creationId xmlns:a16="http://schemas.microsoft.com/office/drawing/2014/main" id="{8DEA4D84-7EBF-0238-11E0-AFFD49E143D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51"/>
          <a:stretch>
            <a:fillRect/>
          </a:stretch>
        </p:blipFill>
        <p:spPr>
          <a:xfrm>
            <a:off x="2286000" y="1857375"/>
            <a:ext cx="4071938" cy="4643438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Заголовок 1">
            <a:extLst>
              <a:ext uri="{FF2B5EF4-FFF2-40B4-BE49-F238E27FC236}">
                <a16:creationId xmlns:a16="http://schemas.microsoft.com/office/drawing/2014/main" id="{A80938D1-C1C6-1254-204D-1B3F555780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00063" y="1214438"/>
            <a:ext cx="8229600" cy="1143000"/>
          </a:xfrm>
        </p:spPr>
        <p:txBody>
          <a:bodyPr/>
          <a:lstStyle/>
          <a:p>
            <a:r>
              <a:rPr lang="ru-RU" altLang="zh-CN" b="1">
                <a:latin typeface="Times New Roman" panose="02020603050405020304" pitchFamily="18" charset="0"/>
              </a:rPr>
              <a:t>Пять типов запаха (сладкий, горький, свежий, легкий, тяжелый).</a:t>
            </a:r>
            <a:br>
              <a:rPr lang="ru-RU" altLang="zh-CN"/>
            </a:br>
            <a:endParaRPr lang="ru-RU" altLang="zh-CN"/>
          </a:p>
        </p:txBody>
      </p:sp>
      <p:pic>
        <p:nvPicPr>
          <p:cNvPr id="12290" name="Содержимое 3" descr="739756077.jpg">
            <a:extLst>
              <a:ext uri="{FF2B5EF4-FFF2-40B4-BE49-F238E27FC236}">
                <a16:creationId xmlns:a16="http://schemas.microsoft.com/office/drawing/2014/main" id="{5D70FDF7-3F25-C282-523B-7259B67C6C6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96"/>
          <a:stretch>
            <a:fillRect/>
          </a:stretch>
        </p:blipFill>
        <p:spPr>
          <a:xfrm>
            <a:off x="2286000" y="2571750"/>
            <a:ext cx="5000625" cy="3983038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ADAE44-5032-26C0-1FF3-2AA2D13D454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z="3600" b="1">
                <a:solidFill>
                  <a:srgbClr val="7030A0"/>
                </a:solidFill>
                <a:latin typeface="Comic Sans MS" panose="030F0702030302020204" pitchFamily="66" charset="0"/>
              </a:rPr>
              <a:t>Требования сенсорного воспитания в 2-3 года</a:t>
            </a:r>
          </a:p>
        </p:txBody>
      </p:sp>
      <p:sp>
        <p:nvSpPr>
          <p:cNvPr id="13314" name="Содержимое 6">
            <a:extLst>
              <a:ext uri="{FF2B5EF4-FFF2-40B4-BE49-F238E27FC236}">
                <a16:creationId xmlns:a16="http://schemas.microsoft.com/office/drawing/2014/main" id="{EC7C49F1-C883-46B7-E32F-A5A4BFC0592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329613" cy="4757738"/>
          </a:xfrm>
        </p:spPr>
        <p:txBody>
          <a:bodyPr/>
          <a:lstStyle/>
          <a:p>
            <a:r>
              <a:rPr lang="ru-RU" altLang="zh-CN" sz="2400">
                <a:latin typeface="Times New Roman" panose="02020603050405020304" pitchFamily="18" charset="0"/>
              </a:rPr>
              <a:t>Понимание и способность назвать 4 цвета, а также правильно подбирать их по образцу;</a:t>
            </a:r>
          </a:p>
          <a:p>
            <a:r>
              <a:rPr lang="ru-RU" altLang="zh-CN" sz="2400">
                <a:latin typeface="Times New Roman" panose="02020603050405020304" pitchFamily="18" charset="0"/>
              </a:rPr>
              <a:t>Ориентирование в размерах (величинах) предметов, способность разобрать и собрать трехразмерную матрешку;</a:t>
            </a:r>
          </a:p>
          <a:p>
            <a:r>
              <a:rPr lang="ru-RU" altLang="zh-CN" sz="2400">
                <a:latin typeface="Times New Roman" panose="02020603050405020304" pitchFamily="18" charset="0"/>
              </a:rPr>
              <a:t>Умение правильно собрать цветную пирамидку из 4-6 колец разного размера;</a:t>
            </a:r>
          </a:p>
          <a:p>
            <a:r>
              <a:rPr lang="ru-RU" altLang="zh-CN" sz="2400">
                <a:latin typeface="Times New Roman" panose="02020603050405020304" pitchFamily="18" charset="0"/>
              </a:rPr>
              <a:t>Способность правильно соотносить конфигурацию объемных фигур с плоскими;</a:t>
            </a:r>
          </a:p>
          <a:p>
            <a:r>
              <a:rPr lang="ru-RU" altLang="zh-CN" sz="2400"/>
              <a:t> </a:t>
            </a:r>
            <a:r>
              <a:rPr lang="ru-RU" altLang="zh-CN" sz="2400">
                <a:latin typeface="Times New Roman" panose="02020603050405020304" pitchFamily="18" charset="0"/>
              </a:rPr>
              <a:t>Узнавать геометрические фигуры «круг», «квадрат», «треугольник» находить похожие на них предметы</a:t>
            </a:r>
          </a:p>
          <a:p>
            <a:endParaRPr lang="ru-RU" altLang="zh-CN" sz="2400">
              <a:latin typeface="Times New Roman" panose="02020603050405020304" pitchFamily="18" charset="0"/>
            </a:endParaRPr>
          </a:p>
          <a:p>
            <a:endParaRPr lang="ru-RU" altLang="zh-CN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Заголовок 1">
            <a:extLst>
              <a:ext uri="{FF2B5EF4-FFF2-40B4-BE49-F238E27FC236}">
                <a16:creationId xmlns:a16="http://schemas.microsoft.com/office/drawing/2014/main" id="{621FA395-5FF2-47E1-A692-C00AEC336C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85813" y="500063"/>
            <a:ext cx="8143875" cy="1143000"/>
          </a:xfrm>
        </p:spPr>
        <p:txBody>
          <a:bodyPr/>
          <a:lstStyle/>
          <a:p>
            <a:r>
              <a:rPr lang="ru-RU" altLang="zh-CN" sz="3600" b="1">
                <a:solidFill>
                  <a:srgbClr val="7030A0"/>
                </a:solidFill>
                <a:latin typeface="Comic Sans MS" panose="030F0702030302020204" pitchFamily="66" charset="0"/>
              </a:rPr>
              <a:t>Сенсорное развитие происходит в различных видах детской деятельности. </a:t>
            </a:r>
          </a:p>
        </p:txBody>
      </p:sp>
      <p:pic>
        <p:nvPicPr>
          <p:cNvPr id="14338" name="Содержимое 4" descr="142899607844de6ed42d0a7b2e65d354.jpg">
            <a:extLst>
              <a:ext uri="{FF2B5EF4-FFF2-40B4-BE49-F238E27FC236}">
                <a16:creationId xmlns:a16="http://schemas.microsoft.com/office/drawing/2014/main" id="{32393FEF-ED21-8BA7-E19E-B02677B5CBAC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85750" y="1714500"/>
            <a:ext cx="2549525" cy="1928813"/>
          </a:xfrm>
        </p:spPr>
      </p:pic>
      <p:pic>
        <p:nvPicPr>
          <p:cNvPr id="14339" name="Рисунок 5" descr="82e9f583cc2322dce110d6c473.jpg">
            <a:extLst>
              <a:ext uri="{FF2B5EF4-FFF2-40B4-BE49-F238E27FC236}">
                <a16:creationId xmlns:a16="http://schemas.microsoft.com/office/drawing/2014/main" id="{648B48FE-115D-32CD-6F0A-748D512A10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3" r="12344"/>
          <a:stretch>
            <a:fillRect/>
          </a:stretch>
        </p:blipFill>
        <p:spPr bwMode="auto">
          <a:xfrm>
            <a:off x="3214688" y="1928813"/>
            <a:ext cx="2571750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Рисунок 6" descr="10923_html_1f310b92.jpg">
            <a:extLst>
              <a:ext uri="{FF2B5EF4-FFF2-40B4-BE49-F238E27FC236}">
                <a16:creationId xmlns:a16="http://schemas.microsoft.com/office/drawing/2014/main" id="{54E82E01-5D6F-95C7-4FBF-B1E458AD20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7938" y="2143125"/>
            <a:ext cx="2486025" cy="193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Рисунок 7" descr="blago-vech-fill-190x161.jpg">
            <a:extLst>
              <a:ext uri="{FF2B5EF4-FFF2-40B4-BE49-F238E27FC236}">
                <a16:creationId xmlns:a16="http://schemas.microsoft.com/office/drawing/2014/main" id="{8221EEB8-A67A-929B-97F2-64B3B02A56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4286250"/>
            <a:ext cx="2500312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Рисунок 8" descr="opyt.jpg">
            <a:extLst>
              <a:ext uri="{FF2B5EF4-FFF2-40B4-BE49-F238E27FC236}">
                <a16:creationId xmlns:a16="http://schemas.microsoft.com/office/drawing/2014/main" id="{8569623C-FF22-3643-FB77-F23FEA7CD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4286250"/>
            <a:ext cx="2286000" cy="223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Рисунок 9" descr="3181.jpg">
            <a:extLst>
              <a:ext uri="{FF2B5EF4-FFF2-40B4-BE49-F238E27FC236}">
                <a16:creationId xmlns:a16="http://schemas.microsoft.com/office/drawing/2014/main" id="{B18BB644-73A6-3929-2108-4D32D9095C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4714875"/>
            <a:ext cx="28575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280111-526F-DE53-3765-3C0E54712F1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939800"/>
          </a:xfrm>
        </p:spPr>
        <p:txBody>
          <a:bodyPr/>
          <a:lstStyle/>
          <a:p>
            <a:r>
              <a:rPr lang="ru-RU" altLang="zh-CN" sz="4800" b="1">
                <a:solidFill>
                  <a:srgbClr val="002060"/>
                </a:solidFill>
                <a:latin typeface="Times New Roman" panose="02020603050405020304" pitchFamily="18" charset="0"/>
              </a:rPr>
              <a:t>Зрительное восприятие</a:t>
            </a:r>
          </a:p>
        </p:txBody>
      </p:sp>
      <p:pic>
        <p:nvPicPr>
          <p:cNvPr id="15362" name="Содержимое 12" descr="fc6829e315f02205717fa6fd35db78dc.jpg.jpg">
            <a:extLst>
              <a:ext uri="{FF2B5EF4-FFF2-40B4-BE49-F238E27FC236}">
                <a16:creationId xmlns:a16="http://schemas.microsoft.com/office/drawing/2014/main" id="{27CB51B0-93D0-C519-3A9F-15E5551C64B2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313" y="1285875"/>
            <a:ext cx="4572000" cy="3306763"/>
          </a:xfrm>
        </p:spPr>
      </p:pic>
      <p:pic>
        <p:nvPicPr>
          <p:cNvPr id="15363" name="Рисунок 13" descr="5417.jpg">
            <a:extLst>
              <a:ext uri="{FF2B5EF4-FFF2-40B4-BE49-F238E27FC236}">
                <a16:creationId xmlns:a16="http://schemas.microsoft.com/office/drawing/2014/main" id="{0EC7B964-62BC-5C32-8486-7598338C8F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2928938"/>
            <a:ext cx="4143375" cy="318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Заголовок 1">
            <a:extLst>
              <a:ext uri="{FF2B5EF4-FFF2-40B4-BE49-F238E27FC236}">
                <a16:creationId xmlns:a16="http://schemas.microsoft.com/office/drawing/2014/main" id="{BD91C197-10EC-F9C7-5DF8-290D45FB40E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/>
              <a:t>Слуховое восприятие</a:t>
            </a:r>
          </a:p>
        </p:txBody>
      </p:sp>
      <p:pic>
        <p:nvPicPr>
          <p:cNvPr id="5" name="Содержимое 4">
            <a:extLst>
              <a:ext uri="{FF2B5EF4-FFF2-40B4-BE49-F238E27FC236}">
                <a16:creationId xmlns:a16="http://schemas.microsoft.com/office/drawing/2014/main" id="{E442E2A6-B656-AC6C-84A8-8B4B248BD7BA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500174"/>
            <a:ext cx="4143404" cy="2891071"/>
          </a:xfrm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EE462580-B779-4F72-A493-D6004C7553E2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3214686"/>
            <a:ext cx="4286280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Заголовок 1">
            <a:extLst>
              <a:ext uri="{FF2B5EF4-FFF2-40B4-BE49-F238E27FC236}">
                <a16:creationId xmlns:a16="http://schemas.microsoft.com/office/drawing/2014/main" id="{4A8F6EB2-D17E-2DAB-A1E3-BB13084D1C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/>
              <a:t>Осязательное восприятие</a:t>
            </a:r>
          </a:p>
        </p:txBody>
      </p:sp>
      <p:pic>
        <p:nvPicPr>
          <p:cNvPr id="17410" name="Содержимое 4" descr="71759_html_mf2df232.jpg">
            <a:extLst>
              <a:ext uri="{FF2B5EF4-FFF2-40B4-BE49-F238E27FC236}">
                <a16:creationId xmlns:a16="http://schemas.microsoft.com/office/drawing/2014/main" id="{DB4D677D-8F06-584E-E2DD-FC9716F5A750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8625" y="1500188"/>
            <a:ext cx="3908425" cy="2428875"/>
          </a:xfrm>
        </p:spPr>
      </p:pic>
      <p:pic>
        <p:nvPicPr>
          <p:cNvPr id="17411" name="Рисунок 5" descr="71.jpg">
            <a:extLst>
              <a:ext uri="{FF2B5EF4-FFF2-40B4-BE49-F238E27FC236}">
                <a16:creationId xmlns:a16="http://schemas.microsoft.com/office/drawing/2014/main" id="{4DAA4548-7985-39D2-2A4A-02843C534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1571625"/>
            <a:ext cx="3643313" cy="250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Рисунок 6" descr="sens.jpg">
            <a:extLst>
              <a:ext uri="{FF2B5EF4-FFF2-40B4-BE49-F238E27FC236}">
                <a16:creationId xmlns:a16="http://schemas.microsoft.com/office/drawing/2014/main" id="{B40F34FE-B49F-37BA-62EA-8CC766400A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813" y="4249738"/>
            <a:ext cx="3540125" cy="239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>
            <a:extLst>
              <a:ext uri="{FF2B5EF4-FFF2-40B4-BE49-F238E27FC236}">
                <a16:creationId xmlns:a16="http://schemas.microsoft.com/office/drawing/2014/main" id="{AF1ABF42-796B-C4C1-7870-BE38B47B742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z="5400" b="1">
                <a:solidFill>
                  <a:srgbClr val="7030A0"/>
                </a:solidFill>
                <a:latin typeface="Times New Roman" panose="02020603050405020304" pitchFamily="18" charset="0"/>
              </a:rPr>
              <a:t>Полезные материалы:</a:t>
            </a:r>
            <a:endParaRPr lang="ru-RU" altLang="zh-CN" sz="5400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34" name="Содержимое 2">
            <a:extLst>
              <a:ext uri="{FF2B5EF4-FFF2-40B4-BE49-F238E27FC236}">
                <a16:creationId xmlns:a16="http://schemas.microsoft.com/office/drawing/2014/main" id="{F1F5AB81-820D-C42E-FFA5-0217636A1E33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457200" y="1600200"/>
            <a:ext cx="7258050" cy="4525963"/>
          </a:xfrm>
        </p:spPr>
        <p:txBody>
          <a:bodyPr/>
          <a:lstStyle/>
          <a:p>
            <a:r>
              <a:rPr lang="ru-RU" altLang="zh-CN" sz="4400" b="1">
                <a:solidFill>
                  <a:srgbClr val="7030A0"/>
                </a:solidFill>
                <a:latin typeface="Comic Sans MS" panose="030F0702030302020204" pitchFamily="66" charset="0"/>
              </a:rPr>
              <a:t>Фольга.</a:t>
            </a:r>
            <a:endParaRPr lang="ru-RU" altLang="zh-CN" sz="440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8435" name="Рисунок 4" descr="image_184.jpg">
            <a:extLst>
              <a:ext uri="{FF2B5EF4-FFF2-40B4-BE49-F238E27FC236}">
                <a16:creationId xmlns:a16="http://schemas.microsoft.com/office/drawing/2014/main" id="{4B5C3443-B937-B84F-FFA2-C4B8975DD0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0" y="1643063"/>
            <a:ext cx="3571875" cy="2322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Рисунок 5" descr="folga9.jpg">
            <a:extLst>
              <a:ext uri="{FF2B5EF4-FFF2-40B4-BE49-F238E27FC236}">
                <a16:creationId xmlns:a16="http://schemas.microsoft.com/office/drawing/2014/main" id="{D5BD83A2-DE34-5F37-12A0-F37EFC88B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1" r="7109"/>
          <a:stretch>
            <a:fillRect/>
          </a:stretch>
        </p:blipFill>
        <p:spPr bwMode="auto">
          <a:xfrm>
            <a:off x="785813" y="2786063"/>
            <a:ext cx="3929062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Содержимое 2">
            <a:extLst>
              <a:ext uri="{FF2B5EF4-FFF2-40B4-BE49-F238E27FC236}">
                <a16:creationId xmlns:a16="http://schemas.microsoft.com/office/drawing/2014/main" id="{4CC185B3-DA6B-CEFD-6314-BB8B28177FF7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457200" y="1600200"/>
            <a:ext cx="7900988" cy="4525963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 altLang="zh-CN" sz="3200" b="1">
                <a:solidFill>
                  <a:srgbClr val="7030A0"/>
                </a:solidFill>
                <a:latin typeface="Times New Roman" panose="02020603050405020304" pitchFamily="18" charset="0"/>
              </a:rPr>
              <a:t>Крупы, сушёная фасоль, шишки, каштаны.</a:t>
            </a:r>
            <a:r>
              <a:rPr lang="ru-RU" altLang="zh-CN" sz="3200">
                <a:solidFill>
                  <a:srgbClr val="7030A0"/>
                </a:solidFill>
                <a:latin typeface="Times New Roman" panose="02020603050405020304" pitchFamily="18" charset="0"/>
              </a:rPr>
              <a:t> </a:t>
            </a:r>
          </a:p>
          <a:p>
            <a:pPr>
              <a:buFont typeface="Arial" panose="020B0604020202020204" pitchFamily="34" charset="0"/>
              <a:buNone/>
            </a:pPr>
            <a:endParaRPr lang="ru-RU" altLang="zh-CN" sz="3200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9458" name="Рисунок 4" descr="416.jpg">
            <a:extLst>
              <a:ext uri="{FF2B5EF4-FFF2-40B4-BE49-F238E27FC236}">
                <a16:creationId xmlns:a16="http://schemas.microsoft.com/office/drawing/2014/main" id="{5CBFDFA1-B9E1-922E-38F9-946F8F9909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58" r="4254" b="10239"/>
          <a:stretch>
            <a:fillRect/>
          </a:stretch>
        </p:blipFill>
        <p:spPr bwMode="auto">
          <a:xfrm>
            <a:off x="5357813" y="2143125"/>
            <a:ext cx="3214687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Рисунок 5" descr="игры-на-развитие-органов-чувств5.jpg">
            <a:extLst>
              <a:ext uri="{FF2B5EF4-FFF2-40B4-BE49-F238E27FC236}">
                <a16:creationId xmlns:a16="http://schemas.microsoft.com/office/drawing/2014/main" id="{4064BE59-C5A6-D9AC-4D8A-DEBA000448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643188"/>
            <a:ext cx="3114675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Рисунок 6" descr="ShishkiElovie_2_enl.jpg">
            <a:extLst>
              <a:ext uri="{FF2B5EF4-FFF2-40B4-BE49-F238E27FC236}">
                <a16:creationId xmlns:a16="http://schemas.microsoft.com/office/drawing/2014/main" id="{F2D72F1F-DD34-AD91-CA97-D819E2F27C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3857625"/>
            <a:ext cx="3357562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Содержимое 2">
            <a:extLst>
              <a:ext uri="{FF2B5EF4-FFF2-40B4-BE49-F238E27FC236}">
                <a16:creationId xmlns:a16="http://schemas.microsoft.com/office/drawing/2014/main" id="{0BCC9EEB-A7A2-D4ED-2349-87180EDCEAEF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500063" y="1214438"/>
            <a:ext cx="5757862" cy="4525962"/>
          </a:xfrm>
        </p:spPr>
        <p:txBody>
          <a:bodyPr/>
          <a:lstStyle/>
          <a:p>
            <a:r>
              <a:rPr lang="ru-RU" altLang="zh-CN" sz="5400" b="1">
                <a:solidFill>
                  <a:srgbClr val="7030A0"/>
                </a:solidFill>
                <a:latin typeface="Comic Sans MS" panose="030F0702030302020204" pitchFamily="66" charset="0"/>
              </a:rPr>
              <a:t>Песок, вода.</a:t>
            </a:r>
            <a:r>
              <a:rPr lang="ru-RU" altLang="zh-CN" sz="5400">
                <a:solidFill>
                  <a:srgbClr val="7030A0"/>
                </a:solidFill>
                <a:latin typeface="Comic Sans MS" panose="030F0702030302020204" pitchFamily="66" charset="0"/>
              </a:rPr>
              <a:t> </a:t>
            </a:r>
          </a:p>
          <a:p>
            <a:endParaRPr lang="ru-RU" altLang="zh-CN" sz="540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482" name="Рисунок 4" descr="250692637.jpg">
            <a:extLst>
              <a:ext uri="{FF2B5EF4-FFF2-40B4-BE49-F238E27FC236}">
                <a16:creationId xmlns:a16="http://schemas.microsoft.com/office/drawing/2014/main" id="{C9820008-59CD-9290-C12B-ADC3CB5376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2357438"/>
            <a:ext cx="44831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Содержимое 2">
            <a:extLst>
              <a:ext uri="{FF2B5EF4-FFF2-40B4-BE49-F238E27FC236}">
                <a16:creationId xmlns:a16="http://schemas.microsoft.com/office/drawing/2014/main" id="{D2A7DC28-7B03-F1B8-3185-B73C6A2382A5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457200" y="1600200"/>
            <a:ext cx="6686550" cy="4525963"/>
          </a:xfrm>
        </p:spPr>
        <p:txBody>
          <a:bodyPr/>
          <a:lstStyle/>
          <a:p>
            <a:r>
              <a:rPr lang="ru-RU" altLang="zh-CN" sz="3600" b="1">
                <a:solidFill>
                  <a:srgbClr val="7030A0"/>
                </a:solidFill>
                <a:latin typeface="Comic Sans MS" panose="030F0702030302020204" pitchFamily="66" charset="0"/>
              </a:rPr>
              <a:t>«Мешочек с секретом»</a:t>
            </a:r>
            <a:r>
              <a:rPr lang="ru-RU" altLang="zh-CN" sz="3600">
                <a:solidFill>
                  <a:srgbClr val="7030A0"/>
                </a:solidFill>
                <a:latin typeface="Comic Sans MS" panose="030F0702030302020204" pitchFamily="66" charset="0"/>
              </a:rPr>
              <a:t> 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6592A58-07D2-3221-B1B5-AD1E98A3C99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2285993"/>
            <a:ext cx="3224439" cy="2071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CC1735F-4B00-EBE5-A8A2-883D1698DEC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2143116"/>
            <a:ext cx="3500430" cy="23327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170278A-E3FE-BDAE-5CAB-0A3D45C7CC49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00364" y="4000504"/>
            <a:ext cx="2643206" cy="26609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Содержимое 2">
            <a:extLst>
              <a:ext uri="{FF2B5EF4-FFF2-40B4-BE49-F238E27FC236}">
                <a16:creationId xmlns:a16="http://schemas.microsoft.com/office/drawing/2014/main" id="{52AFEB39-4B52-9180-54B1-1E2C9355C7C9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500063" y="1214438"/>
            <a:ext cx="8186737" cy="4525962"/>
          </a:xfrm>
        </p:spPr>
        <p:txBody>
          <a:bodyPr/>
          <a:lstStyle/>
          <a:p>
            <a:r>
              <a:rPr lang="ru-RU" altLang="zh-CN" sz="4800">
                <a:solidFill>
                  <a:srgbClr val="7030A0"/>
                </a:solidFill>
                <a:latin typeface="Comic Sans MS" panose="030F0702030302020204" pitchFamily="66" charset="0"/>
              </a:rPr>
              <a:t>Игры с куклами</a:t>
            </a:r>
          </a:p>
          <a:p>
            <a:endParaRPr lang="ru-RU" altLang="zh-CN" sz="480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2530" name="Рисунок 4" descr="22.jpg">
            <a:extLst>
              <a:ext uri="{FF2B5EF4-FFF2-40B4-BE49-F238E27FC236}">
                <a16:creationId xmlns:a16="http://schemas.microsoft.com/office/drawing/2014/main" id="{937E19ED-C864-25D5-1EB1-1989AE43CC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071688"/>
            <a:ext cx="3071812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Рисунок 5" descr="gift_for_girl2-1.jpg">
            <a:extLst>
              <a:ext uri="{FF2B5EF4-FFF2-40B4-BE49-F238E27FC236}">
                <a16:creationId xmlns:a16="http://schemas.microsoft.com/office/drawing/2014/main" id="{B3C20BB5-C5EC-8F78-6EB3-02091B5DE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0688" y="2214563"/>
            <a:ext cx="3121025" cy="251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BBEDA80-A64F-1143-79D0-F51B16C96494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rcRect l="10911" r="18538"/>
          <a:stretch>
            <a:fillRect/>
          </a:stretch>
        </p:blipFill>
        <p:spPr>
          <a:xfrm>
            <a:off x="2857488" y="3929066"/>
            <a:ext cx="3357586" cy="2928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Содержимое 2">
            <a:extLst>
              <a:ext uri="{FF2B5EF4-FFF2-40B4-BE49-F238E27FC236}">
                <a16:creationId xmlns:a16="http://schemas.microsoft.com/office/drawing/2014/main" id="{0C70CE20-4931-D085-D96B-2ED190B4F175}"/>
              </a:ext>
            </a:extLst>
          </p:cNvPr>
          <p:cNvSpPr>
            <a:spLocks noGrp="1" noChangeArrowheads="1"/>
          </p:cNvSpPr>
          <p:nvPr>
            <p:ph sz="half" idx="1"/>
          </p:nvPr>
        </p:nvSpPr>
        <p:spPr>
          <a:xfrm>
            <a:off x="457200" y="1600200"/>
            <a:ext cx="7829550" cy="4525963"/>
          </a:xfrm>
        </p:spPr>
        <p:txBody>
          <a:bodyPr/>
          <a:lstStyle/>
          <a:p>
            <a:r>
              <a:rPr lang="ru-RU" altLang="zh-CN" sz="4000" b="1">
                <a:solidFill>
                  <a:srgbClr val="7030A0"/>
                </a:solidFill>
                <a:latin typeface="Times New Roman" panose="02020603050405020304" pitchFamily="18" charset="0"/>
              </a:rPr>
              <a:t>Настольно-печатные игры </a:t>
            </a:r>
          </a:p>
          <a:p>
            <a:endParaRPr lang="ru-RU" altLang="zh-CN" sz="40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3554" name="Рисунок 4" descr="4cf1382bae890218c53293a3d03e220a.jpg">
            <a:extLst>
              <a:ext uri="{FF2B5EF4-FFF2-40B4-BE49-F238E27FC236}">
                <a16:creationId xmlns:a16="http://schemas.microsoft.com/office/drawing/2014/main" id="{958891D5-2CEA-1D3C-B570-A4A0E522D4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500313"/>
            <a:ext cx="2765425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Рисунок 5" descr="21717.jpg">
            <a:extLst>
              <a:ext uri="{FF2B5EF4-FFF2-40B4-BE49-F238E27FC236}">
                <a16:creationId xmlns:a16="http://schemas.microsoft.com/office/drawing/2014/main" id="{6C7584E8-6392-08B5-DAB2-82443B8FF4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2214563"/>
            <a:ext cx="267970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Рисунок 6" descr="416664.jpg">
            <a:extLst>
              <a:ext uri="{FF2B5EF4-FFF2-40B4-BE49-F238E27FC236}">
                <a16:creationId xmlns:a16="http://schemas.microsoft.com/office/drawing/2014/main" id="{62F418C3-D538-4A79-3A41-2FD31B6667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4572000"/>
            <a:ext cx="2690812" cy="197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Рисунок 7" descr="dlya-malyshey-sobiraem-urozhay-art.1103-1-3-let.jpg">
            <a:extLst>
              <a:ext uri="{FF2B5EF4-FFF2-40B4-BE49-F238E27FC236}">
                <a16:creationId xmlns:a16="http://schemas.microsoft.com/office/drawing/2014/main" id="{250CCD23-4B72-70E3-083A-F041925ABE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5" y="4429125"/>
            <a:ext cx="3357563" cy="231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Заголовок 1">
            <a:extLst>
              <a:ext uri="{FF2B5EF4-FFF2-40B4-BE49-F238E27FC236}">
                <a16:creationId xmlns:a16="http://schemas.microsoft.com/office/drawing/2014/main" id="{CB4D9C9F-76F3-8DDD-30E1-ABE4F371816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28625" y="428625"/>
            <a:ext cx="8401050" cy="1143000"/>
          </a:xfrm>
        </p:spPr>
        <p:txBody>
          <a:bodyPr/>
          <a:lstStyle/>
          <a:p>
            <a:r>
              <a:rPr lang="ru-RU" altLang="zh-CN" sz="3600" b="1" i="1">
                <a:solidFill>
                  <a:srgbClr val="7030A0"/>
                </a:solidFill>
                <a:latin typeface="Times New Roman" panose="02020603050405020304" pitchFamily="18" charset="0"/>
              </a:rPr>
              <a:t>Природа и окружающий мир как важнейший элемент сенсорного воспитания</a:t>
            </a:r>
            <a:endParaRPr lang="ru-RU" altLang="zh-CN" sz="3600" b="1">
              <a:solidFill>
                <a:srgbClr val="7030A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5" name="Содержимое 4">
            <a:extLst>
              <a:ext uri="{FF2B5EF4-FFF2-40B4-BE49-F238E27FC236}">
                <a16:creationId xmlns:a16="http://schemas.microsoft.com/office/drawing/2014/main" id="{BE3FF807-FF98-84F8-4991-0B9D8B773CE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642910" y="1643050"/>
            <a:ext cx="3000396" cy="2571768"/>
          </a:xfrm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22F93FE-F26A-A22A-C15D-6680FEE32087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15074" y="1714488"/>
            <a:ext cx="2382528" cy="30956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BCD1FB1-D7FE-D206-AD40-CB75A997BBE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71802" y="3714752"/>
            <a:ext cx="3047748" cy="28465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Заголовок 1">
            <a:extLst>
              <a:ext uri="{FF2B5EF4-FFF2-40B4-BE49-F238E27FC236}">
                <a16:creationId xmlns:a16="http://schemas.microsoft.com/office/drawing/2014/main" id="{3730545E-7E94-4D86-2984-C599BC596D2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z="6600" b="1">
                <a:solidFill>
                  <a:srgbClr val="254061"/>
                </a:solidFill>
              </a:rPr>
              <a:t>Литература:</a:t>
            </a:r>
          </a:p>
        </p:txBody>
      </p:sp>
      <p:sp>
        <p:nvSpPr>
          <p:cNvPr id="25602" name="Содержимое 4">
            <a:extLst>
              <a:ext uri="{FF2B5EF4-FFF2-40B4-BE49-F238E27FC236}">
                <a16:creationId xmlns:a16="http://schemas.microsoft.com/office/drawing/2014/main" id="{4F0E1EB7-14E7-1756-40CF-774DB2E80321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altLang="zh-CN" sz="1600">
                <a:latin typeface="Times New Roman" panose="02020603050405020304" pitchFamily="18" charset="0"/>
              </a:rPr>
              <a:t>Башаева Т.В. Развитие восприятия у детей. Форма, цвет, звук. Попул. пособие для родителей и педагогов. – Ярославль: Академия развития, 1997. – 237 с.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altLang="zh-CN" sz="1600">
                <a:latin typeface="Times New Roman" panose="02020603050405020304" pitchFamily="18" charset="0"/>
              </a:rPr>
              <a:t>Венгер Л.А. Воспитание сенсорной культуры ребёнка от рождения до 6 лет: Кн. для воспитателя дет. сада / Л.А. Венегер, Э.Г. Пилюгина, Н.Б. Венгер. Под ред. Л.А. Венгера. - М.: Просвещение, 1995. – 144 с.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altLang="zh-CN" sz="1600">
                <a:latin typeface="Times New Roman" panose="02020603050405020304" pitchFamily="18" charset="0"/>
              </a:rPr>
              <a:t>Выготский Л.С. Педагогическая психология / Под ред. В.В. Давыдова. - М.: Педагогика, 2010 – 480 с.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altLang="zh-CN" sz="1600">
                <a:latin typeface="Times New Roman" panose="02020603050405020304" pitchFamily="18" charset="0"/>
              </a:rPr>
              <a:t>Галанова Т.В. Развивающие игры с малышами до 3-х лет. Популярное пособие для родителей и педагогов. – Ярославль: Академия развития, 1996. – 240 с.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altLang="zh-CN" sz="1600">
                <a:latin typeface="Times New Roman" panose="02020603050405020304" pitchFamily="18" charset="0"/>
              </a:rPr>
              <a:t>Дубровина И.В. и др. Психология: Учебник для студ. сред. пед. учебн. заведений. - М.: Издательский центр "Академия", 2002. – 464 с.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altLang="zh-CN" sz="1600">
                <a:latin typeface="Times New Roman" panose="02020603050405020304" pitchFamily="18" charset="0"/>
              </a:rPr>
              <a:t>Пилюгина Э.Г. Сенсорные способности малыша. / Развитие восприятия цвета, формы и величины у детей от рождения до трех лет./ М.: Мозайка-Синтез, 2003г.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altLang="zh-CN" sz="1600">
                <a:latin typeface="Times New Roman" panose="02020603050405020304" pitchFamily="18" charset="0"/>
              </a:rPr>
              <a:t>Поддъякова Н.Н., В.Н. Аванесовой. Сенсорное воспитание в детском саду: Пособие для воспитателей – 2-е изд., испр. и доп. – М.: Просвещение, 2001. – 192 с. </a:t>
            </a:r>
          </a:p>
          <a:p>
            <a:endParaRPr lang="ru-RU" altLang="zh-CN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Заголовок 1">
            <a:extLst>
              <a:ext uri="{FF2B5EF4-FFF2-40B4-BE49-F238E27FC236}">
                <a16:creationId xmlns:a16="http://schemas.microsoft.com/office/drawing/2014/main" id="{5EC04150-B0F0-3147-A2B3-4EBA687375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6263" y="2921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altLang="zh-CN" sz="4400" b="1">
                <a:solidFill>
                  <a:schemeClr val="hlink"/>
                </a:solidFill>
                <a:latin typeface="Calibri" panose="020F0502020204030204" pitchFamily="34" charset="0"/>
              </a:rPr>
              <a:t>Спасибо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Возрастные особенности детей третьего года жизни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Возрастные особенности детей третьего года жизни</Template>
  <Words>3039</Words>
  <Application>Microsoft Office PowerPoint</Application>
  <PresentationFormat>Экран (4:3)</PresentationFormat>
  <Paragraphs>89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Возрастные особенности детей третьего года жизни</vt:lpstr>
      <vt:lpstr>Презентация PowerPoint</vt:lpstr>
      <vt:lpstr>Презентация PowerPoint</vt:lpstr>
      <vt:lpstr>Презентация PowerPoint</vt:lpstr>
      <vt:lpstr> ВИДЫ СЕНСОРНЫХ ОЩУЩЕНИЙ </vt:lpstr>
      <vt:lpstr>ЭТАЛОННАЯ СИСТЕМА ДЛЯ ДЕТЕЙ РАННЕГО ВОЗРАСТА</vt:lpstr>
      <vt:lpstr>Геометрические формы (квадрат, треугольник, прямоугольник, круг, овал) </vt:lpstr>
      <vt:lpstr>Три размера (величины) предмета: большой, средний, маленький </vt:lpstr>
      <vt:lpstr>Четыре вкуса (сладкий, горький, соленый,    кислый) </vt:lpstr>
      <vt:lpstr>Два температурных определения (тепло, холодно) </vt:lpstr>
      <vt:lpstr>Пять типов запаха (сладкий, горький, свежий, легкий, тяжелый). </vt:lpstr>
      <vt:lpstr>Требования сенсорного воспитания в 2-3 года</vt:lpstr>
      <vt:lpstr>Сенсорное развитие происходит в различных видах детской деятельности. </vt:lpstr>
      <vt:lpstr>Зрительное восприятие</vt:lpstr>
      <vt:lpstr>Слуховое восприятие</vt:lpstr>
      <vt:lpstr>Осязательное восприятие</vt:lpstr>
      <vt:lpstr>Полезные материалы: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Природа и окружающий мир как важнейший элемент сенсорного воспитания</vt:lpstr>
      <vt:lpstr>Литература: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Возрастные особенности детей 2 – 3 лет.</dc:title>
  <dc:creator>Б.П.Г.</dc:creator>
  <cp:lastModifiedBy>irisha2002koroleva@gmail.com</cp:lastModifiedBy>
  <cp:revision>82</cp:revision>
  <dcterms:created xsi:type="dcterms:W3CDTF">2013-11-18T18:26:00Z</dcterms:created>
  <dcterms:modified xsi:type="dcterms:W3CDTF">2025-03-16T12:43:50Z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712058790F854CEE8F5C2CDEADE3022A_13</vt:lpwstr>
  </property>
  <property fmtid="{D5CDD505-2E9C-101B-9397-08002B2CF9AE}" pid="3" name="KSOProductBuildVer">
    <vt:lpwstr>1049-12.2.0.20326</vt:lpwstr>
  </property>
</Properties>
</file>