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6" r:id="rId2"/>
    <p:sldMasterId id="2147483699" r:id="rId3"/>
    <p:sldMasterId id="2147483712" r:id="rId4"/>
    <p:sldMasterId id="2147483725" r:id="rId5"/>
  </p:sldMasterIdLst>
  <p:notesMasterIdLst>
    <p:notesMasterId r:id="rId26"/>
  </p:notesMasterIdLst>
  <p:sldIdLst>
    <p:sldId id="299" r:id="rId6"/>
    <p:sldId id="259" r:id="rId7"/>
    <p:sldId id="260" r:id="rId8"/>
    <p:sldId id="324" r:id="rId9"/>
    <p:sldId id="278" r:id="rId10"/>
    <p:sldId id="291" r:id="rId11"/>
    <p:sldId id="279" r:id="rId12"/>
    <p:sldId id="331" r:id="rId13"/>
    <p:sldId id="325" r:id="rId14"/>
    <p:sldId id="304" r:id="rId15"/>
    <p:sldId id="302" r:id="rId16"/>
    <p:sldId id="320" r:id="rId17"/>
    <p:sldId id="323" r:id="rId18"/>
    <p:sldId id="296" r:id="rId19"/>
    <p:sldId id="329" r:id="rId20"/>
    <p:sldId id="327" r:id="rId21"/>
    <p:sldId id="328" r:id="rId22"/>
    <p:sldId id="281" r:id="rId23"/>
    <p:sldId id="326" r:id="rId24"/>
    <p:sldId id="33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C891B95-5773-4AF7-AC23-A9CEEB2B949F}">
          <p14:sldIdLst>
            <p14:sldId id="299"/>
            <p14:sldId id="259"/>
          </p14:sldIdLst>
        </p14:section>
        <p14:section name="Раздел без заголовка" id="{313E007C-54D8-4ACD-B888-946C2A24DB14}">
          <p14:sldIdLst>
            <p14:sldId id="260"/>
            <p14:sldId id="324"/>
            <p14:sldId id="278"/>
            <p14:sldId id="291"/>
            <p14:sldId id="279"/>
            <p14:sldId id="331"/>
            <p14:sldId id="325"/>
            <p14:sldId id="304"/>
            <p14:sldId id="302"/>
            <p14:sldId id="320"/>
            <p14:sldId id="323"/>
            <p14:sldId id="296"/>
            <p14:sldId id="329"/>
            <p14:sldId id="327"/>
            <p14:sldId id="328"/>
            <p14:sldId id="281"/>
            <p14:sldId id="326"/>
            <p14:sldId id="33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45" autoAdjust="0"/>
    <p:restoredTop sz="82808" autoAdjust="0"/>
  </p:normalViewPr>
  <p:slideViewPr>
    <p:cSldViewPr>
      <p:cViewPr>
        <p:scale>
          <a:sx n="66" d="100"/>
          <a:sy n="66" d="100"/>
        </p:scale>
        <p:origin x="-516" y="1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2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1BF87E-F178-4CFA-A745-B17C8D74C7F1}" type="datetimeFigureOut">
              <a:rPr lang="ru-RU" smtClean="0"/>
              <a:t>03.09.2019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8C773-E574-43EE-A50D-82F2268DA8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614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AEE510-C0D6-47BF-809A-277C542FBC6D}" type="slidenum">
              <a:rPr lang="ru-RU" altLang="ru-RU" smtClean="0">
                <a:solidFill>
                  <a:prstClr val="black"/>
                </a:solidFill>
              </a:rPr>
              <a:pPr eaLnBrk="1" hangingPunct="1"/>
              <a:t>1</a:t>
            </a:fld>
            <a:endParaRPr lang="ru-RU" altLang="ru-RU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98C773-E574-43EE-A50D-82F2268DA8A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106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98C773-E574-43EE-A50D-82F2268DA8A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277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98C773-E574-43EE-A50D-82F2268DA8A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319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99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60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697730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383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6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98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9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19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69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964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319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9F7BC-DA53-4211-89D1-DC29B9459644}" type="slidenum">
              <a:rPr lang="ru-RU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09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751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2067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499132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4169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1194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150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98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6704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258961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0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7599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9F7BC-DA53-4211-89D1-DC29B9459644}" type="slidenum">
              <a:rPr lang="ru-RU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2272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1311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0604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649366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5089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5408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8472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635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2029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756866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8979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2012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9F7BC-DA53-4211-89D1-DC29B9459644}" type="slidenum">
              <a:rPr lang="ru-RU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09336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9494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5267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995686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4671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3099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6621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7933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38493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367431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5477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9316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7768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7917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019370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58488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13964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9262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78138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37755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288337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93795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02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191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435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124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22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03.09.2019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43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google.ru/url?sa=i&amp;rct=j&amp;q=&amp;esrc=s&amp;source=images&amp;cd=&amp;cad=rja&amp;uact=8&amp;docid=yiGJ_q6eCBDkUM&amp;tbnid=WAkvGZxTPNHWkM:&amp;ved=0CAUQjRw&amp;url=http://www.liveinternet.ru/users/luka47100/post216520737/&amp;ei=QYpLU4P4OOaL4AT10YG4Cw&amp;bvm=bv.64542518,d.bGE&amp;psig=AFQjCNGlXgZzoX8by-9v4E8j5AAWeGOZhw&amp;ust=1397545527256264" TargetMode="Externa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url?sa=i&amp;rct=j&amp;q=&amp;esrc=s&amp;source=images&amp;cd=&amp;cad=rja&amp;uact=8&amp;docid=yiGJ_q6eCBDkUM&amp;tbnid=WAkvGZxTPNHWkM:&amp;ved=0CAUQjRw&amp;url=http://www.liveinternet.ru/users/luka47100/post216520737/&amp;ei=QYpLU4P4OOaL4AT10YG4Cw&amp;bvm=bv.64542518,d.bGE&amp;psig=AFQjCNGlXgZzoX8by-9v4E8j5AAWeGOZhw&amp;ust=139754552725626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8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4.pn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01000" y="714375"/>
            <a:ext cx="5000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</p:txBody>
      </p:sp>
      <p:pic>
        <p:nvPicPr>
          <p:cNvPr id="5123" name="Picture 6" descr="эмблема(746Кб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1376" y="-130342"/>
            <a:ext cx="9721080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13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9267" y="188640"/>
            <a:ext cx="6840760" cy="86409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Конкурс методических разработок «Детский сад – территория игры».</a:t>
            </a:r>
            <a:endParaRPr lang="ru-RU" sz="18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96752"/>
            <a:ext cx="7848872" cy="4680520"/>
          </a:xfr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Times New Roman"/>
              </a:rPr>
              <a:t> 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ru-RU" sz="64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Тема конкурса</a:t>
            </a:r>
            <a:r>
              <a:rPr lang="ru-RU" sz="64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endParaRPr lang="ru-RU" sz="62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sz="6600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«</a:t>
            </a:r>
            <a:r>
              <a:rPr lang="ru-RU" sz="6600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Детский сад – территория игры</a:t>
            </a:r>
            <a:r>
              <a:rPr lang="ru-RU" sz="6600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»</a:t>
            </a:r>
          </a:p>
          <a:p>
            <a:pPr marL="0" indent="0" algn="ctr">
              <a:spcAft>
                <a:spcPts val="0"/>
              </a:spcAft>
              <a:buNone/>
            </a:pPr>
            <a:endParaRPr lang="ru-RU" sz="6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/>
              <a:ea typeface="Times New Roman"/>
            </a:endParaRPr>
          </a:p>
          <a:p>
            <a:pPr marL="0" indent="0" algn="ctr">
              <a:buNone/>
            </a:pPr>
            <a:r>
              <a:rPr lang="ru-RU" sz="66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Номинация</a:t>
            </a:r>
            <a:r>
              <a:rPr lang="ru-RU" sz="66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ru-RU" sz="6200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«Маркеры игрового пространства»</a:t>
            </a:r>
          </a:p>
          <a:p>
            <a:pPr marL="0" indent="0" algn="ctr">
              <a:buNone/>
            </a:pPr>
            <a:r>
              <a:rPr lang="ru-RU" sz="6200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Презентация </a:t>
            </a:r>
            <a:r>
              <a:rPr lang="ru-RU" sz="62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МБДОУ «Детский сад № 117»  </a:t>
            </a:r>
            <a:endParaRPr lang="ru-RU" sz="6200" b="1" dirty="0" smtClean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6200" b="1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г</a:t>
            </a:r>
            <a:r>
              <a:rPr lang="ru-RU" sz="62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Владимир</a:t>
            </a:r>
          </a:p>
          <a:p>
            <a:pPr marL="0" indent="0" algn="ctr">
              <a:spcAft>
                <a:spcPts val="0"/>
              </a:spcAft>
              <a:buNone/>
            </a:pPr>
            <a:endParaRPr lang="ru-RU" sz="80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4" name="Picture 2" descr="http://img0.liveinternet.ru/images/attach/c/5/86/86/86086390_49350757_c6359419b446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589240"/>
            <a:ext cx="5256584" cy="94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75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306549" y="404664"/>
            <a:ext cx="6624736" cy="457994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 </a:t>
            </a:r>
            <a:r>
              <a:rPr lang="ru-RU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презентации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2"/>
          </p:nvPr>
        </p:nvSpPr>
        <p:spPr>
          <a:xfrm>
            <a:off x="611560" y="1268761"/>
            <a:ext cx="1800200" cy="2009063"/>
          </a:xfrm>
        </p:spPr>
        <p:txBody>
          <a:bodyPr>
            <a:normAutofit/>
          </a:bodyPr>
          <a:lstStyle/>
          <a:p>
            <a:pPr marL="274320" lvl="0" indent="-274320" algn="just">
              <a:spcBef>
                <a:spcPts val="600"/>
              </a:spcBef>
              <a:buClr>
                <a:srgbClr val="FE8637"/>
              </a:buClr>
              <a:buNone/>
              <a:defRPr/>
            </a:pPr>
            <a:r>
              <a:rPr lang="ru-RU" sz="1600" b="1" dirty="0" smtClean="0">
                <a:solidFill>
                  <a:prstClr val="black"/>
                </a:solidFill>
                <a:latin typeface="Arial" charset="0"/>
              </a:rPr>
              <a:t>                                                     </a:t>
            </a:r>
            <a:endParaRPr lang="ru-RU" sz="1600" b="1" dirty="0">
              <a:solidFill>
                <a:prstClr val="black"/>
              </a:solidFill>
              <a:latin typeface="Arial" charset="0"/>
            </a:endParaRPr>
          </a:p>
          <a:p>
            <a:pPr marL="274320" lvl="0" indent="-274320">
              <a:spcBef>
                <a:spcPts val="600"/>
              </a:spcBef>
              <a:buClr>
                <a:srgbClr val="FE8637"/>
              </a:buClr>
              <a:buNone/>
              <a:defRPr/>
            </a:pPr>
            <a:endParaRPr lang="ru-RU" sz="1600" b="1" dirty="0" smtClean="0">
              <a:solidFill>
                <a:prstClr val="black"/>
              </a:solidFill>
              <a:latin typeface="Arial" charset="0"/>
            </a:endParaRPr>
          </a:p>
          <a:p>
            <a:pPr marL="274320" lvl="0" indent="-274320">
              <a:spcBef>
                <a:spcPts val="600"/>
              </a:spcBef>
              <a:buClr>
                <a:srgbClr val="FE8637"/>
              </a:buClr>
              <a:buNone/>
              <a:defRPr/>
            </a:pPr>
            <a:endParaRPr lang="ru-RU" b="1" dirty="0"/>
          </a:p>
        </p:txBody>
      </p:sp>
      <p:pic>
        <p:nvPicPr>
          <p:cNvPr id="4" name="Picture 2" descr="http://img0.liveinternet.ru/images/attach/c/5/86/86/86086390_49350757_c6359419b446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22" y="5627928"/>
            <a:ext cx="4092671" cy="106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50676" y="1132334"/>
            <a:ext cx="15631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020272" y="2237252"/>
            <a:ext cx="1649933" cy="92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sz="1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sz="16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ct val="20000"/>
              </a:spcBef>
              <a:buClr>
                <a:srgbClr val="F0A22E"/>
              </a:buClr>
              <a:buSzPct val="70000"/>
            </a:pPr>
            <a:endParaRPr lang="ru-RU" sz="1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211960" y="1316037"/>
            <a:ext cx="4248472" cy="394176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Сергеева Татьяна Игоревна –воспитатель средней группы. Образование высшее педагогическое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Стаж педагогической работы 31 год.</a:t>
            </a:r>
          </a:p>
          <a:p>
            <a:pPr marL="0" indent="0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квалификационная категория.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93" r="12256" b="643"/>
          <a:stretch/>
        </p:blipFill>
        <p:spPr bwMode="auto">
          <a:xfrm>
            <a:off x="644932" y="646791"/>
            <a:ext cx="2951142" cy="4870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54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691680" y="457200"/>
            <a:ext cx="5832648" cy="84124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УСЛОВИЯ СОЗДАНИЯ</a:t>
            </a:r>
            <a:endParaRPr lang="ru-RU" sz="3200" dirty="0">
              <a:solidFill>
                <a:srgbClr val="00B05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96752"/>
            <a:ext cx="4480035" cy="2376263"/>
          </a:xfrm>
        </p:spPr>
      </p:pic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5220072" y="1600200"/>
            <a:ext cx="3771528" cy="472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Н</a:t>
            </a:r>
            <a:r>
              <a:rPr lang="ru-RU" sz="2400" dirty="0" smtClean="0"/>
              <a:t>АША ГРУППА НЕ БОЛЬШАЯ, ИГРОВОЕ ПРОСТРАНСТВО ОГРАНИЧЕНО. В СВЯЗИ С ЭТИМ ВОЗНИКЛА ИДЕЯ СОЗДАНИЯ МАРКЕРОВ ИГРОВОГО ПРОСТРАНСТВА</a:t>
            </a:r>
            <a:endParaRPr lang="ru-RU" sz="2400" dirty="0"/>
          </a:p>
        </p:txBody>
      </p:sp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3744521"/>
            <a:ext cx="4464495" cy="2630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013" y="5083221"/>
            <a:ext cx="4090987" cy="1292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584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  <a:t>Что такое маркеры? </a:t>
            </a:r>
            <a:br>
              <a:rPr lang="ru-RU" sz="2400" b="1" dirty="0" smtClean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2400" b="1" dirty="0" smtClean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2400" b="1" dirty="0" smtClean="0">
                <a:solidFill>
                  <a:srgbClr val="00B050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endParaRPr lang="ru-RU" altLang="ru-RU" sz="2000" b="1" dirty="0" smtClean="0">
              <a:solidFill>
                <a:srgbClr val="00B050"/>
              </a:solidFill>
            </a:endParaRPr>
          </a:p>
        </p:txBody>
      </p:sp>
      <p:sp>
        <p:nvSpPr>
          <p:cNvPr id="6146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361882" y="980728"/>
            <a:ext cx="4282126" cy="5104273"/>
          </a:xfrm>
          <a:blipFill>
            <a:blip r:embed="rId3"/>
            <a:tile tx="0" ty="0" sx="100000" sy="100000" flip="none" algn="tl"/>
          </a:blipFill>
          <a:ln w="101600" cmpd="thinThick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altLang="ru-RU" sz="2400" cap="all" dirty="0">
                <a:solidFill>
                  <a:srgbClr val="00B05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Э</a:t>
            </a:r>
            <a:r>
              <a:rPr lang="ru-RU" altLang="ru-RU" sz="1800" cap="all" dirty="0" smtClean="0">
                <a:solidFill>
                  <a:srgbClr val="00B05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то игрушки, игровой   материал,  указывающий на место действия, обстановку, в которой оно происходит</a:t>
            </a:r>
          </a:p>
          <a:p>
            <a:pPr marL="0" indent="0"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Практическая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значимость: Используя многофункциональные маркеры, дети самостоятельно организовывают и преобразовывают игровое пространство, решают поставленные цели и задачи. Многофункциональность маркеров позволяет преобразовывать один и тот же маркер при решении разных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проблем.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Помимо развивающего характера нельзя не отметить их другое достоинство – они очень удобны в использовании и не занимают много места при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хранение</a:t>
            </a:r>
            <a:endParaRPr lang="ru-RU" altLang="ru-RU" sz="1800" cap="all" dirty="0" smtClean="0">
              <a:solidFill>
                <a:srgbClr val="00B050"/>
              </a:solidFill>
              <a:effectLst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5252" y="1124744"/>
            <a:ext cx="3960440" cy="2136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793" y="3676613"/>
            <a:ext cx="3967898" cy="2233780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949280"/>
            <a:ext cx="4536504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87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14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6146" grpId="0" uiExpand="1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547664" y="457200"/>
            <a:ext cx="6336704" cy="8412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Актуальность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4282" y="1340768"/>
            <a:ext cx="794815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	</a:t>
            </a:r>
            <a:r>
              <a:rPr lang="ru-RU" sz="2000" dirty="0"/>
              <a:t>Одним из принципов </a:t>
            </a:r>
            <a:r>
              <a:rPr lang="ru-RU" sz="2000" dirty="0" smtClean="0"/>
              <a:t> </a:t>
            </a:r>
            <a:r>
              <a:rPr lang="ru-RU" sz="2000" dirty="0"/>
              <a:t>ФГОС </a:t>
            </a:r>
            <a:r>
              <a:rPr lang="ru-RU" sz="2000" dirty="0" smtClean="0"/>
              <a:t>ДО </a:t>
            </a:r>
            <a:r>
              <a:rPr lang="ru-RU" sz="2000" dirty="0"/>
              <a:t>является принцип содействия и сотрудничества детей и </a:t>
            </a:r>
            <a:r>
              <a:rPr lang="ru-RU" sz="2000" dirty="0" smtClean="0"/>
              <a:t>взрослых,</a:t>
            </a:r>
            <a:r>
              <a:rPr lang="ru-RU" sz="2000" dirty="0"/>
              <a:t> </a:t>
            </a:r>
            <a:r>
              <a:rPr lang="ru-RU" sz="2000" dirty="0" smtClean="0"/>
              <a:t>который </a:t>
            </a:r>
            <a:r>
              <a:rPr lang="ru-RU" sz="2000" dirty="0"/>
              <a:t>ориентирует детей на создание условий, открывающих возможности социализации ребенка, его познавательных, творческих потребностей, развития инициативы на основе совместной деятельности детей и взрослых. В этой связи усилия педагога детского сада должны быть направлены на развитие у ребенка дошкольного возраста самостоятельности, целеполагания , мотивации деятельности, нахождения путей и способов ее осуществления, самоконтроля и </a:t>
            </a:r>
            <a:r>
              <a:rPr lang="ru-RU" sz="2000" dirty="0" smtClean="0"/>
              <a:t>самооценки.  </a:t>
            </a:r>
            <a:r>
              <a:rPr lang="ru-RU" sz="2000" dirty="0"/>
              <a:t>Для поддержки детской инициативы и самостоятельности дошколят нужно </a:t>
            </a:r>
            <a:r>
              <a:rPr lang="ru-RU" sz="2000" dirty="0" smtClean="0"/>
              <a:t> </a:t>
            </a:r>
            <a:r>
              <a:rPr lang="ru-RU" sz="2000" dirty="0"/>
              <a:t>организовывать и преобразовывать игровые действия, </a:t>
            </a:r>
            <a:r>
              <a:rPr lang="ru-RU" sz="2000" dirty="0" smtClean="0"/>
              <a:t>пространство, что </a:t>
            </a:r>
            <a:r>
              <a:rPr lang="ru-RU" sz="2000" dirty="0"/>
              <a:t>подтолкнуло меня </a:t>
            </a:r>
            <a:r>
              <a:rPr lang="ru-RU" sz="2000" dirty="0" smtClean="0"/>
              <a:t>к созданию </a:t>
            </a:r>
            <a:r>
              <a:rPr lang="ru-RU" sz="2000" dirty="0"/>
              <a:t>многофункциональных маркеров игрового пространства </a:t>
            </a:r>
            <a:r>
              <a:rPr lang="ru-RU" sz="2000" dirty="0" smtClean="0"/>
              <a:t>для решения </a:t>
            </a:r>
            <a:r>
              <a:rPr lang="ru-RU" sz="2000" dirty="0"/>
              <a:t>проблемных ситуаций. Использование маркеров игрового пространства </a:t>
            </a:r>
            <a:r>
              <a:rPr lang="ru-RU" sz="2000" dirty="0" smtClean="0"/>
              <a:t> </a:t>
            </a:r>
            <a:r>
              <a:rPr lang="ru-RU" sz="2000" dirty="0"/>
              <a:t>способствует развитию познавательной активности, </a:t>
            </a:r>
            <a:r>
              <a:rPr lang="ru-RU" sz="2000" dirty="0" smtClean="0"/>
              <a:t> </a:t>
            </a:r>
            <a:r>
              <a:rPr lang="ru-RU" sz="2000" dirty="0"/>
              <a:t>находить пути решения, креативность </a:t>
            </a:r>
            <a:r>
              <a:rPr lang="ru-RU" sz="2000" dirty="0" smtClean="0"/>
              <a:t>мышления , </a:t>
            </a:r>
            <a:r>
              <a:rPr lang="ru-RU" sz="2000" dirty="0"/>
              <a:t>воспитания дружеских </a:t>
            </a:r>
            <a:r>
              <a:rPr lang="ru-RU" sz="2000" dirty="0" smtClean="0"/>
              <a:t>взаимоотношений.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74544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4397375" y="263525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ru-RU" altLang="ru-RU" sz="2800" b="1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229200"/>
            <a:ext cx="5743575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79912" y="1124744"/>
            <a:ext cx="49685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Использование в самостоятельной игровой деятельности детей различных маркеров, способствует развитию познавательной активности, диалогической и монологической речи, креативного мышления, воображения, умения общаться, способствует стимулированию инициативы, способствует закреплению полученных знаний. Для детей  это хорошая практика взаимодействия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98" y="1567537"/>
            <a:ext cx="3662414" cy="2592288"/>
          </a:xfrm>
        </p:spPr>
      </p:pic>
    </p:spTree>
    <p:extLst>
      <p:ext uri="{BB962C8B-B14F-4D97-AF65-F5344CB8AC3E}">
        <p14:creationId xmlns:p14="http://schemas.microsoft.com/office/powerpoint/2010/main" val="165903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6192688" cy="52070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rgbClr val="00B050"/>
                </a:solidFill>
              </a:rPr>
              <a:t>Я   использовала</a:t>
            </a:r>
          </a:p>
        </p:txBody>
      </p:sp>
      <p:sp>
        <p:nvSpPr>
          <p:cNvPr id="9" name="Текст 8"/>
          <p:cNvSpPr>
            <a:spLocks noGrp="1"/>
          </p:cNvSpPr>
          <p:nvPr>
            <p:ph type="body" idx="2"/>
          </p:nvPr>
        </p:nvSpPr>
        <p:spPr>
          <a:xfrm>
            <a:off x="457200" y="1196752"/>
            <a:ext cx="3466728" cy="4536504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- </a:t>
            </a:r>
            <a:r>
              <a:rPr lang="ru-RU" sz="2400" dirty="0" smtClean="0"/>
              <a:t>картонные коробки</a:t>
            </a:r>
          </a:p>
          <a:p>
            <a:r>
              <a:rPr lang="ru-RU" sz="2400" dirty="0" smtClean="0"/>
              <a:t>- обои</a:t>
            </a:r>
          </a:p>
          <a:p>
            <a:r>
              <a:rPr lang="ru-RU" sz="2400" dirty="0" smtClean="0"/>
              <a:t>- Пластиковые панели ПВХ (края закрыты мягкой мебельной кромкой)</a:t>
            </a:r>
          </a:p>
          <a:p>
            <a:r>
              <a:rPr lang="ru-RU" sz="2400" dirty="0" smtClean="0"/>
              <a:t>- клей ПВА</a:t>
            </a:r>
          </a:p>
          <a:p>
            <a:r>
              <a:rPr lang="ru-RU" sz="2400" dirty="0" smtClean="0"/>
              <a:t>- гуашь</a:t>
            </a:r>
          </a:p>
          <a:p>
            <a:r>
              <a:rPr lang="ru-RU" sz="2400" dirty="0" smtClean="0"/>
              <a:t>- ножницы</a:t>
            </a:r>
          </a:p>
          <a:p>
            <a:r>
              <a:rPr lang="ru-RU" sz="2400" dirty="0" smtClean="0"/>
              <a:t>- чертежные инструменты</a:t>
            </a:r>
          </a:p>
          <a:p>
            <a:r>
              <a:rPr lang="ru-RU" sz="2400" dirty="0" smtClean="0"/>
              <a:t>- скотч</a:t>
            </a:r>
          </a:p>
          <a:p>
            <a:r>
              <a:rPr lang="ru-RU" sz="2400" dirty="0" smtClean="0"/>
              <a:t>- фетр</a:t>
            </a:r>
          </a:p>
          <a:p>
            <a:r>
              <a:rPr lang="ru-RU" sz="2400" dirty="0" smtClean="0"/>
              <a:t>- фантазию</a:t>
            </a:r>
          </a:p>
          <a:p>
            <a:r>
              <a:rPr lang="ru-RU" sz="2400" dirty="0" smtClean="0"/>
              <a:t>- помощь родителей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052736"/>
            <a:ext cx="4189615" cy="2356658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98843" y="2844836"/>
            <a:ext cx="2490729" cy="4176464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733256"/>
            <a:ext cx="4779597" cy="980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7366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760" y="1253211"/>
            <a:ext cx="3830960" cy="224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1755" y="409664"/>
            <a:ext cx="6696744" cy="8412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И </a:t>
            </a:r>
            <a:r>
              <a:rPr lang="ru-RU" dirty="0" err="1" smtClean="0">
                <a:solidFill>
                  <a:srgbClr val="00B050"/>
                </a:solidFill>
              </a:rPr>
              <a:t>ПОЛУчИЛОСЬ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79240"/>
            <a:ext cx="3096344" cy="2088232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57009"/>
            <a:ext cx="3024336" cy="2137096"/>
          </a:xfrm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57272" y="4365104"/>
            <a:ext cx="2363200" cy="1856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8350" y="3212976"/>
            <a:ext cx="3020400" cy="165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634" y="5401420"/>
            <a:ext cx="409098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17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4294967295"/>
          </p:nvPr>
        </p:nvSpPr>
        <p:spPr>
          <a:xfrm>
            <a:off x="6084168" y="1691511"/>
            <a:ext cx="2664296" cy="4406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Легко превращается в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ЛОДКУ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РАКЕТУ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БАССЕЙН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ПЕСОЧНИЦУ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ДОРОГУ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МОСТ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ФИЗ. ТРЕНАЖЕР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ЗАБОР И Т. Д.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7584" y="68098"/>
            <a:ext cx="79208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МНОГОФУНКЦИОНАЛЬНЫЙ МАРКЕР (ПОЛОСА ИЗ ЧАСТЕЙ СОЕДИНЕННЫХ СКОТЧЕМ</a:t>
            </a:r>
            <a:r>
              <a:rPr lang="ru-RU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endParaRPr lang="ru-RU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844824"/>
            <a:ext cx="2520279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0407" y="4336075"/>
            <a:ext cx="3171032" cy="1785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0407" y="1124744"/>
            <a:ext cx="3011375" cy="1695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407" y="3239683"/>
            <a:ext cx="3011375" cy="789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23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00190" y="135460"/>
            <a:ext cx="260800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МАРКЕР «ДОМ»</a:t>
            </a:r>
            <a:endParaRPr lang="ru-RU" sz="2800" dirty="0">
              <a:latin typeface="Times New Roman"/>
              <a:ea typeface="Times New Roman"/>
              <a:cs typeface="Times New Roman"/>
            </a:endParaRPr>
          </a:p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Можно превратить в: </a:t>
            </a:r>
          </a:p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-ТЕАТР</a:t>
            </a:r>
          </a:p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КВАРТИРУ</a:t>
            </a:r>
          </a:p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КАССУ</a:t>
            </a:r>
          </a:p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АПТЕКУ</a:t>
            </a:r>
          </a:p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</a:t>
            </a:r>
            <a:r>
              <a:rPr lang="ru-RU" sz="28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уголок  уединения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5732725"/>
            <a:ext cx="4176464" cy="95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067" y="911266"/>
            <a:ext cx="2664296" cy="2170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3572485"/>
            <a:ext cx="3437225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7688" y="2329283"/>
            <a:ext cx="3210758" cy="180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891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57200"/>
            <a:ext cx="6912768" cy="8412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Маркер «АВТОБУС»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3835152" cy="4724400"/>
          </a:xfrm>
        </p:spPr>
        <p:txBody>
          <a:bodyPr/>
          <a:lstStyle/>
          <a:p>
            <a:r>
              <a:rPr lang="ru-RU" dirty="0" smtClean="0"/>
              <a:t>Многие сюжетно-ролевые игры начинаются с поездки к месту назначения, поэтому возникла идея создания маркера автобус</a:t>
            </a:r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132856"/>
            <a:ext cx="4343400" cy="2736304"/>
          </a:xfr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157193"/>
            <a:ext cx="5832648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846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08687" cy="5207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Многофункциональный трехстворчатый маркер</a:t>
            </a:r>
            <a:endParaRPr lang="ru-RU" sz="2400" dirty="0">
              <a:solidFill>
                <a:srgbClr val="00B05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>
          <a:xfrm>
            <a:off x="395536" y="980728"/>
            <a:ext cx="3456384" cy="5400600"/>
          </a:xfrm>
        </p:spPr>
        <p:txBody>
          <a:bodyPr>
            <a:noAutofit/>
          </a:bodyPr>
          <a:lstStyle/>
          <a:p>
            <a:r>
              <a:rPr lang="ru-RU" sz="2000" dirty="0" smtClean="0"/>
              <a:t>ДЕТИ МОГУТ ИСПОЛЬЗОВАТЬ ДЛЯ ИГРЫ В 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ПОЛИКЛИНИКУ,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БОЛЬНИЦУ,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МАГАЗИН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ПАРИКМАХЕРСКАЯ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МЧС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АВТОСЕРВИС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КАФЕ</a:t>
            </a:r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24744"/>
            <a:ext cx="4838058" cy="2650046"/>
          </a:xfrm>
        </p:spPr>
      </p:pic>
      <p:pic>
        <p:nvPicPr>
          <p:cNvPr id="9" name="Объект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933056"/>
            <a:ext cx="4896544" cy="2448272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42694"/>
            <a:ext cx="3816424" cy="1350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254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72878" y="456214"/>
            <a:ext cx="459161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Психолого педагогические требования.</a:t>
            </a:r>
            <a:endParaRPr lang="ru-RU" sz="2800" dirty="0" smtClean="0">
              <a:solidFill>
                <a:srgbClr val="00B050"/>
              </a:solidFill>
              <a:latin typeface="Calibri"/>
              <a:ea typeface="Times New Roman"/>
              <a:cs typeface="Times New Roman"/>
            </a:endParaRPr>
          </a:p>
          <a:p>
            <a:pPr marL="457200" indent="-457200" algn="just">
              <a:spcAft>
                <a:spcPts val="0"/>
              </a:spcAft>
              <a:buFontTx/>
              <a:buChar char="-"/>
            </a:pP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Оптимальность, целостность, многофункциональность,</a:t>
            </a:r>
          </a:p>
          <a:p>
            <a:pPr marL="457200" indent="-457200" algn="just">
              <a:spcAft>
                <a:spcPts val="0"/>
              </a:spcAft>
              <a:buFontTx/>
              <a:buChar char="-"/>
            </a:pP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Трансформируемость, вариативность, мобильность</a:t>
            </a:r>
          </a:p>
          <a:p>
            <a:pPr algn="just">
              <a:spcAft>
                <a:spcPts val="0"/>
              </a:spcAft>
            </a:pP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     </a:t>
            </a:r>
            <a:r>
              <a:rPr lang="ru-RU" sz="2800" dirty="0" err="1" smtClean="0">
                <a:latin typeface="Times New Roman"/>
                <a:ea typeface="Times New Roman"/>
                <a:cs typeface="Times New Roman"/>
              </a:rPr>
              <a:t>сюжетообразуемость</a:t>
            </a: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,</a:t>
            </a:r>
          </a:p>
          <a:p>
            <a:pPr marL="457200" indent="-457200" algn="just">
              <a:spcAft>
                <a:spcPts val="0"/>
              </a:spcAft>
              <a:buFontTx/>
              <a:buChar char="-"/>
            </a:pPr>
            <a:r>
              <a:rPr lang="ru-RU" sz="2800" dirty="0" smtClean="0">
                <a:latin typeface="Times New Roman"/>
                <a:ea typeface="Times New Roman"/>
                <a:cs typeface="Times New Roman"/>
              </a:rPr>
              <a:t>разнообразие игр.</a:t>
            </a:r>
            <a:endParaRPr lang="ru-RU" sz="2800" dirty="0" smtClean="0">
              <a:latin typeface="Calibri"/>
              <a:ea typeface="Times New Roman"/>
              <a:cs typeface="Times New Roman"/>
            </a:endParaRPr>
          </a:p>
          <a:p>
            <a:pPr indent="22860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799183"/>
            <a:ext cx="4464496" cy="1024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0623" y="456214"/>
            <a:ext cx="3788239" cy="2252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Объект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23" y="3158727"/>
            <a:ext cx="3758782" cy="264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69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836"/>
            <a:ext cx="7666112" cy="56187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Оптимальность маркеров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539552" y="1268760"/>
            <a:ext cx="3312368" cy="4752528"/>
          </a:xfrm>
        </p:spPr>
        <p:txBody>
          <a:bodyPr>
            <a:noAutofit/>
          </a:bodyPr>
          <a:lstStyle/>
          <a:p>
            <a:r>
              <a:rPr lang="ru-RU" sz="2000" dirty="0" smtClean="0"/>
              <a:t>ОПТИМАЛЬНОСТЬ</a:t>
            </a:r>
            <a:r>
              <a:rPr lang="ru-RU" sz="2400" dirty="0" smtClean="0"/>
              <a:t> (приемлемость,</a:t>
            </a:r>
          </a:p>
          <a:p>
            <a:r>
              <a:rPr lang="ru-RU" sz="2400" dirty="0" smtClean="0"/>
              <a:t>доступность) – это достижение </a:t>
            </a:r>
            <a:r>
              <a:rPr lang="ru-RU" sz="2400" dirty="0"/>
              <a:t>наилучшего результата в данных условиях при </a:t>
            </a:r>
            <a:r>
              <a:rPr lang="ru-RU" sz="2400" dirty="0" smtClean="0"/>
              <a:t>минимальных </a:t>
            </a:r>
            <a:r>
              <a:rPr lang="ru-RU" sz="2400" dirty="0"/>
              <a:t>затратах времени и усилий участников. 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" name="Объект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836712"/>
            <a:ext cx="3991587" cy="2552142"/>
          </a:xfrm>
          <a:prstGeom prst="rect">
            <a:avLst/>
          </a:prstGeom>
        </p:spPr>
      </p:pic>
      <p:pic>
        <p:nvPicPr>
          <p:cNvPr id="4" name="Объект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645024"/>
            <a:ext cx="4122728" cy="259294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1208"/>
            <a:ext cx="3671900" cy="114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704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882136" cy="5207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Многофункциональность   маркеров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9552" y="1412776"/>
            <a:ext cx="3600400" cy="4896544"/>
          </a:xfrm>
        </p:spPr>
        <p:txBody>
          <a:bodyPr>
            <a:noAutofit/>
          </a:bodyPr>
          <a:lstStyle/>
          <a:p>
            <a:r>
              <a:rPr lang="ru-RU" sz="2400" dirty="0" smtClean="0"/>
              <a:t>Игровое пространство с помощью маркеров</a:t>
            </a:r>
          </a:p>
          <a:p>
            <a:r>
              <a:rPr lang="ru-RU" sz="2400" dirty="0" smtClean="0"/>
              <a:t>видоизменяется и </a:t>
            </a:r>
          </a:p>
          <a:p>
            <a:r>
              <a:rPr lang="ru-RU" sz="2400" dirty="0"/>
              <a:t>м</a:t>
            </a:r>
            <a:r>
              <a:rPr lang="ru-RU" sz="2400" dirty="0" smtClean="0"/>
              <a:t>ожет иметь</a:t>
            </a:r>
          </a:p>
          <a:p>
            <a:r>
              <a:rPr lang="ru-RU" sz="2400" dirty="0"/>
              <a:t>м</a:t>
            </a:r>
            <a:r>
              <a:rPr lang="ru-RU" sz="2400" dirty="0" smtClean="0"/>
              <a:t>ножество </a:t>
            </a:r>
          </a:p>
          <a:p>
            <a:r>
              <a:rPr lang="ru-RU" sz="2400" dirty="0" smtClean="0"/>
              <a:t>функций. Дает возможность </a:t>
            </a:r>
            <a:r>
              <a:rPr lang="ru-RU" sz="2400" dirty="0" err="1" smtClean="0"/>
              <a:t>зонировать</a:t>
            </a:r>
            <a:r>
              <a:rPr lang="ru-RU" sz="2400" dirty="0" smtClean="0"/>
              <a:t> пространство,</a:t>
            </a:r>
          </a:p>
          <a:p>
            <a:r>
              <a:rPr lang="ru-RU" sz="2400" dirty="0" smtClean="0"/>
              <a:t>создавать непересекающиеся сферы активности.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484784"/>
            <a:ext cx="4248980" cy="2392018"/>
          </a:xfrm>
        </p:spPr>
      </p:pic>
      <p:pic>
        <p:nvPicPr>
          <p:cNvPr id="6" name="Объект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149079"/>
            <a:ext cx="4325217" cy="243493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833807"/>
            <a:ext cx="4464496" cy="907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12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168400" y="333375"/>
            <a:ext cx="7292032" cy="5207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Трансформируемость   маркеров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539552" y="1148680"/>
            <a:ext cx="3008313" cy="4800600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Используя маркеры появляется возможность изменять предметно – развивающую среду по ситуации вынося на первый план нужный маркер. Дети сами могут передвигать их по группе.</a:t>
            </a:r>
            <a:endParaRPr lang="ru-RU" sz="2400" dirty="0"/>
          </a:p>
        </p:txBody>
      </p:sp>
      <p:pic>
        <p:nvPicPr>
          <p:cNvPr id="3" name="Объект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452" y="1068738"/>
            <a:ext cx="4320480" cy="2432270"/>
          </a:xfrm>
          <a:prstGeom prst="rect">
            <a:avLst/>
          </a:prstGeom>
        </p:spPr>
      </p:pic>
      <p:pic>
        <p:nvPicPr>
          <p:cNvPr id="4" name="Объект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718" y="3717031"/>
            <a:ext cx="4296794" cy="2418935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949280"/>
            <a:ext cx="4104456" cy="90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624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0375" y="52388"/>
            <a:ext cx="8458200" cy="5207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  <a:effectLst>
                  <a:reflection blurRad="6350" stA="55000" endA="300" endPos="45500" dir="5400000" sy="-100000" algn="bl" rotWithShape="0"/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Вариативность   маркеров</a:t>
            </a:r>
            <a:endParaRPr lang="ru-RU" sz="3200" dirty="0">
              <a:solidFill>
                <a:srgbClr val="00B050"/>
              </a:solidFill>
              <a:effectLst>
                <a:reflection blurRad="6350" stA="55000" endA="300" endPos="45500" dir="5400000" sy="-100000" algn="bl" rotWithShape="0"/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2"/>
          </p:nvPr>
        </p:nvSpPr>
        <p:spPr>
          <a:xfrm>
            <a:off x="619671" y="1340768"/>
            <a:ext cx="3008313" cy="4800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Пространство в группе может преобразовываться по придуманному замыслу. Мы можем оказаться в театре, в поликлинике, в лесной больнице, а можем оказаться и на необитаемом острове….</a:t>
            </a:r>
            <a:endParaRPr lang="ru-RU" sz="2400" dirty="0"/>
          </a:p>
        </p:txBody>
      </p:sp>
      <p:sp>
        <p:nvSpPr>
          <p:cNvPr id="2" name="AutoShape 2" descr="https://apf.mail.ru/cgi-bin/readmsg/%D0%BF%D1%87%D0%B5%D0%BB%D0%BA%D0%B0.jpg?id=14216691950000000673%3B0%3B1&amp;x-email=klimanova117%40mail.ru&amp;exif=1&amp;bs=2462&amp;bl=909649&amp;ct=image%2Fjpeg&amp;cn=%D0%BF%D1%87%D0%B5%D0%BB%D0%BA%D0%B0.jpg&amp;cte=bin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apf.mail.ru/cgi-bin/readmsg/%D0%BF%D1%87%D0%B5%D0%BB%D0%BA%D0%B0.jpg?id=14216691950000000673%3B0%3B1&amp;x-email=klimanova117%40mail.ru&amp;exif=1&amp;bs=2462&amp;bl=909649&amp;ct=image%2Fjpeg&amp;cn=%D0%BF%D1%87%D0%B5%D0%BB%D0%BA%D0%B0.jpg&amp;cte=bin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apf.mail.ru/cgi-bin/readmsg/%D0%BF%D1%87%D0%B5%D0%BB%D0%BA%D0%B0.jpg?id=14216691950000000673%3B0%3B1&amp;x-email=klimanova117%40mail.ru&amp;exif=1&amp;bs=2462&amp;bl=909649&amp;ct=image%2Fjpeg&amp;cn=%D0%BF%D1%87%D0%B5%D0%BB%D0%BA%D0%B0.jpg&amp;cte=binar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apf.mail.ru/cgi-bin/readmsg/%D0%BF%D1%87%D0%B5%D0%BB%D0%BA%D0%B0.jpg?id=14216691950000000673%3B0%3B1&amp;x-email=klimanova117%40mail.ru&amp;exif=1&amp;bs=2462&amp;bl=909649&amp;ct=image%2Fjpeg&amp;cn=%D0%BF%D1%87%D0%B5%D0%BB%D0%BA%D0%B0.jpg&amp;cte=binary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21911" y="764704"/>
            <a:ext cx="4428570" cy="2493121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13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981" y="3792020"/>
            <a:ext cx="4536504" cy="2553883"/>
          </a:xfr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45" y="5833807"/>
            <a:ext cx="4464496" cy="1024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21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416824" cy="5207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КОМПАКТНОСТЬ  МАРКЕРОВ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9552" y="1118043"/>
            <a:ext cx="4752528" cy="3319069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БЕЗУСЛОВНОЕ</a:t>
            </a:r>
          </a:p>
          <a:p>
            <a:r>
              <a:rPr lang="ru-RU" sz="2400" dirty="0" smtClean="0"/>
              <a:t>ПРЕИМУЩЕСТВО МАРКЕРОВ </a:t>
            </a:r>
          </a:p>
          <a:p>
            <a:r>
              <a:rPr lang="ru-RU" sz="2400" dirty="0" smtClean="0"/>
              <a:t>ИХ КОМПАКТНОСТЬ: ОНИ ЛЕГКО СКЛАДЫВАЮТСЯ И НЕ ЗАНИМАЮТ МНОГО МЕСТА. ЭТО ПОД СИЛУ СДЕЛАТЬ ДАЖЕ ДЕТЯМ.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958" y="1158615"/>
            <a:ext cx="3119263" cy="2472923"/>
          </a:xfrm>
        </p:spPr>
      </p:pic>
      <p:pic>
        <p:nvPicPr>
          <p:cNvPr id="6" name="Объект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343" y="3972232"/>
            <a:ext cx="3241128" cy="2085297"/>
          </a:xfrm>
          <a:prstGeom prst="rect">
            <a:avLst/>
          </a:prstGeom>
        </p:spPr>
      </p:pic>
      <p:pic>
        <p:nvPicPr>
          <p:cNvPr id="7" name="Объект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509" y="3920358"/>
            <a:ext cx="3888432" cy="2189043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799183"/>
            <a:ext cx="4464496" cy="1024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38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/>
          </p:nvPr>
        </p:nvSpPr>
        <p:spPr>
          <a:xfrm>
            <a:off x="827584" y="1124744"/>
            <a:ext cx="7632848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00B050"/>
                </a:solidFill>
              </a:rPr>
              <a:t>ВЫВОД: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sz="3600" dirty="0"/>
              <a:t>И</a:t>
            </a:r>
            <a:r>
              <a:rPr lang="ru-RU" dirty="0" smtClean="0"/>
              <a:t> </a:t>
            </a:r>
            <a:r>
              <a:rPr lang="ru-RU" sz="2800" dirty="0" smtClean="0"/>
              <a:t>Я, И ДЕТИ, И РОДИТЕЛИ ЭТОГО ПЕДАГОГИЧЕСКОГО ПРОЦЕССА УВИДЕЛИ ИНТЕРЕСНЫЕ,УВЛЕКАТЕЛЬНЫЕ СТОРОНЫ ИГРОВОЙ ДЕЯТЕЛЬНОСТИ С МАРКЕРАМИ ИГРОВОГО ПРОСТРАНСТВА,КОТОРЫЕ ОБЕСПЕЧИВАЮТ МАКСИМАЛЬНУЮ АКТИВНОСТЬ ДЕТЕЙ.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373216"/>
            <a:ext cx="6762145" cy="1268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963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10911</TotalTime>
  <Words>489</Words>
  <Application>Microsoft Office PowerPoint</Application>
  <PresentationFormat>Экран (4:3)</PresentationFormat>
  <Paragraphs>96</Paragraphs>
  <Slides>20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Трек</vt:lpstr>
      <vt:lpstr>2_Трек</vt:lpstr>
      <vt:lpstr>3_Трек</vt:lpstr>
      <vt:lpstr>4_Трек</vt:lpstr>
      <vt:lpstr>1_Трек</vt:lpstr>
      <vt:lpstr>Презентация PowerPoint</vt:lpstr>
      <vt:lpstr>Конкурс методических разработок «Детский сад – территория игры».</vt:lpstr>
      <vt:lpstr>Презентация PowerPoint</vt:lpstr>
      <vt:lpstr>УСЛОВИЯ СОЗДАНИЯ</vt:lpstr>
      <vt:lpstr>Что такое маркеры?   </vt:lpstr>
      <vt:lpstr>Актуальность </vt:lpstr>
      <vt:lpstr>Презентация PowerPoint</vt:lpstr>
      <vt:lpstr>Я   использовала</vt:lpstr>
      <vt:lpstr>И ПОЛУчИЛОСЬ</vt:lpstr>
      <vt:lpstr>Презентация PowerPoint</vt:lpstr>
      <vt:lpstr>Презентация PowerPoint</vt:lpstr>
      <vt:lpstr>Маркер «АВТОБУС»</vt:lpstr>
      <vt:lpstr>Многофункциональный трехстворчатый маркер</vt:lpstr>
      <vt:lpstr>Презентация PowerPoint</vt:lpstr>
      <vt:lpstr>Оптимальность маркеров</vt:lpstr>
      <vt:lpstr>Многофункциональность   маркеров</vt:lpstr>
      <vt:lpstr>Трансформируемость   маркеров</vt:lpstr>
      <vt:lpstr>Вариативность   маркеров</vt:lpstr>
      <vt:lpstr>КОМПАКТНОСТЬ  МАРКЕРОВ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 дошкольное   образовательное учреждение г.Владимира  « Детский сад № 117 общеразвивающего вида  с приоритетным осуществлением деятельности по художественно-эстетическому направлению развития детей»</dc:title>
  <dc:creator>ДС117</dc:creator>
  <cp:lastModifiedBy>Владимир</cp:lastModifiedBy>
  <cp:revision>297</cp:revision>
  <dcterms:created xsi:type="dcterms:W3CDTF">2015-01-14T12:52:07Z</dcterms:created>
  <dcterms:modified xsi:type="dcterms:W3CDTF">2019-09-03T16:58:37Z</dcterms:modified>
</cp:coreProperties>
</file>