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ru-RU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8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3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2200" b="0" strike="noStrike" spc="-1">
              <a:solidFill>
                <a:srgbClr val="404040"/>
              </a:solidFill>
              <a:latin typeface="Trebuchet M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stomShape 1" hidden="1"/>
          <p:cNvSpPr/>
          <p:nvPr/>
        </p:nvSpPr>
        <p:spPr>
          <a:xfrm>
            <a:off x="0" y="5105520"/>
            <a:ext cx="9143640" cy="1752120"/>
          </a:xfrm>
          <a:prstGeom prst="rect">
            <a:avLst/>
          </a:prstGeom>
          <a:gradFill rotWithShape="0"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4" name="CustomShape 2" hidden="1"/>
          <p:cNvSpPr/>
          <p:nvPr/>
        </p:nvSpPr>
        <p:spPr>
          <a:xfrm>
            <a:off x="0" y="0"/>
            <a:ext cx="9143640" cy="5105160"/>
          </a:xfrm>
          <a:prstGeom prst="rect">
            <a:avLst/>
          </a:prstGeom>
          <a:gradFill rotWithShape="0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CustomShape 3" hidden="1"/>
          <p:cNvSpPr/>
          <p:nvPr/>
        </p:nvSpPr>
        <p:spPr>
          <a:xfrm>
            <a:off x="0" y="3768480"/>
            <a:ext cx="9143640" cy="2285640"/>
          </a:xfrm>
          <a:prstGeom prst="rect">
            <a:avLst/>
          </a:prstGeom>
          <a:gradFill rotWithShape="0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" name="CustomShape 4" hidden="1"/>
          <p:cNvSpPr/>
          <p:nvPr/>
        </p:nvSpPr>
        <p:spPr>
          <a:xfrm>
            <a:off x="0" y="1600200"/>
            <a:ext cx="9143640" cy="510516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0" y="3866760"/>
            <a:ext cx="9143640" cy="2990880"/>
          </a:xfrm>
          <a:prstGeom prst="rect">
            <a:avLst/>
          </a:prstGeom>
          <a:gradFill rotWithShape="0"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" name="CustomShape 6"/>
          <p:cNvSpPr/>
          <p:nvPr/>
        </p:nvSpPr>
        <p:spPr>
          <a:xfrm>
            <a:off x="0" y="0"/>
            <a:ext cx="9143640" cy="3866400"/>
          </a:xfrm>
          <a:prstGeom prst="rect">
            <a:avLst/>
          </a:prstGeom>
          <a:gradFill rotWithShape="0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6" name="CustomShape 7"/>
          <p:cNvSpPr/>
          <p:nvPr/>
        </p:nvSpPr>
        <p:spPr>
          <a:xfrm>
            <a:off x="0" y="2652480"/>
            <a:ext cx="9143640" cy="2285640"/>
          </a:xfrm>
          <a:prstGeom prst="rect">
            <a:avLst/>
          </a:prstGeom>
          <a:gradFill rotWithShape="0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7" name="CustomShape 8"/>
          <p:cNvSpPr/>
          <p:nvPr/>
        </p:nvSpPr>
        <p:spPr>
          <a:xfrm>
            <a:off x="0" y="1600200"/>
            <a:ext cx="9143640" cy="510516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" name="PlaceHolder 9"/>
          <p:cNvSpPr>
            <a:spLocks noGrp="1"/>
          </p:cNvSpPr>
          <p:nvPr>
            <p:ph type="dt"/>
          </p:nvPr>
        </p:nvSpPr>
        <p:spPr>
          <a:xfrm>
            <a:off x="6172200" y="6172200"/>
            <a:ext cx="25142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F9D162EB-33DE-4F43-B932-155726F92C5B}" type="datetime">
              <a:rPr lang="ru-RU" sz="1100" b="1" strike="noStrike" spc="-1">
                <a:solidFill>
                  <a:srgbClr val="808080"/>
                </a:solidFill>
                <a:latin typeface="Trebuchet MS"/>
              </a:rPr>
              <a:t>23.12.2021</a:t>
            </a:fld>
            <a:endParaRPr lang="ru-RU" sz="1100" b="0" strike="noStrike" spc="-1">
              <a:latin typeface="Times New Roman"/>
            </a:endParaRPr>
          </a:p>
        </p:txBody>
      </p:sp>
      <p:sp>
        <p:nvSpPr>
          <p:cNvPr id="9" name="PlaceHolder 10"/>
          <p:cNvSpPr>
            <a:spLocks noGrp="1"/>
          </p:cNvSpPr>
          <p:nvPr>
            <p:ph type="ftr"/>
          </p:nvPr>
        </p:nvSpPr>
        <p:spPr>
          <a:xfrm>
            <a:off x="457200" y="6172200"/>
            <a:ext cx="335232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10" name="PlaceHolder 11"/>
          <p:cNvSpPr>
            <a:spLocks noGrp="1"/>
          </p:cNvSpPr>
          <p:nvPr>
            <p:ph type="sldNum"/>
          </p:nvPr>
        </p:nvSpPr>
        <p:spPr>
          <a:xfrm>
            <a:off x="3809880" y="6172200"/>
            <a:ext cx="18284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fld id="{E36F2D65-A999-40F0-BBE5-CC81B3E50BE0}" type="slidenum">
              <a:rPr lang="ru-RU" sz="1200" b="1" strike="noStrike" spc="-1">
                <a:solidFill>
                  <a:srgbClr val="808080"/>
                </a:solidFill>
                <a:latin typeface="Trebuchet MS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11" name="PlaceHolder 12"/>
          <p:cNvSpPr>
            <a:spLocks noGrp="1"/>
          </p:cNvSpPr>
          <p:nvPr>
            <p:ph type="title"/>
          </p:nvPr>
        </p:nvSpPr>
        <p:spPr>
          <a:xfrm>
            <a:off x="817560" y="3132360"/>
            <a:ext cx="7175160" cy="1792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640080" indent="-456840">
              <a:lnSpc>
                <a:spcPct val="100000"/>
              </a:lnSpc>
              <a:buClr>
                <a:srgbClr val="C3260C"/>
              </a:buClr>
              <a:buSzPct val="128000"/>
              <a:buFont typeface="Georgia"/>
              <a:buChar char="*"/>
            </a:pPr>
            <a:r>
              <a:rPr lang="ru-RU" sz="5400" b="1" strike="noStrike" spc="-1">
                <a:solidFill>
                  <a:srgbClr val="404040"/>
                </a:solidFill>
                <a:latin typeface="Trebuchet MS"/>
              </a:rPr>
              <a:t>Образец заголовка</a:t>
            </a:r>
            <a:endParaRPr lang="ru-RU" sz="540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2" name="PlaceHolder 1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200" b="0" strike="noStrike" spc="-1">
                <a:solidFill>
                  <a:srgbClr val="404040"/>
                </a:solidFill>
                <a:latin typeface="Trebuchet MS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404040"/>
                </a:solidFill>
                <a:latin typeface="Trebuchet MS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600" b="0" strike="noStrike" spc="-1">
                <a:solidFill>
                  <a:srgbClr val="404040"/>
                </a:solidFill>
                <a:latin typeface="Trebuchet MS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400" b="0" strike="noStrike" spc="-1">
                <a:solidFill>
                  <a:srgbClr val="404040"/>
                </a:solidFill>
                <a:latin typeface="Trebuchet MS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404040"/>
                </a:solidFill>
                <a:latin typeface="Trebuchet MS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404040"/>
                </a:solidFill>
                <a:latin typeface="Trebuchet MS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404040"/>
                </a:solidFill>
                <a:latin typeface="Trebuchet MS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ustomShape 1"/>
          <p:cNvSpPr/>
          <p:nvPr/>
        </p:nvSpPr>
        <p:spPr>
          <a:xfrm>
            <a:off x="0" y="5105520"/>
            <a:ext cx="9143640" cy="1752120"/>
          </a:xfrm>
          <a:prstGeom prst="rect">
            <a:avLst/>
          </a:prstGeom>
          <a:gradFill rotWithShape="0"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0" name="CustomShape 2"/>
          <p:cNvSpPr/>
          <p:nvPr/>
        </p:nvSpPr>
        <p:spPr>
          <a:xfrm>
            <a:off x="0" y="0"/>
            <a:ext cx="9143640" cy="5105160"/>
          </a:xfrm>
          <a:prstGeom prst="rect">
            <a:avLst/>
          </a:prstGeom>
          <a:gradFill rotWithShape="0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1" name="CustomShape 3"/>
          <p:cNvSpPr/>
          <p:nvPr/>
        </p:nvSpPr>
        <p:spPr>
          <a:xfrm>
            <a:off x="0" y="3768480"/>
            <a:ext cx="9143640" cy="2285640"/>
          </a:xfrm>
          <a:prstGeom prst="rect">
            <a:avLst/>
          </a:prstGeom>
          <a:gradFill rotWithShape="0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2" name="CustomShape 4"/>
          <p:cNvSpPr/>
          <p:nvPr/>
        </p:nvSpPr>
        <p:spPr>
          <a:xfrm>
            <a:off x="0" y="1600200"/>
            <a:ext cx="9143640" cy="5105160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3" name="PlaceHolder 5"/>
          <p:cNvSpPr>
            <a:spLocks noGrp="1"/>
          </p:cNvSpPr>
          <p:nvPr>
            <p:ph type="dt"/>
          </p:nvPr>
        </p:nvSpPr>
        <p:spPr>
          <a:xfrm>
            <a:off x="6172200" y="6172200"/>
            <a:ext cx="25142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</a:pPr>
            <a:fld id="{28D1C070-BA85-48AE-8A0F-304A9FD0A044}" type="datetime">
              <a:rPr lang="ru-RU" sz="1100" b="1" strike="noStrike" spc="-1">
                <a:solidFill>
                  <a:srgbClr val="808080"/>
                </a:solidFill>
                <a:latin typeface="Trebuchet MS"/>
              </a:rPr>
              <a:t>23.12.2021</a:t>
            </a:fld>
            <a:endParaRPr lang="ru-RU" sz="1100" b="0" strike="noStrike" spc="-1">
              <a:latin typeface="Times New Roman"/>
            </a:endParaRPr>
          </a:p>
        </p:txBody>
      </p:sp>
      <p:sp>
        <p:nvSpPr>
          <p:cNvPr id="54" name="PlaceHolder 6"/>
          <p:cNvSpPr>
            <a:spLocks noGrp="1"/>
          </p:cNvSpPr>
          <p:nvPr>
            <p:ph type="ftr"/>
          </p:nvPr>
        </p:nvSpPr>
        <p:spPr>
          <a:xfrm>
            <a:off x="457200" y="6172200"/>
            <a:ext cx="335232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endParaRPr lang="ru-RU" sz="2400" b="0" strike="noStrike" spc="-1">
              <a:latin typeface="Times New Roman"/>
            </a:endParaRPr>
          </a:p>
        </p:txBody>
      </p:sp>
      <p:sp>
        <p:nvSpPr>
          <p:cNvPr id="55" name="PlaceHolder 7"/>
          <p:cNvSpPr>
            <a:spLocks noGrp="1"/>
          </p:cNvSpPr>
          <p:nvPr>
            <p:ph type="sldNum"/>
          </p:nvPr>
        </p:nvSpPr>
        <p:spPr>
          <a:xfrm>
            <a:off x="3809880" y="6172200"/>
            <a:ext cx="1828440" cy="36468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fld id="{136C6299-F0E6-4B13-814A-B70CCC8E82A4}" type="slidenum">
              <a:rPr lang="ru-RU" sz="1200" b="1" strike="noStrike" spc="-1">
                <a:solidFill>
                  <a:srgbClr val="808080"/>
                </a:solidFill>
                <a:latin typeface="Trebuchet MS"/>
              </a:rPr>
              <a:t>‹#›</a:t>
            </a:fld>
            <a:endParaRPr lang="ru-RU" sz="1200" b="0" strike="noStrike" spc="-1">
              <a:latin typeface="Times New Roman"/>
            </a:endParaRPr>
          </a:p>
        </p:txBody>
      </p:sp>
      <p:sp>
        <p:nvSpPr>
          <p:cNvPr id="56" name="PlaceHolder 8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r>
              <a:rPr lang="ru-RU" sz="1800" b="0" strike="noStrike" spc="-1">
                <a:solidFill>
                  <a:srgbClr val="000000"/>
                </a:solidFill>
                <a:latin typeface="Trebuchet MS"/>
              </a:rPr>
              <a:t>Для правки текста заглавия щёлкните мышью</a:t>
            </a:r>
          </a:p>
        </p:txBody>
      </p:sp>
      <p:sp>
        <p:nvSpPr>
          <p:cNvPr id="57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200" b="0" strike="noStrike" spc="-1">
                <a:solidFill>
                  <a:srgbClr val="404040"/>
                </a:solidFill>
                <a:latin typeface="Trebuchet MS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404040"/>
                </a:solidFill>
                <a:latin typeface="Trebuchet MS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600" b="0" strike="noStrike" spc="-1">
                <a:solidFill>
                  <a:srgbClr val="404040"/>
                </a:solidFill>
                <a:latin typeface="Trebuchet MS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400" b="0" strike="noStrike" spc="-1">
                <a:solidFill>
                  <a:srgbClr val="404040"/>
                </a:solidFill>
                <a:latin typeface="Trebuchet MS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404040"/>
                </a:solidFill>
                <a:latin typeface="Trebuchet MS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404040"/>
                </a:solidFill>
                <a:latin typeface="Trebuchet MS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404040"/>
                </a:solidFill>
                <a:latin typeface="Trebuchet MS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CustomShape 1"/>
          <p:cNvSpPr/>
          <p:nvPr/>
        </p:nvSpPr>
        <p:spPr>
          <a:xfrm>
            <a:off x="35640" y="48960"/>
            <a:ext cx="910800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i="1" strike="noStrike" cap="all" spc="-1">
                <a:solidFill>
                  <a:srgbClr val="31489F"/>
                </a:solidFill>
                <a:latin typeface="Trebuchet MS"/>
              </a:rPr>
              <a:t>ВСЕРОССИЙСКИЙ ПЕДАГОГИЧЕСКИЙ КОНКУРС</a:t>
            </a:r>
            <a:r>
              <a:t/>
            </a:r>
            <a:br/>
            <a:r>
              <a:rPr lang="ru-RU" sz="1800" b="1" i="1" strike="noStrike" cap="all" spc="-1">
                <a:solidFill>
                  <a:srgbClr val="31489F"/>
                </a:solidFill>
                <a:latin typeface="Trebuchet MS"/>
              </a:rPr>
              <a:t>«СОВРЕМЕННОЕ ВОСПИТАНИЕ ПОДРАСТАЮЩЕГО ПОКОЛЕНИЯ»</a:t>
            </a:r>
            <a:endParaRPr lang="ru-RU" sz="1800" b="0" strike="noStrike" spc="-1">
              <a:latin typeface="Arial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1438920" y="1124640"/>
            <a:ext cx="6328080" cy="3383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5400" b="1" strike="noStrike" spc="299">
                <a:solidFill>
                  <a:srgbClr val="5F77F9"/>
                </a:solidFill>
                <a:latin typeface="Trebuchet MS"/>
              </a:rPr>
              <a:t>Патриотическое </a:t>
            </a:r>
            <a:endParaRPr lang="ru-RU" sz="5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5400" b="1" strike="noStrike" spc="299">
                <a:solidFill>
                  <a:srgbClr val="5F77F9"/>
                </a:solidFill>
                <a:latin typeface="Trebuchet MS"/>
              </a:rPr>
              <a:t>воспитание</a:t>
            </a:r>
            <a:endParaRPr lang="ru-RU" sz="5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5400" b="1" strike="noStrike" spc="299">
                <a:solidFill>
                  <a:srgbClr val="5F77F9"/>
                </a:solidFill>
                <a:latin typeface="Trebuchet MS"/>
              </a:rPr>
              <a:t>школьников</a:t>
            </a:r>
            <a:endParaRPr lang="ru-RU" sz="54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endParaRPr lang="ru-RU" sz="5400" b="0" strike="noStrike" spc="-1">
              <a:latin typeface="Arial"/>
            </a:endParaRPr>
          </a:p>
        </p:txBody>
      </p:sp>
      <p:sp>
        <p:nvSpPr>
          <p:cNvPr id="96" name="CustomShape 3"/>
          <p:cNvSpPr/>
          <p:nvPr/>
        </p:nvSpPr>
        <p:spPr>
          <a:xfrm>
            <a:off x="1936800" y="3861000"/>
            <a:ext cx="582768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0" i="1" strike="noStrike" spc="-1">
                <a:solidFill>
                  <a:srgbClr val="000000"/>
                </a:solidFill>
                <a:latin typeface="Trebuchet MS"/>
              </a:rPr>
              <a:t>Из опыта работы учителя МБОУ СШ с. Бигильдино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0" i="1" strike="noStrike" spc="-1">
                <a:solidFill>
                  <a:srgbClr val="000000"/>
                </a:solidFill>
                <a:latin typeface="Trebuchet MS"/>
              </a:rPr>
              <a:t> Данковского района Липецкой области</a:t>
            </a:r>
            <a:endParaRPr lang="ru-RU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ru-RU" sz="1800" b="0" i="1" strike="noStrike" spc="-1">
                <a:solidFill>
                  <a:srgbClr val="000000"/>
                </a:solidFill>
                <a:latin typeface="Trebuchet MS"/>
              </a:rPr>
              <a:t>Полуниной И.В.</a:t>
            </a:r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Shape 1"/>
          <p:cNvSpPr txBox="1"/>
          <p:nvPr/>
        </p:nvSpPr>
        <p:spPr>
          <a:xfrm>
            <a:off x="144000" y="216000"/>
            <a:ext cx="8784000" cy="64893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spAutoFit/>
          </a:bodyPr>
          <a:lstStyle/>
          <a:p>
            <a:pPr algn="r"/>
            <a:r>
              <a:rPr lang="ru-RU" sz="1800" b="0" strike="noStrike" spc="-1">
                <a:latin typeface="Arial"/>
              </a:rPr>
              <a:t>«Дело воспитания такое важное</a:t>
            </a:r>
          </a:p>
          <a:p>
            <a:pPr algn="r"/>
            <a:r>
              <a:rPr lang="ru-RU" sz="1800" b="0" strike="noStrike" spc="-1">
                <a:latin typeface="Arial"/>
              </a:rPr>
              <a:t>и такое святое, именно святое дело.</a:t>
            </a:r>
          </a:p>
          <a:p>
            <a:pPr algn="r"/>
            <a:r>
              <a:rPr lang="ru-RU" sz="1800" b="0" strike="noStrike" spc="-1">
                <a:latin typeface="Arial"/>
              </a:rPr>
              <a:t>Здесь сеются семена благоденствия или</a:t>
            </a:r>
          </a:p>
          <a:p>
            <a:pPr algn="r"/>
            <a:r>
              <a:rPr lang="ru-RU" sz="1800" b="0" strike="noStrike" spc="-1">
                <a:latin typeface="Arial"/>
              </a:rPr>
              <a:t>несчастья миллионов</a:t>
            </a:r>
          </a:p>
          <a:p>
            <a:pPr algn="r"/>
            <a:r>
              <a:rPr lang="ru-RU" sz="1800" b="0" strike="noStrike" spc="-1">
                <a:latin typeface="Arial"/>
              </a:rPr>
              <a:t>соотечественников,</a:t>
            </a:r>
          </a:p>
          <a:p>
            <a:pPr algn="r"/>
            <a:r>
              <a:rPr lang="ru-RU" sz="1800" b="0" strike="noStrike" spc="-1">
                <a:latin typeface="Arial"/>
              </a:rPr>
              <a:t>здесь раскрывается завеса будущего</a:t>
            </a:r>
          </a:p>
          <a:p>
            <a:pPr algn="r"/>
            <a:r>
              <a:rPr lang="ru-RU" sz="1800" b="0" strike="noStrike" spc="-1">
                <a:latin typeface="Arial"/>
              </a:rPr>
              <a:t>нашей родины».</a:t>
            </a:r>
          </a:p>
          <a:p>
            <a:pPr algn="r"/>
            <a:r>
              <a:rPr lang="ru-RU" sz="1800" b="0" strike="noStrike" spc="-1">
                <a:latin typeface="Arial"/>
              </a:rPr>
              <a:t>К.Д. Ушинский</a:t>
            </a:r>
          </a:p>
          <a:p>
            <a:r>
              <a:rPr lang="ru-RU" sz="1800" b="0" strike="noStrike" spc="-1">
                <a:latin typeface="Arial"/>
              </a:rPr>
              <a:t>Проблема патриотизма в наше время – это одна из актуальных и серьезных проблем общества. В одном из выступлений президент Российской Федерации В.В.Путин сказал: «Мы должны строить свое будущее на прочном фундаменте. И такой фундамент – это патриотизм».</a:t>
            </a:r>
          </a:p>
          <a:p>
            <a:r>
              <a:rPr lang="ru-RU" sz="1800" b="0" strike="noStrike" spc="-1">
                <a:latin typeface="Arial"/>
              </a:rPr>
              <a:t>Детство и юность - самая благодатная пора для привития священного чувства</a:t>
            </a:r>
          </a:p>
          <a:p>
            <a:r>
              <a:rPr lang="ru-RU" sz="1800" b="0" strike="noStrike" spc="-1">
                <a:latin typeface="Arial"/>
              </a:rPr>
              <a:t> любви к Родине. </a:t>
            </a:r>
          </a:p>
          <a:p>
            <a:pPr>
              <a:lnSpc>
                <a:spcPct val="100000"/>
              </a:lnSpc>
            </a:pPr>
            <a:r>
              <a:rPr lang="ru-RU" sz="1800" b="0" strike="noStrike" spc="-1">
                <a:latin typeface="Arial"/>
                <a:ea typeface="Microsoft YaHei"/>
              </a:rPr>
              <a:t>Патриотизм формируется в процессе обучения и воспитания школьников. Формирование патриотизма осуществляется на уроках, а также в процессе разнообразных форм внеклассной работы путем создания таких ситуаций, в которых учащиеся переживают чувства любви и гордости за свою Родину. </a:t>
            </a:r>
            <a:r>
              <a:rPr lang="ru-RU" sz="1800" b="0" strike="noStrike" spc="-1">
                <a:latin typeface="Arial"/>
              </a:rPr>
              <a:t>Мы должны передать эстафету памяти, показать подрастающему поколению величие и самоотверженность подвига советских людей, завоевавших Победу.</a:t>
            </a:r>
          </a:p>
          <a:p>
            <a:r>
              <a:rPr lang="ru-RU" sz="1800" b="0" strike="noStrike" spc="-1">
                <a:latin typeface="Arial"/>
              </a:rPr>
              <a:t>Огромный потенциал развития патриотизма заключён во внеклассной работе: беседы, доклады, лекции на патриотические темы, экскурсии, совместный просмотр фильмов, классные часы (празднование историко-юбилейных дат, день защитника Отечества, день Победы), участие в конкурсах.</a:t>
            </a:r>
          </a:p>
          <a:p>
            <a:endParaRPr lang="ru-RU" sz="18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209880" y="432000"/>
            <a:ext cx="8718120" cy="34182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spAutoFit/>
          </a:bodyPr>
          <a:lstStyle/>
          <a:p>
            <a:r>
              <a:rPr lang="ru-RU" sz="1800" b="0" strike="noStrike" spc="-1" dirty="0">
                <a:latin typeface="Arial"/>
              </a:rPr>
              <a:t>Ученики моего класса являются участниками многих акций по сохранению культурно-исторических традиций,  восстановлению разрушенных храмов;</a:t>
            </a:r>
          </a:p>
          <a:p>
            <a:r>
              <a:rPr lang="ru-RU" sz="1800" b="0" strike="noStrike" spc="-1" dirty="0">
                <a:latin typeface="Arial"/>
              </a:rPr>
              <a:t>благоустройству и озеленению родного  села;  фольклорных</a:t>
            </a:r>
          </a:p>
          <a:p>
            <a:r>
              <a:rPr lang="ru-RU" sz="1800" b="0" strike="noStrike" spc="-1" dirty="0">
                <a:latin typeface="Arial"/>
              </a:rPr>
              <a:t>фестивалей и многого другого. Все перечисленное —</a:t>
            </a:r>
          </a:p>
          <a:p>
            <a:r>
              <a:rPr lang="ru-RU" sz="1800" b="0" strike="noStrike" spc="-1" dirty="0">
                <a:latin typeface="Arial"/>
              </a:rPr>
              <a:t>реальное поле для патриотически-ориентированной деятельности и</a:t>
            </a:r>
          </a:p>
          <a:p>
            <a:r>
              <a:rPr lang="ru-RU" sz="1800" b="0" strike="noStrike" spc="-1" dirty="0">
                <a:latin typeface="Arial"/>
              </a:rPr>
              <a:t>формирования патриотизма.</a:t>
            </a:r>
          </a:p>
          <a:p>
            <a:r>
              <a:rPr lang="ru-RU" sz="1800" b="0" strike="noStrike" spc="-1" dirty="0">
                <a:latin typeface="Arial"/>
              </a:rPr>
              <a:t>В силу сказанного роль учителя в патриотическом воспитании</a:t>
            </a:r>
          </a:p>
          <a:p>
            <a:r>
              <a:rPr lang="ru-RU" sz="1800" b="0" strike="noStrike" spc="-1" dirty="0">
                <a:latin typeface="Arial"/>
              </a:rPr>
              <a:t>школьников, а значит и в становлении будущего страны и края трудно</a:t>
            </a:r>
          </a:p>
          <a:p>
            <a:r>
              <a:rPr lang="ru-RU" sz="1800" b="0" strike="noStrike" spc="-1" dirty="0">
                <a:latin typeface="Arial"/>
              </a:rPr>
              <a:t>переоценить. Именно педагогу, непосредственно работающему с группой детей</a:t>
            </a:r>
          </a:p>
          <a:p>
            <a:r>
              <a:rPr lang="ru-RU" sz="1800" b="0" strike="noStrike" spc="-1" dirty="0">
                <a:latin typeface="Arial"/>
              </a:rPr>
              <a:t>и каждым из них в отдельности по силам воспитывать личность, гражданина и</a:t>
            </a:r>
          </a:p>
          <a:p>
            <a:r>
              <a:rPr lang="ru-RU" sz="1800" b="0" strike="noStrike" spc="-1" dirty="0">
                <a:latin typeface="Arial"/>
              </a:rPr>
              <a:t>патриота, включая их в деятельность по преобразованию окружающей</a:t>
            </a:r>
          </a:p>
          <a:p>
            <a:r>
              <a:rPr lang="ru-RU" sz="1800" b="0" strike="noStrike" spc="-1" dirty="0">
                <a:latin typeface="Arial"/>
              </a:rPr>
              <a:t>социальной действительности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76" y="3850200"/>
            <a:ext cx="4139951" cy="27638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218" y="3850200"/>
            <a:ext cx="4485782" cy="2746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Shape 1"/>
          <p:cNvSpPr txBox="1"/>
          <p:nvPr/>
        </p:nvSpPr>
        <p:spPr>
          <a:xfrm>
            <a:off x="216000" y="477360"/>
            <a:ext cx="8712000" cy="644877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>
            <a:spAutoFit/>
          </a:bodyPr>
          <a:lstStyle/>
          <a:p>
            <a:r>
              <a:rPr lang="ru-RU" sz="1800" b="1" strike="noStrike" spc="-1" dirty="0">
                <a:latin typeface="Arial"/>
              </a:rPr>
              <a:t>Направления патриотического воспитания</a:t>
            </a:r>
          </a:p>
          <a:p>
            <a:r>
              <a:rPr lang="ru-RU" sz="1800" b="1" strike="noStrike" spc="-1" dirty="0">
                <a:latin typeface="Arial"/>
              </a:rPr>
              <a:t>1. Воспитание патриотических чувств через изучение материалов о семье</a:t>
            </a:r>
          </a:p>
        </p:txBody>
      </p:sp>
      <p:sp>
        <p:nvSpPr>
          <p:cNvPr id="100" name="TextShape 2"/>
          <p:cNvSpPr txBox="1"/>
          <p:nvPr/>
        </p:nvSpPr>
        <p:spPr>
          <a:xfrm>
            <a:off x="216000" y="1171080"/>
            <a:ext cx="8712000" cy="4186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spAutoFit/>
          </a:bodyPr>
          <a:lstStyle/>
          <a:p>
            <a:r>
              <a:rPr lang="ru-RU" sz="1800" b="0" strike="noStrike" spc="-1">
                <a:latin typeface="Arial"/>
              </a:rPr>
              <a:t>В рамках данного направления:</a:t>
            </a:r>
          </a:p>
          <a:p>
            <a:r>
              <a:rPr lang="ru-RU" sz="1800" b="0" strike="noStrike" spc="-1">
                <a:latin typeface="Arial"/>
              </a:rPr>
              <a:t>- изучаем историю своего рода через составление генеологических древ «Мое семейное древо»;</a:t>
            </a:r>
          </a:p>
          <a:p>
            <a:r>
              <a:rPr lang="ru-RU" sz="1800" b="0" strike="noStrike" spc="-1">
                <a:latin typeface="Arial"/>
              </a:rPr>
              <a:t>- участие в конкурс сочинений – «Память сильнее времени»</a:t>
            </a:r>
          </a:p>
          <a:p>
            <a:r>
              <a:rPr lang="ru-RU" sz="1800" b="0" strike="noStrike" spc="-1">
                <a:latin typeface="Arial"/>
              </a:rPr>
              <a:t>-  совместные праздники, экскурсии и походы родителей с детьми: День Матери, экскурсия на Куликово поле, поход «Родники родного края»</a:t>
            </a:r>
          </a:p>
          <a:p>
            <a:r>
              <a:rPr lang="ru-RU" sz="1800" b="0" strike="noStrike" spc="-1">
                <a:latin typeface="Arial"/>
              </a:rPr>
              <a:t>Узнавая о своих корнях, о своих предках, дети через жизнь близких им людей познают историю Родины, она становится ближе и понятнее, поскольку окрашивается их переживаниями.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86" y="3925638"/>
            <a:ext cx="3628628" cy="27214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8" r="25808"/>
          <a:stretch/>
        </p:blipFill>
        <p:spPr bwMode="auto">
          <a:xfrm>
            <a:off x="4139952" y="3573016"/>
            <a:ext cx="2812937" cy="31195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889" y="3645023"/>
            <a:ext cx="2056282" cy="30020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288000" y="144000"/>
            <a:ext cx="8640000" cy="3691865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spAutoFit/>
          </a:bodyPr>
          <a:lstStyle/>
          <a:p>
            <a:pPr algn="ctr"/>
            <a:r>
              <a:rPr lang="ru-RU" sz="1800" b="0" strike="noStrike" spc="-1" dirty="0">
                <a:latin typeface="Arial"/>
              </a:rPr>
              <a:t> </a:t>
            </a:r>
            <a:r>
              <a:rPr lang="ru-RU" sz="1800" b="1" strike="noStrike" spc="-1" dirty="0">
                <a:latin typeface="Arial"/>
              </a:rPr>
              <a:t>Воспитание патриотических чувств через углубленное изучение истории школы и создание имиджа школы</a:t>
            </a:r>
          </a:p>
          <a:p>
            <a:r>
              <a:rPr lang="ru-RU" sz="1800" b="0" strike="noStrike" spc="-1" dirty="0">
                <a:latin typeface="Arial"/>
              </a:rPr>
              <a:t>При работе по данному направлению использовались следующие формы воспитательной работы:</a:t>
            </a:r>
          </a:p>
          <a:p>
            <a:r>
              <a:rPr lang="ru-RU" sz="1800" b="0" strike="noStrike" spc="-1" dirty="0">
                <a:latin typeface="Arial"/>
              </a:rPr>
              <a:t>- участие в конкурсе исследовательских работ «Отечество» в номинации «История школы»;</a:t>
            </a:r>
          </a:p>
          <a:p>
            <a:r>
              <a:rPr lang="ru-RU" sz="1800" b="0" strike="noStrike" spc="-1" dirty="0">
                <a:latin typeface="Arial"/>
              </a:rPr>
              <a:t>- организация и проведение  праздников: День Знаний, День Учителя;</a:t>
            </a:r>
          </a:p>
          <a:p>
            <a:r>
              <a:rPr lang="ru-RU" sz="1800" b="0" strike="noStrike" spc="-1" dirty="0">
                <a:latin typeface="Arial"/>
              </a:rPr>
              <a:t>- проведение акции «Милосердие», поздравление ветеранов школы, тружеников тыла, ветеранов труда, чье детство было опалено войной.</a:t>
            </a:r>
          </a:p>
          <a:p>
            <a:r>
              <a:rPr lang="ru-RU" sz="1800" b="0" strike="noStrike" spc="-1" dirty="0">
                <a:latin typeface="Arial"/>
              </a:rPr>
              <a:t>Такая работа  способствует сплочению классного коллектива, духовному обогащению личности ребенка, проявлению его лучших качеств: доброты, отзывчивости, милосердия, стремления сделать хорошее для старшего поколения.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89040"/>
            <a:ext cx="3707904" cy="2780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870768"/>
            <a:ext cx="3100227" cy="26174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133"/>
          <a:stretch/>
        </p:blipFill>
        <p:spPr bwMode="auto">
          <a:xfrm>
            <a:off x="6186083" y="3973057"/>
            <a:ext cx="2941941" cy="25111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Shape 1"/>
          <p:cNvSpPr txBox="1"/>
          <p:nvPr/>
        </p:nvSpPr>
        <p:spPr>
          <a:xfrm>
            <a:off x="288000" y="72000"/>
            <a:ext cx="8712000" cy="5630857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spAutoFit/>
          </a:bodyPr>
          <a:lstStyle/>
          <a:p>
            <a:pPr algn="ctr"/>
            <a:r>
              <a:rPr lang="ru-RU" sz="1800" b="1" strike="noStrike" spc="-1" dirty="0">
                <a:latin typeface="Arial"/>
              </a:rPr>
              <a:t>Воспитание патриотических чувств через осознание причастности к судьбе малой Родины, ее прошлого, настоящего и будущего</a:t>
            </a:r>
            <a:r>
              <a:rPr lang="ru-RU" sz="1800" b="0" strike="noStrike" spc="-1" dirty="0" smtClean="0">
                <a:latin typeface="Arial"/>
              </a:rPr>
              <a:t>.</a:t>
            </a:r>
            <a:endParaRPr lang="ru-RU" sz="1800" b="0" strike="noStrike" spc="-1" dirty="0">
              <a:latin typeface="Arial"/>
            </a:endParaRPr>
          </a:p>
          <a:p>
            <a:r>
              <a:rPr lang="ru-RU" sz="1800" b="0" strike="noStrike" spc="-1" dirty="0">
                <a:latin typeface="Arial"/>
              </a:rPr>
              <a:t>По данному направлению провела следующие мероприятия:</a:t>
            </a:r>
          </a:p>
          <a:p>
            <a:r>
              <a:rPr lang="ru-RU" sz="1800" b="0" strike="noStrike" spc="-1" dirty="0">
                <a:latin typeface="Arial"/>
              </a:rPr>
              <a:t>- участие в конкурсе исследовательских работ «Отечество» в </a:t>
            </a:r>
            <a:r>
              <a:rPr lang="ru-RU" sz="1800" b="0" strike="noStrike" spc="-1" dirty="0" smtClean="0">
                <a:latin typeface="Arial"/>
              </a:rPr>
              <a:t>номинациях</a:t>
            </a:r>
            <a:r>
              <a:rPr lang="ru-RU" sz="1800" b="0" strike="noStrike" spc="-1" dirty="0">
                <a:latin typeface="Arial"/>
              </a:rPr>
              <a:t>: «Моя семья в годы Великой Отечественной войны», «История села»</a:t>
            </a:r>
          </a:p>
          <a:p>
            <a:r>
              <a:rPr lang="ru-RU" sz="1800" b="0" strike="noStrike" spc="-1" dirty="0">
                <a:latin typeface="Arial"/>
              </a:rPr>
              <a:t>- сбор материала о героях своей семьи, создание буклетов и размещение этого материала на сайте школы;</a:t>
            </a:r>
          </a:p>
          <a:p>
            <a:r>
              <a:rPr lang="ru-RU" sz="1800" b="0" strike="noStrike" spc="-1" dirty="0">
                <a:latin typeface="Arial"/>
              </a:rPr>
              <a:t>- приняли участие в оформление стенда о земляках нашего села «Бессмертный полк»;</a:t>
            </a:r>
          </a:p>
          <a:p>
            <a:pPr marL="285750" indent="-285750">
              <a:buFontTx/>
              <a:buChar char="-"/>
            </a:pPr>
            <a:r>
              <a:rPr lang="ru-RU" sz="1800" b="0" strike="noStrike" spc="-1" dirty="0" smtClean="0">
                <a:latin typeface="Arial"/>
              </a:rPr>
              <a:t>видеоролик  </a:t>
            </a:r>
            <a:r>
              <a:rPr lang="ru-RU" sz="1800" b="0" strike="noStrike" spc="-1" dirty="0">
                <a:latin typeface="Arial"/>
              </a:rPr>
              <a:t>«Нет в России семьи такой...» </a:t>
            </a:r>
            <a:endParaRPr lang="ru-RU" spc="-1" dirty="0">
              <a:latin typeface="Arial"/>
            </a:endParaRPr>
          </a:p>
          <a:p>
            <a:r>
              <a:rPr lang="ru-RU" sz="1800" b="0" strike="noStrike" spc="-1" dirty="0" smtClean="0">
                <a:latin typeface="Arial"/>
              </a:rPr>
              <a:t>- </a:t>
            </a:r>
            <a:r>
              <a:rPr lang="ru-RU" sz="1800" b="0" strike="noStrike" spc="-1" dirty="0">
                <a:latin typeface="Arial"/>
              </a:rPr>
              <a:t>проведение урока – путешествия «Заповедные места родного края»;</a:t>
            </a:r>
          </a:p>
          <a:p>
            <a:r>
              <a:rPr lang="ru-RU" sz="1800" b="0" strike="noStrike" spc="-1" dirty="0">
                <a:latin typeface="Arial"/>
              </a:rPr>
              <a:t>- снятие видео ролика о в школьном музее </a:t>
            </a:r>
          </a:p>
          <a:p>
            <a:r>
              <a:rPr lang="ru-RU" sz="1800" b="0" strike="noStrike" spc="-1" dirty="0">
                <a:latin typeface="Arial"/>
              </a:rPr>
              <a:t>- ухаживаем за памятником «Воинам - </a:t>
            </a:r>
            <a:r>
              <a:rPr lang="ru-RU" sz="1800" b="0" strike="noStrike" spc="-1" dirty="0" err="1">
                <a:latin typeface="Arial"/>
              </a:rPr>
              <a:t>Бигильдинцам</a:t>
            </a:r>
            <a:r>
              <a:rPr lang="ru-RU" sz="1800" b="0" strike="noStrike" spc="-1" dirty="0">
                <a:latin typeface="Arial"/>
              </a:rPr>
              <a:t>» в нашем селе. </a:t>
            </a:r>
          </a:p>
          <a:p>
            <a:r>
              <a:rPr lang="ru-RU" sz="1800" b="0" strike="noStrike" spc="-1" dirty="0">
                <a:latin typeface="Arial"/>
              </a:rPr>
              <a:t>- Участие учащихся в митинге «День Победы»</a:t>
            </a:r>
          </a:p>
          <a:p>
            <a:endParaRPr lang="ru-RU" sz="1800" b="0" strike="noStrike" spc="-1" dirty="0">
              <a:latin typeface="Arial"/>
            </a:endParaRPr>
          </a:p>
          <a:p>
            <a:endParaRPr lang="ru-RU" sz="1800" b="0" strike="noStrike" spc="-1" dirty="0">
              <a:latin typeface="Arial"/>
            </a:endParaRPr>
          </a:p>
          <a:p>
            <a:endParaRPr lang="ru-RU" sz="1800" b="0" strike="noStrike" spc="-1" dirty="0">
              <a:latin typeface="Arial"/>
            </a:endParaRPr>
          </a:p>
          <a:p>
            <a:endParaRPr lang="ru-RU" sz="1800" b="0" strike="noStrike" spc="-1" dirty="0">
              <a:latin typeface="Arial"/>
            </a:endParaRPr>
          </a:p>
          <a:p>
            <a:endParaRPr lang="ru-RU" sz="1800" b="0" strike="noStrike" spc="-1" dirty="0">
              <a:latin typeface="Arial"/>
            </a:endParaRPr>
          </a:p>
          <a:p>
            <a:endParaRPr lang="ru-RU" sz="1800" b="0" strike="noStrike" spc="-1" dirty="0">
              <a:latin typeface="Arial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81" t="3597" r="10014" b="12274"/>
          <a:stretch/>
        </p:blipFill>
        <p:spPr bwMode="auto">
          <a:xfrm>
            <a:off x="267456" y="4005064"/>
            <a:ext cx="3080408" cy="26007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3" r="14717"/>
          <a:stretch/>
        </p:blipFill>
        <p:spPr bwMode="auto">
          <a:xfrm>
            <a:off x="3326128" y="4063570"/>
            <a:ext cx="2700912" cy="2542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54" r="22868"/>
          <a:stretch/>
        </p:blipFill>
        <p:spPr bwMode="auto">
          <a:xfrm>
            <a:off x="6273192" y="4063570"/>
            <a:ext cx="2726808" cy="23954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Shape 1"/>
          <p:cNvSpPr txBox="1"/>
          <p:nvPr/>
        </p:nvSpPr>
        <p:spPr>
          <a:xfrm>
            <a:off x="216000" y="216000"/>
            <a:ext cx="8640000" cy="5544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spAutoFit/>
          </a:bodyPr>
          <a:lstStyle/>
          <a:p>
            <a:r>
              <a:rPr lang="ru-RU" sz="1800" b="0" strike="noStrike" spc="-1">
                <a:latin typeface="Arial"/>
              </a:rPr>
              <a:t>Воспитание патриотических чувств через осознание причастности к судьбе Отечества, его прошлого, настоящего и будущего.</a:t>
            </a:r>
          </a:p>
          <a:p>
            <a:r>
              <a:rPr lang="ru-RU" sz="1800" b="0" strike="noStrike" spc="-1">
                <a:latin typeface="Arial"/>
              </a:rPr>
              <a:t> Особое место в этом направлении занимает изучение истории Великой Отечественной войны. </a:t>
            </a:r>
          </a:p>
          <a:p>
            <a:r>
              <a:rPr lang="ru-RU" sz="1800" b="0" strike="noStrike" spc="-1">
                <a:latin typeface="Arial"/>
              </a:rPr>
              <a:t>По данному направлению провели следующие мероприятия:</a:t>
            </a:r>
          </a:p>
          <a:p>
            <a:r>
              <a:rPr lang="ru-RU" sz="1800" b="0" strike="noStrike" spc="-1">
                <a:latin typeface="Arial"/>
              </a:rPr>
              <a:t>- ежегодно 3 декабря отмечаем праздник – День Неизвестного Солдата – в память о российских и советских воинах, погибших в боевых действиях на территории нашей страны или за ее пределами;</a:t>
            </a:r>
          </a:p>
          <a:p>
            <a:r>
              <a:rPr lang="ru-RU" sz="1800" b="0" strike="noStrike" spc="-1">
                <a:latin typeface="Arial"/>
              </a:rPr>
              <a:t>- ежегодно 9 декабря  «День Героев Отечества»;</a:t>
            </a:r>
          </a:p>
          <a:p>
            <a:r>
              <a:rPr lang="ru-RU" sz="1800" b="0" strike="noStrike" spc="-1">
                <a:latin typeface="Arial"/>
              </a:rPr>
              <a:t>-  участие в школьных мероприятиях, посвященных общегосударственному празднику День защитника Отечества — смотр строя песни, концерты;</a:t>
            </a:r>
          </a:p>
          <a:p>
            <a:r>
              <a:rPr lang="ru-RU" sz="1800" b="0" strike="noStrike" spc="-1">
                <a:latin typeface="Arial"/>
              </a:rPr>
              <a:t>- конкурсы «Вперед мальчишки», «Патриот»;</a:t>
            </a:r>
          </a:p>
          <a:p>
            <a:r>
              <a:rPr lang="ru-RU" sz="1800" b="0" strike="noStrike" spc="-1">
                <a:latin typeface="Arial"/>
              </a:rPr>
              <a:t>Ежегодно в канун празднования Дня Победы мы с ребятами участвуем:</a:t>
            </a:r>
          </a:p>
          <a:p>
            <a:r>
              <a:rPr lang="ru-RU" sz="1800" b="0" strike="noStrike" spc="-1">
                <a:latin typeface="Arial"/>
              </a:rPr>
              <a:t>- в акциях «Георгиевская ленточка», «Бессмертный полк»;</a:t>
            </a:r>
          </a:p>
          <a:p>
            <a:r>
              <a:rPr lang="ru-RU" sz="1800" b="0" strike="noStrike" spc="-1">
                <a:latin typeface="Arial"/>
              </a:rPr>
              <a:t>- классные часы « Дети блокадного Ленинграда», «Ленинград в годы блокады», посвященные снятию блокады Ленинграда;</a:t>
            </a:r>
          </a:p>
          <a:p>
            <a:r>
              <a:rPr lang="ru-RU" sz="1800" b="0" strike="noStrike" spc="-1">
                <a:latin typeface="Arial"/>
              </a:rPr>
              <a:t>- возложение венков и цветов к обелиску воинам, павшим в годы Великой Отечественной войны;</a:t>
            </a:r>
          </a:p>
          <a:p>
            <a:r>
              <a:rPr lang="ru-RU" sz="1800" b="0" strike="noStrike" spc="-1">
                <a:latin typeface="Arial"/>
              </a:rPr>
              <a:t>На всех патриотических мероприятиях чтим память славных воинов минутой молчания. Эта акция большое имеет значение в воспитании детей.</a:t>
            </a:r>
          </a:p>
          <a:p>
            <a:r>
              <a:rPr lang="ru-RU" sz="1800" b="0" strike="noStrike" spc="-1">
                <a:latin typeface="Arial"/>
              </a:rPr>
              <a:t>В местной газете печатают сочинения учащихся о своих прадедах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Shape 1"/>
          <p:cNvSpPr txBox="1"/>
          <p:nvPr/>
        </p:nvSpPr>
        <p:spPr>
          <a:xfrm>
            <a:off x="72000" y="245520"/>
            <a:ext cx="8496000" cy="16264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>
            <a:spAutoFit/>
          </a:bodyPr>
          <a:lstStyle/>
          <a:p>
            <a:r>
              <a:rPr lang="ru-RU" sz="1800" b="0" strike="noStrike" spc="-1">
                <a:latin typeface="Arial"/>
              </a:rPr>
              <a:t>Патриотами люди не рождаются, честь, настойчивость, чуткость не приходят сами по себе. Эти и другие качества необходимо целенаправленно и ежедневно воспитывать в детях, прежде всего в семье, но и в значительной степени в школе. Я надеюсь, что мой опыт поможет детям любить свой родной край, его чудесную природу, щедрых и трудолюбивых людей, которые живут в стране с красивейшим названием Россия.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36"/>
          <a:stretch/>
        </p:blipFill>
        <p:spPr bwMode="auto">
          <a:xfrm>
            <a:off x="72000" y="4573434"/>
            <a:ext cx="3600400" cy="1916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568" y="2918054"/>
            <a:ext cx="2801056" cy="37347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7" t="16711" r="11426" b="22087"/>
          <a:stretch/>
        </p:blipFill>
        <p:spPr bwMode="auto">
          <a:xfrm>
            <a:off x="258550" y="2204864"/>
            <a:ext cx="3191018" cy="14263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571" y="3284984"/>
            <a:ext cx="2995429" cy="22465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548</TotalTime>
  <Words>904</Words>
  <Application>Microsoft Office PowerPoint</Application>
  <PresentationFormat>Экран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dc:description/>
  <cp:lastModifiedBy>User</cp:lastModifiedBy>
  <cp:revision>10</cp:revision>
  <dcterms:created xsi:type="dcterms:W3CDTF">2021-12-22T06:35:04Z</dcterms:created>
  <dcterms:modified xsi:type="dcterms:W3CDTF">2021-12-23T13:19:03Z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</vt:i4>
  </property>
</Properties>
</file>