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732" r:id="rId3"/>
  </p:sldMasterIdLst>
  <p:notesMasterIdLst>
    <p:notesMasterId r:id="rId31"/>
  </p:notesMasterIdLst>
  <p:sldIdLst>
    <p:sldId id="257" r:id="rId4"/>
    <p:sldId id="387" r:id="rId5"/>
    <p:sldId id="388" r:id="rId6"/>
    <p:sldId id="333" r:id="rId7"/>
    <p:sldId id="384" r:id="rId8"/>
    <p:sldId id="378" r:id="rId9"/>
    <p:sldId id="357" r:id="rId10"/>
    <p:sldId id="361" r:id="rId11"/>
    <p:sldId id="363" r:id="rId12"/>
    <p:sldId id="386" r:id="rId13"/>
    <p:sldId id="371" r:id="rId14"/>
    <p:sldId id="362" r:id="rId15"/>
    <p:sldId id="385" r:id="rId16"/>
    <p:sldId id="365" r:id="rId17"/>
    <p:sldId id="382" r:id="rId18"/>
    <p:sldId id="383" r:id="rId19"/>
    <p:sldId id="372" r:id="rId20"/>
    <p:sldId id="373" r:id="rId21"/>
    <p:sldId id="374" r:id="rId22"/>
    <p:sldId id="375" r:id="rId23"/>
    <p:sldId id="376" r:id="rId24"/>
    <p:sldId id="377" r:id="rId25"/>
    <p:sldId id="380" r:id="rId26"/>
    <p:sldId id="381" r:id="rId27"/>
    <p:sldId id="341" r:id="rId28"/>
    <p:sldId id="342" r:id="rId29"/>
    <p:sldId id="343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2ED5C95-FA07-4465-A818-E4DD4BC69A73}">
          <p14:sldIdLst>
            <p14:sldId id="257"/>
            <p14:sldId id="387"/>
            <p14:sldId id="388"/>
            <p14:sldId id="333"/>
            <p14:sldId id="384"/>
            <p14:sldId id="378"/>
            <p14:sldId id="357"/>
            <p14:sldId id="361"/>
            <p14:sldId id="363"/>
            <p14:sldId id="386"/>
            <p14:sldId id="371"/>
            <p14:sldId id="362"/>
            <p14:sldId id="385"/>
            <p14:sldId id="365"/>
            <p14:sldId id="382"/>
            <p14:sldId id="383"/>
            <p14:sldId id="372"/>
            <p14:sldId id="373"/>
            <p14:sldId id="374"/>
            <p14:sldId id="375"/>
            <p14:sldId id="376"/>
            <p14:sldId id="377"/>
            <p14:sldId id="380"/>
            <p14:sldId id="381"/>
            <p14:sldId id="341"/>
            <p14:sldId id="342"/>
            <p14:sldId id="343"/>
          </p14:sldIdLst>
        </p14:section>
        <p14:section name="Раздел без заголовка" id="{0606186F-8C4E-4AEF-B5EB-8F13888A931C}">
          <p14:sldIdLst/>
        </p14:section>
        <p14:section name="Раздел без заголовка" id="{8ED8FE50-AA75-453B-8C5B-08EC902006C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58" autoAdjust="0"/>
    <p:restoredTop sz="95349" autoAdjust="0"/>
  </p:normalViewPr>
  <p:slideViewPr>
    <p:cSldViewPr>
      <p:cViewPr varScale="1">
        <p:scale>
          <a:sx n="84" d="100"/>
          <a:sy n="84" d="100"/>
        </p:scale>
        <p:origin x="1387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D1BB2-0220-4DF2-9D11-21443EA9589B}" type="datetimeFigureOut">
              <a:rPr lang="ru-RU" smtClean="0"/>
              <a:t>24.03.2025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89A1C4-21CE-40F2-9691-DCE775705B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11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A0EA6A4-CDA8-4412-85D2-5BCD4FDA7F1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18FA48-7628-432F-B950-CE2820318C8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6D154-85E2-43D8-8AF4-7665802D8F3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796EE-983B-47BD-B056-4F1D16CE0AF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24439D-B5C1-4AFA-BE78-B735358DEB9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255E8-242C-48FC-92DF-0CFFE105C61E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B8050-5799-4436-AC59-261A3E236728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79C6F-0A97-4500-82A3-52BD68D2ED5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64A83-B342-4E6F-88BF-9856E54BC5F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B4093-F6AB-4087-B88F-A80D24E555D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27D8E-F952-4AC5-83D8-2AB2F6D28FEA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0967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EE1901C-3E04-4C3A-A883-F1511F971F39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F90D4-707D-48A2-A2AC-DE630F46EF7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B03CC-194C-4496-8FF8-5922130BE047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D8A67-017B-44B7-B293-120C98FA4882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A2751-DE0F-46E3-8376-0AF4AC99564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956D9-6B63-4A67-85EB-2052C1639AC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2747A-FA2C-498A-B1E2-5124F4F61B5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CC0F2-7AFD-4956-805E-2FAB3C625B5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A9914-0F8F-46B4-831E-9127511C8B6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2E51C6-ACCC-4F9D-8120-CBD894F228AD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37842B-C8CF-4D30-A139-19E471088FE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A6A4-CDA8-4412-85D2-5BCD4FDA7F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8908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8FA48-7628-432F-B950-CE2820318C8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767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D154-85E2-43D8-8AF4-7665802D8F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61475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4796EE-983B-47BD-B056-4F1D16CE0AF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037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4439D-B5C1-4AFA-BE78-B735358DEB9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9121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255E8-242C-48FC-92DF-0CFFE105C6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359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B8050-5799-4436-AC59-261A3E23672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2760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79C6F-0A97-4500-82A3-52BD68D2ED5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3671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64A83-B342-4E6F-88BF-9856E54BC5F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12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4093-F6AB-4087-B88F-A80D24E555D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56778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127D8E-F952-4AC5-83D8-2AB2F6D28F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257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F675B2-1F5C-4C92-9A1A-CA4ED6448CA6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dirty="0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dirty="0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1F091B0-E950-4AF0-8F7E-410AAFD7143C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675B2-1F5C-4C92-9A1A-CA4ED6448CA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473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964489" cy="4752528"/>
          </a:xfrm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ru-RU" sz="9600" b="1" dirty="0" smtClean="0">
                <a:solidFill>
                  <a:srgbClr val="7030A0"/>
                </a:solidFill>
              </a:rPr>
              <a:t> </a:t>
            </a:r>
            <a:br>
              <a:rPr lang="ru-RU" sz="9600" b="1" dirty="0" smtClean="0">
                <a:solidFill>
                  <a:srgbClr val="7030A0"/>
                </a:solidFill>
              </a:rPr>
            </a:br>
            <a:r>
              <a:rPr lang="ru-RU" sz="9600" b="1" dirty="0">
                <a:solidFill>
                  <a:srgbClr val="7030A0"/>
                </a:solidFill>
              </a:rPr>
              <a:t/>
            </a:r>
            <a:br>
              <a:rPr lang="ru-RU" sz="9600" b="1" dirty="0">
                <a:solidFill>
                  <a:srgbClr val="7030A0"/>
                </a:solidFill>
              </a:rPr>
            </a:br>
            <a:r>
              <a:rPr lang="ru-RU" sz="9600" b="1" dirty="0" smtClean="0">
                <a:solidFill>
                  <a:srgbClr val="7030A0"/>
                </a:solidFill>
              </a:rPr>
              <a:t/>
            </a:r>
            <a:br>
              <a:rPr lang="ru-RU" sz="9600" b="1" dirty="0" smtClean="0">
                <a:solidFill>
                  <a:srgbClr val="7030A0"/>
                </a:solidFill>
              </a:rPr>
            </a:br>
            <a:r>
              <a:rPr lang="ru-RU" sz="4800" b="1" dirty="0" smtClean="0"/>
              <a:t>«</a:t>
            </a:r>
            <a:r>
              <a:rPr lang="ru-RU" sz="4800" b="1" dirty="0" err="1" smtClean="0"/>
              <a:t>Критериальное</a:t>
            </a:r>
            <a:r>
              <a:rPr lang="ru-RU" sz="4800" b="1" dirty="0" smtClean="0"/>
              <a:t> оценивание по </a:t>
            </a:r>
            <a:r>
              <a:rPr lang="ru-RU" sz="4800" b="1" dirty="0"/>
              <a:t>предмету «Труд «Технология»</a:t>
            </a:r>
            <a:br>
              <a:rPr lang="ru-RU" sz="4800" b="1" dirty="0"/>
            </a:br>
            <a:r>
              <a:rPr lang="ru-RU" sz="9600" b="1" dirty="0"/>
              <a:t> </a:t>
            </a:r>
            <a:br>
              <a:rPr lang="ru-RU" sz="9600" b="1" dirty="0"/>
            </a:b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509120"/>
            <a:ext cx="3888432" cy="1944216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b="1" dirty="0">
              <a:solidFill>
                <a:schemeClr val="tx2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>
              <a:buNone/>
            </a:pPr>
            <a:endParaRPr lang="ru-RU" sz="18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1800" b="1" dirty="0">
              <a:solidFill>
                <a:srgbClr val="FF0000"/>
              </a:solidFill>
            </a:endParaRPr>
          </a:p>
          <a:p>
            <a:pPr>
              <a:buNone/>
            </a:pPr>
            <a:endParaRPr lang="ru-RU" sz="1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7000" b="1" dirty="0" smtClean="0">
                <a:solidFill>
                  <a:srgbClr val="7030A0"/>
                </a:solidFill>
              </a:rPr>
              <a:t> </a:t>
            </a:r>
            <a:r>
              <a:rPr lang="ru-RU" sz="7000" b="1" dirty="0" smtClean="0"/>
              <a:t>Выполнила учитель </a:t>
            </a:r>
          </a:p>
          <a:p>
            <a:pPr>
              <a:buNone/>
            </a:pPr>
            <a:r>
              <a:rPr lang="ru-RU" sz="7000" b="1" dirty="0" smtClean="0"/>
              <a:t> технологии</a:t>
            </a:r>
          </a:p>
          <a:p>
            <a:pPr>
              <a:buNone/>
            </a:pPr>
            <a:r>
              <a:rPr lang="ru-RU" sz="7000" b="1" dirty="0" smtClean="0"/>
              <a:t> МБОУ «ООШ №5» </a:t>
            </a:r>
          </a:p>
          <a:p>
            <a:pPr>
              <a:buNone/>
            </a:pPr>
            <a:r>
              <a:rPr lang="ru-RU" sz="7000" b="1" dirty="0" smtClean="0"/>
              <a:t> Троицкая О.К.</a:t>
            </a:r>
          </a:p>
          <a:p>
            <a:pPr algn="r">
              <a:buNone/>
            </a:pPr>
            <a:r>
              <a:rPr lang="ru-RU" sz="1800" b="1" dirty="0" smtClean="0"/>
              <a:t> </a:t>
            </a: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640960" cy="57722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/>
              <a:t>ФГОС третьего поколения выдвинули новые требования к уроку технологии. Теперь курс технологии стал объёмным по содержанию. Он построен по модульному принципу: модули — это части структуры образовательной программы. </a:t>
            </a:r>
          </a:p>
          <a:p>
            <a:pPr marL="0" indent="0">
              <a:buNone/>
            </a:pP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71321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692696"/>
            <a:ext cx="8712968" cy="548426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000" dirty="0" smtClean="0"/>
              <a:t>1.«Производство </a:t>
            </a:r>
            <a:r>
              <a:rPr lang="ru-RU" sz="4000" dirty="0"/>
              <a:t>и технологии»  </a:t>
            </a:r>
          </a:p>
          <a:p>
            <a:pPr marL="0" indent="0" algn="ctr">
              <a:buNone/>
            </a:pPr>
            <a:r>
              <a:rPr lang="ru-RU" sz="4000" dirty="0" smtClean="0"/>
              <a:t>2.«Технологии </a:t>
            </a:r>
            <a:r>
              <a:rPr lang="ru-RU" sz="4000" dirty="0"/>
              <a:t>обработки материалов, пищевых продуктов» </a:t>
            </a:r>
            <a:endParaRPr lang="ru-RU" sz="4000" dirty="0" smtClean="0"/>
          </a:p>
          <a:p>
            <a:pPr marL="0" indent="0" algn="ctr">
              <a:buNone/>
            </a:pPr>
            <a:r>
              <a:rPr lang="ru-RU" sz="4000" dirty="0" smtClean="0"/>
              <a:t>3. </a:t>
            </a:r>
            <a:r>
              <a:rPr lang="ru-RU" sz="4000" dirty="0"/>
              <a:t>«3D-моделирование, </a:t>
            </a:r>
            <a:r>
              <a:rPr lang="ru-RU" sz="4000" dirty="0" err="1"/>
              <a:t>прототипирование</a:t>
            </a:r>
            <a:r>
              <a:rPr lang="ru-RU" sz="4000" dirty="0"/>
              <a:t> и макетирование» </a:t>
            </a:r>
          </a:p>
          <a:p>
            <a:pPr marL="0" indent="0" algn="ctr">
              <a:buNone/>
            </a:pPr>
            <a:r>
              <a:rPr lang="ru-RU" sz="4000" dirty="0" smtClean="0"/>
              <a:t>4. </a:t>
            </a:r>
            <a:r>
              <a:rPr lang="ru-RU" sz="4000" dirty="0"/>
              <a:t>«Компьютерная графика и черчение» </a:t>
            </a:r>
          </a:p>
          <a:p>
            <a:pPr marL="0" indent="0" algn="ctr">
              <a:buNone/>
            </a:pPr>
            <a:r>
              <a:rPr lang="ru-RU" sz="4000" dirty="0" smtClean="0"/>
              <a:t>5.«Робототехника</a:t>
            </a:r>
            <a:r>
              <a:rPr lang="ru-RU" sz="4000" dirty="0"/>
              <a:t>» 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254781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96564" y="1466162"/>
            <a:ext cx="5708595" cy="320559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8" r="15350" b="12136"/>
          <a:stretch/>
        </p:blipFill>
        <p:spPr>
          <a:xfrm rot="10800000">
            <a:off x="960848" y="214662"/>
            <a:ext cx="3786684" cy="23964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0" t="13987" r="35951"/>
          <a:stretch/>
        </p:blipFill>
        <p:spPr>
          <a:xfrm rot="5400000">
            <a:off x="1274607" y="2446901"/>
            <a:ext cx="3096344" cy="38495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rot="10800000" flipV="1">
            <a:off x="1835696" y="6090191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проектов 5- х классов.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12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11"/>
          <a:stretch/>
        </p:blipFill>
        <p:spPr>
          <a:xfrm>
            <a:off x="5508104" y="265247"/>
            <a:ext cx="2928408" cy="313101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5248"/>
            <a:ext cx="4176464" cy="3131011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23"/>
          <a:stretch/>
        </p:blipFill>
        <p:spPr>
          <a:xfrm>
            <a:off x="611560" y="3572570"/>
            <a:ext cx="4204308" cy="2376264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7" name="TextBox 6"/>
          <p:cNvSpPr txBox="1"/>
          <p:nvPr/>
        </p:nvSpPr>
        <p:spPr>
          <a:xfrm rot="10800000" flipV="1">
            <a:off x="1835696" y="6090191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проектов 6- х классов.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632" y="3645024"/>
            <a:ext cx="2952328" cy="2214246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:p14="http://schemas.microsoft.com/office/powerpoint/2010/main" val="3976095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23" y="188640"/>
            <a:ext cx="4050449" cy="54006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1" y="188640"/>
            <a:ext cx="4050451" cy="54006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0800000" flipV="1">
            <a:off x="827584" y="5912986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проектов 7 классы</a:t>
            </a:r>
          </a:p>
        </p:txBody>
      </p:sp>
    </p:spTree>
    <p:extLst>
      <p:ext uri="{BB962C8B-B14F-4D97-AF65-F5344CB8AC3E}">
        <p14:creationId xmlns:p14="http://schemas.microsoft.com/office/powerpoint/2010/main" val="200540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4664"/>
            <a:ext cx="7485628" cy="5616624"/>
          </a:xfrm>
          <a:prstGeom prst="rect">
            <a:avLst/>
          </a:prstGeom>
          <a:ln w="38100">
            <a:noFill/>
          </a:ln>
        </p:spPr>
      </p:pic>
      <p:sp>
        <p:nvSpPr>
          <p:cNvPr id="5" name="TextBox 4"/>
          <p:cNvSpPr txBox="1"/>
          <p:nvPr/>
        </p:nvSpPr>
        <p:spPr>
          <a:xfrm rot="10800000" flipV="1">
            <a:off x="1187624" y="6021288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проектов 8 класс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732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3" y="96918"/>
            <a:ext cx="2232248" cy="29763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5975" y="504964"/>
            <a:ext cx="2880319" cy="21602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59" y="94647"/>
            <a:ext cx="2232248" cy="29763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3" y="3701485"/>
            <a:ext cx="2322258" cy="3096344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639" y="3670080"/>
            <a:ext cx="2319831" cy="3096344"/>
          </a:xfrm>
          <a:prstGeom prst="rect">
            <a:avLst/>
          </a:prstGeom>
          <a:noFill/>
          <a:ln w="5724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398" y="131712"/>
            <a:ext cx="2156996" cy="2893532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81644" y="3070978"/>
            <a:ext cx="924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        </a:t>
            </a:r>
            <a:r>
              <a:rPr lang="ru-RU" sz="3200" b="1" dirty="0" smtClean="0"/>
              <a:t>Победители и призёры олимпиад</a:t>
            </a:r>
            <a:endParaRPr lang="ru-RU" sz="32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169" y="3655752"/>
            <a:ext cx="4128458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0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2854411" cy="380588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177" y="116632"/>
            <a:ext cx="2870951" cy="38279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390" y="116632"/>
            <a:ext cx="2883931" cy="384524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77072"/>
            <a:ext cx="3608053" cy="2706040"/>
          </a:xfrm>
          <a:prstGeom prst="rect">
            <a:avLst/>
          </a:prstGeom>
        </p:spPr>
      </p:pic>
      <p:pic>
        <p:nvPicPr>
          <p:cNvPr id="6" name="Рисунок 5" descr="E:\DCIM\108___02\IMG_489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9652" y="4126100"/>
            <a:ext cx="3960440" cy="265701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7092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C:\Users\User\Desktop\Фьюзинг\DSC040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272"/>
            <a:ext cx="8784976" cy="6816882"/>
          </a:xfrm>
          <a:prstGeom prst="rect">
            <a:avLst/>
          </a:prstGeom>
          <a:noFill/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540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784976" cy="590465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внеурочной деятельности учителя технологии </a:t>
            </a:r>
            <a:b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«ООШ №5»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5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Лесосибирска</a:t>
            </a:r>
            <a: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Троицкой О.К.</a:t>
            </a:r>
            <a:br>
              <a:rPr 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364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User\Desktop\НПК МО\IMG_103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967" y="332656"/>
            <a:ext cx="2253041" cy="2738322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6" name="Рисунок 5" descr="C:\Users\Paha\Desktop\IMG_292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186" y="332656"/>
            <a:ext cx="1975302" cy="2738322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7" name="Рисунок 6" descr="C:\Users\Paha\Desktop\НПК 2015\IMG_7568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9"/>
          <a:stretch/>
        </p:blipFill>
        <p:spPr bwMode="auto">
          <a:xfrm>
            <a:off x="274594" y="4159596"/>
            <a:ext cx="3168352" cy="2452005"/>
          </a:xfrm>
          <a:prstGeom prst="rect">
            <a:avLst/>
          </a:prstGeom>
          <a:noFill/>
          <a:ln w="38100">
            <a:noFill/>
          </a:ln>
        </p:spPr>
      </p:pic>
      <p:pic>
        <p:nvPicPr>
          <p:cNvPr id="8" name="Объект 3" descr="C:\Users\User\Desktop\НПК МО\IMG_4915.JPG"/>
          <p:cNvPicPr>
            <a:picLocks noGrp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159596"/>
            <a:ext cx="3353290" cy="2452005"/>
          </a:xfrm>
          <a:prstGeom prst="rect">
            <a:avLst/>
          </a:prstGeom>
          <a:noFill/>
          <a:ln w="57150">
            <a:noFill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520" y="4164767"/>
            <a:ext cx="1831246" cy="2441662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5239"/>
            <a:ext cx="2092978" cy="2725739"/>
          </a:xfrm>
          <a:prstGeom prst="rect">
            <a:avLst/>
          </a:prstGeom>
          <a:ln w="57150"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81644" y="3070978"/>
            <a:ext cx="92428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             </a:t>
            </a:r>
            <a:r>
              <a:rPr lang="ru-RU" sz="3200" b="1" dirty="0" smtClean="0"/>
              <a:t>Победители научно- практических    конференций </a:t>
            </a:r>
            <a:endParaRPr lang="ru-RU" sz="3200" b="1" dirty="0"/>
          </a:p>
        </p:txBody>
      </p:sp>
      <p:pic>
        <p:nvPicPr>
          <p:cNvPr id="12" name="Объект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10" y="362399"/>
            <a:ext cx="2070029" cy="276003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28778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12643"/>
            <a:ext cx="4752529" cy="633670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48547" y="1508787"/>
            <a:ext cx="4800534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54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102014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0" t="15138" r="22977"/>
          <a:stretch>
            <a:fillRect/>
          </a:stretch>
        </p:blipFill>
        <p:spPr bwMode="auto">
          <a:xfrm>
            <a:off x="611560" y="339981"/>
            <a:ext cx="3240360" cy="5970231"/>
          </a:xfrm>
          <a:prstGeom prst="rect">
            <a:avLst/>
          </a:prstGeom>
          <a:noFill/>
          <a:ln w="571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779" y="339980"/>
            <a:ext cx="4477673" cy="597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695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966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584144"/>
            <a:ext cx="4392488" cy="585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701" y="584144"/>
            <a:ext cx="4392487" cy="5856652"/>
          </a:xfrm>
        </p:spPr>
      </p:pic>
    </p:spTree>
    <p:extLst>
      <p:ext uri="{BB962C8B-B14F-4D97-AF65-F5344CB8AC3E}">
        <p14:creationId xmlns:p14="http://schemas.microsoft.com/office/powerpoint/2010/main" val="32917234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3888432" cy="51845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76671"/>
            <a:ext cx="3888432" cy="518457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4008" y="594928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2024 год, 3 место в ГНПК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594928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2025 год, 2 место в ГНПК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39200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99438"/>
            <a:ext cx="4066657" cy="57523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381" y="420038"/>
            <a:ext cx="4053157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83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40" y="365126"/>
            <a:ext cx="4197393" cy="591581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54" y="497986"/>
            <a:ext cx="4103127" cy="578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331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05"/>
            <a:ext cx="4116939" cy="58234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285" y="267488"/>
            <a:ext cx="4176464" cy="588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922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84406"/>
            <a:ext cx="4104456" cy="58058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84406"/>
            <a:ext cx="4103625" cy="580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399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24"/>
            <a:ext cx="9230203" cy="6525344"/>
          </a:xfrm>
        </p:spPr>
      </p:pic>
    </p:spTree>
    <p:extLst>
      <p:ext uri="{BB962C8B-B14F-4D97-AF65-F5344CB8AC3E}">
        <p14:creationId xmlns:p14="http://schemas.microsoft.com/office/powerpoint/2010/main" val="4561369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116632"/>
            <a:ext cx="8832981" cy="6624736"/>
          </a:xfrm>
        </p:spPr>
      </p:pic>
    </p:spTree>
    <p:extLst>
      <p:ext uri="{BB962C8B-B14F-4D97-AF65-F5344CB8AC3E}">
        <p14:creationId xmlns:p14="http://schemas.microsoft.com/office/powerpoint/2010/main" val="2745731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25"/>
          <a:stretch/>
        </p:blipFill>
        <p:spPr>
          <a:xfrm>
            <a:off x="4749828" y="150160"/>
            <a:ext cx="4287338" cy="6325301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8" y="150160"/>
            <a:ext cx="4484622" cy="6341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410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6109727"/>
              </p:ext>
            </p:extLst>
          </p:nvPr>
        </p:nvGraphicFramePr>
        <p:xfrm>
          <a:off x="0" y="16048"/>
          <a:ext cx="9144002" cy="76062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3583">
                  <a:extLst>
                    <a:ext uri="{9D8B030D-6E8A-4147-A177-3AD203B41FA5}">
                      <a16:colId xmlns:a16="http://schemas.microsoft.com/office/drawing/2014/main" val="1988139279"/>
                    </a:ext>
                  </a:extLst>
                </a:gridCol>
                <a:gridCol w="3333583">
                  <a:extLst>
                    <a:ext uri="{9D8B030D-6E8A-4147-A177-3AD203B41FA5}">
                      <a16:colId xmlns:a16="http://schemas.microsoft.com/office/drawing/2014/main" val="2699352223"/>
                    </a:ext>
                  </a:extLst>
                </a:gridCol>
                <a:gridCol w="2476836">
                  <a:extLst>
                    <a:ext uri="{9D8B030D-6E8A-4147-A177-3AD203B41FA5}">
                      <a16:colId xmlns:a16="http://schemas.microsoft.com/office/drawing/2014/main" val="324963172"/>
                    </a:ext>
                  </a:extLst>
                </a:gridCol>
              </a:tblGrid>
              <a:tr h="216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год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effectLst/>
                        </a:rPr>
                        <a:t>Мероприятие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000" dirty="0">
                          <a:effectLst/>
                        </a:rPr>
                        <a:t>Результат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3052597723"/>
                  </a:ext>
                </a:extLst>
              </a:tr>
              <a:tr h="296727">
                <a:tc rowSpan="9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2016-2017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2016- 2017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Городской   </a:t>
                      </a:r>
                      <a:r>
                        <a:rPr lang="ru-RU" sz="1200" dirty="0" err="1">
                          <a:effectLst/>
                        </a:rPr>
                        <a:t>профориентационный</a:t>
                      </a:r>
                      <a:r>
                        <a:rPr lang="ru-RU" sz="1200" dirty="0">
                          <a:effectLst/>
                        </a:rPr>
                        <a:t> фестиваль «Мастеровые».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Диплом победителя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 участников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1610854204"/>
                  </a:ext>
                </a:extLst>
              </a:tr>
              <a:tr h="4945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Международный   конкурс   творческих работ «В предчувствии весны», в номинации «Авторская кукла», г. Барнаул.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Диплом победителя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481707332"/>
                  </a:ext>
                </a:extLst>
              </a:tr>
              <a:tr h="296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Краевой конкурс творческих работ   «Мы в мире профессий», г. Красноярск.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3 место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938179808"/>
                  </a:ext>
                </a:extLst>
              </a:tr>
              <a:tr h="3956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Муниципальный этап всероссийской олимпиады школьников по технологии, 7 класс.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Победитель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2312751280"/>
                  </a:ext>
                </a:extLst>
              </a:tr>
              <a:tr h="3956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Муниципальный этап всероссийской олимпиады школьников по технологии, 9 класс.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Призер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1368223142"/>
                  </a:ext>
                </a:extLst>
              </a:tr>
              <a:tr h="7912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Городской </a:t>
                      </a:r>
                      <a:r>
                        <a:rPr lang="ru-RU" sz="1200" dirty="0" err="1">
                          <a:effectLst/>
                        </a:rPr>
                        <a:t>профориентационный</a:t>
                      </a:r>
                      <a:r>
                        <a:rPr lang="ru-RU" sz="1200" dirty="0">
                          <a:effectLst/>
                        </a:rPr>
                        <a:t> фестиваль «Дороги, которые мы   выбираем»   в номинации конкурс эссе «Моя профессиональная траектория: от школьной скамьи до профессионала».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1967388764"/>
                  </a:ext>
                </a:extLst>
              </a:tr>
              <a:tr h="7912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Городской профориентационный  фестиваль «Дороги, которые мы выбираем» в номинации конкурс эссе «Моя профессиональная траектория: от школьной скамьи до профессионала».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4171730843"/>
                  </a:ext>
                </a:extLst>
              </a:tr>
              <a:tr h="5934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Школьный профориентационный фестиваль «Дороги, которые мы выбираем» в номинации  «Компьютерная презентация профессии».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2694956124"/>
                  </a:ext>
                </a:extLst>
              </a:tr>
              <a:tr h="5934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Городской  профориентационный фестиваль «Дороги, которые мы выбираем» в номинации  «Компьютерная презентация профессии».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856750289"/>
                  </a:ext>
                </a:extLst>
              </a:tr>
              <a:tr h="296727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2017-</a:t>
                      </a:r>
                      <a:r>
                        <a:rPr lang="ru-RU" sz="1400" baseline="0" dirty="0" smtClean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2018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Городской   профориентационный фестиваль «Мастеровые».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2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 участников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512289282"/>
                  </a:ext>
                </a:extLst>
              </a:tr>
              <a:tr h="3956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всероссийской олимпиады школьников по технологии, 8 класс.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Победитель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2095699587"/>
                  </a:ext>
                </a:extLst>
              </a:tr>
              <a:tr h="3956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всероссийской олимпиады школьников по технологии, 7 класс.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Призёр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3768862318"/>
                  </a:ext>
                </a:extLst>
              </a:tr>
              <a:tr h="296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Городская научно- практическая конференция, секция «Экология»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2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1125" marR="21125" marT="0" marB="0"/>
                </a:tc>
                <a:extLst>
                  <a:ext uri="{0D108BD9-81ED-4DB2-BD59-A6C34878D82A}">
                    <a16:rowId xmlns:a16="http://schemas.microsoft.com/office/drawing/2014/main" val="2415102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770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5623135"/>
              </p:ext>
            </p:extLst>
          </p:nvPr>
        </p:nvGraphicFramePr>
        <p:xfrm>
          <a:off x="0" y="-1"/>
          <a:ext cx="9143999" cy="71229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3583">
                  <a:extLst>
                    <a:ext uri="{9D8B030D-6E8A-4147-A177-3AD203B41FA5}">
                      <a16:colId xmlns:a16="http://schemas.microsoft.com/office/drawing/2014/main" val="1715703711"/>
                    </a:ext>
                  </a:extLst>
                </a:gridCol>
                <a:gridCol w="3333583">
                  <a:extLst>
                    <a:ext uri="{9D8B030D-6E8A-4147-A177-3AD203B41FA5}">
                      <a16:colId xmlns:a16="http://schemas.microsoft.com/office/drawing/2014/main" val="1503174241"/>
                    </a:ext>
                  </a:extLst>
                </a:gridCol>
                <a:gridCol w="2476833">
                  <a:extLst>
                    <a:ext uri="{9D8B030D-6E8A-4147-A177-3AD203B41FA5}">
                      <a16:colId xmlns:a16="http://schemas.microsoft.com/office/drawing/2014/main" val="3911626830"/>
                    </a:ext>
                  </a:extLst>
                </a:gridCol>
              </a:tblGrid>
              <a:tr h="359498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2018-2019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Городской   </a:t>
                      </a:r>
                      <a:r>
                        <a:rPr lang="ru-RU" sz="1000" dirty="0" err="1">
                          <a:effectLst/>
                        </a:rPr>
                        <a:t>профориентационный</a:t>
                      </a:r>
                      <a:r>
                        <a:rPr lang="ru-RU" sz="1000" dirty="0">
                          <a:effectLst/>
                        </a:rPr>
                        <a:t> фестиваль «Мастеровые».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Диплом 3 место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 участников</a:t>
                      </a:r>
                      <a:endParaRPr lang="ru-RU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3178189648"/>
                  </a:ext>
                </a:extLst>
              </a:tr>
              <a:tr h="4817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Муниципальный этап всероссийской олимпиады школьников по технологии, 7 класс.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Победитель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1703455205"/>
                  </a:ext>
                </a:extLst>
              </a:tr>
              <a:tr h="4817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Муниципальный этап всероссийской олимпиады школьников по технологии, 7 класс.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Призёр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3721123300"/>
                  </a:ext>
                </a:extLst>
              </a:tr>
              <a:tr h="4817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Городская научно - практическая конференция, секция «Медицина и здоровье»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Дипломы победителей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1250008596"/>
                  </a:ext>
                </a:extLst>
              </a:tr>
              <a:tr h="726170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2019-2020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Краевой молодёжный Форум «Научно- технический потенциал Сибири», номинация «Научный конвент», секция «Медицина»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Дипломы 2 место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3716589978"/>
                  </a:ext>
                </a:extLst>
              </a:tr>
              <a:tr h="4817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 всероссийской олимпиады олимпиады по технологии, 8 класс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Призёр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2688052145"/>
                  </a:ext>
                </a:extLst>
              </a:tr>
              <a:tr h="14144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2020-</a:t>
                      </a:r>
                      <a:r>
                        <a:rPr lang="ru-RU" sz="1400" baseline="0" dirty="0" smtClean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 всероссийской олимпиады олимпиады по технологии 8 и 7 класс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Победитель, призёр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3770048895"/>
                  </a:ext>
                </a:extLst>
              </a:tr>
              <a:tr h="989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2021-2022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 Муниципальный этап  всероссийской олимпиады  по технологии, 7 и 9 класс;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72200" algn="l"/>
                        </a:tabLst>
                      </a:pPr>
                      <a:r>
                        <a:rPr lang="ru-RU" sz="1200">
                          <a:effectLst/>
                        </a:rPr>
                        <a:t>Городская научно- практическая конференция, секция «Медицина и здоровье»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Призёры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победителя (3 место)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661338833"/>
                  </a:ext>
                </a:extLst>
              </a:tr>
              <a:tr h="852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2022-2023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  всероссийской олимпиады  по технологии 8 класс;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Городская научно- практическая конференция, секция «Мировая художественная культура»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Победитель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победителя (3 место) 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846582618"/>
                  </a:ext>
                </a:extLst>
              </a:tr>
              <a:tr h="8529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2023-2024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Муниципальный этап   всероссийской олимпиады   по технологии 7 и 9 класс;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Городская научно- практическая конференция, секция «Мировая художественная культура»</a:t>
                      </a:r>
                      <a:endParaRPr lang="ru-RU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Призёры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Диплом победителя (3 место)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25188" marR="25188" marT="0" marB="0"/>
                </a:tc>
                <a:extLst>
                  <a:ext uri="{0D108BD9-81ED-4DB2-BD59-A6C34878D82A}">
                    <a16:rowId xmlns:a16="http://schemas.microsoft.com/office/drawing/2014/main" val="519993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93241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Рекомендации: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496944" cy="5184575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Позволяйте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детям исправлять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Изучайте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 особенности поведения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ребёнка.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Создавайте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благоприятную атмосферу на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Уделяйте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индивидуальной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работе.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Используйте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проблемно- исследовательский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 и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критериальное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оценивание.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3437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ind_0016_slide">
  <a:themeElements>
    <a:clrScheme name="Тема Office 2">
      <a:dk1>
        <a:srgbClr val="000000"/>
      </a:dk1>
      <a:lt1>
        <a:srgbClr val="FFB663"/>
      </a:lt1>
      <a:dk2>
        <a:srgbClr val="000000"/>
      </a:dk2>
      <a:lt2>
        <a:srgbClr val="808080"/>
      </a:lt2>
      <a:accent1>
        <a:srgbClr val="998E00"/>
      </a:accent1>
      <a:accent2>
        <a:srgbClr val="CC6D00"/>
      </a:accent2>
      <a:accent3>
        <a:srgbClr val="FFD7B7"/>
      </a:accent3>
      <a:accent4>
        <a:srgbClr val="000000"/>
      </a:accent4>
      <a:accent5>
        <a:srgbClr val="CAC6AA"/>
      </a:accent5>
      <a:accent6>
        <a:srgbClr val="B96200"/>
      </a:accent6>
      <a:hlink>
        <a:srgbClr val="805D00"/>
      </a:hlink>
      <a:folHlink>
        <a:srgbClr val="AB3808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D7B7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FFFF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000000"/>
      </a:dk1>
      <a:lt1>
        <a:srgbClr val="FFB663"/>
      </a:lt1>
      <a:dk2>
        <a:srgbClr val="000000"/>
      </a:dk2>
      <a:lt2>
        <a:srgbClr val="808080"/>
      </a:lt2>
      <a:accent1>
        <a:srgbClr val="998E00"/>
      </a:accent1>
      <a:accent2>
        <a:srgbClr val="CC6D00"/>
      </a:accent2>
      <a:accent3>
        <a:srgbClr val="FFD7B7"/>
      </a:accent3>
      <a:accent4>
        <a:srgbClr val="000000"/>
      </a:accent4>
      <a:accent5>
        <a:srgbClr val="CAC6AA"/>
      </a:accent5>
      <a:accent6>
        <a:srgbClr val="B96200"/>
      </a:accent6>
      <a:hlink>
        <a:srgbClr val="805D00"/>
      </a:hlink>
      <a:folHlink>
        <a:srgbClr val="AB3808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D7B7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B663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D7B7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D5D32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E3B6AD"/>
        </a:accent5>
        <a:accent6>
          <a:srgbClr val="B96200"/>
        </a:accent6>
        <a:hlink>
          <a:srgbClr val="992D00"/>
        </a:hlink>
        <a:folHlink>
          <a:srgbClr val="6B4E2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8E00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CAC6AA"/>
        </a:accent5>
        <a:accent6>
          <a:srgbClr val="B96200"/>
        </a:accent6>
        <a:hlink>
          <a:srgbClr val="805D00"/>
        </a:hlink>
        <a:folHlink>
          <a:srgbClr val="AB38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B99A7"/>
        </a:accent1>
        <a:accent2>
          <a:srgbClr val="CC6D00"/>
        </a:accent2>
        <a:accent3>
          <a:srgbClr val="FFFFFF"/>
        </a:accent3>
        <a:accent4>
          <a:srgbClr val="000000"/>
        </a:accent4>
        <a:accent5>
          <a:srgbClr val="AACAD0"/>
        </a:accent5>
        <a:accent6>
          <a:srgbClr val="B96200"/>
        </a:accent6>
        <a:hlink>
          <a:srgbClr val="603A92"/>
        </a:hlink>
        <a:folHlink>
          <a:srgbClr val="3A40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6D00"/>
        </a:accent1>
        <a:accent2>
          <a:srgbClr val="9BB300"/>
        </a:accent2>
        <a:accent3>
          <a:srgbClr val="FFFFFF"/>
        </a:accent3>
        <a:accent4>
          <a:srgbClr val="000000"/>
        </a:accent4>
        <a:accent5>
          <a:srgbClr val="E2BAAA"/>
        </a:accent5>
        <a:accent6>
          <a:srgbClr val="8CA200"/>
        </a:accent6>
        <a:hlink>
          <a:srgbClr val="1B5F97"/>
        </a:hlink>
        <a:folHlink>
          <a:srgbClr val="8C3A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ind_0016_slide</Template>
  <TotalTime>3697</TotalTime>
  <Words>555</Words>
  <Application>Microsoft Office PowerPoint</Application>
  <PresentationFormat>Экран (4:3)</PresentationFormat>
  <Paragraphs>131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Times New Roman</vt:lpstr>
      <vt:lpstr>ind_0016_slide</vt:lpstr>
      <vt:lpstr>1_Default Design</vt:lpstr>
      <vt:lpstr>Тема Office</vt:lpstr>
      <vt:lpstr>    «Критериальное оценивание по предмету «Труд «Технология»    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Результаты внеурочной деятельности учителя технологии  МБОУ «ООШ №5» г. Лесосибирска Троицкой О.К.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Рекомендации: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«Мы старшеклассники»</dc:title>
  <dc:creator>nachaln5</dc:creator>
  <cp:lastModifiedBy>Paha</cp:lastModifiedBy>
  <cp:revision>373</cp:revision>
  <dcterms:created xsi:type="dcterms:W3CDTF">2013-09-06T04:52:32Z</dcterms:created>
  <dcterms:modified xsi:type="dcterms:W3CDTF">2025-03-24T05:18:06Z</dcterms:modified>
</cp:coreProperties>
</file>