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1" r:id="rId2"/>
  </p:sldMasterIdLst>
  <p:notesMasterIdLst>
    <p:notesMasterId r:id="rId39"/>
  </p:notesMasterIdLst>
  <p:sldIdLst>
    <p:sldId id="452" r:id="rId3"/>
    <p:sldId id="873" r:id="rId4"/>
    <p:sldId id="451" r:id="rId5"/>
    <p:sldId id="722" r:id="rId6"/>
    <p:sldId id="445" r:id="rId7"/>
    <p:sldId id="732" r:id="rId8"/>
    <p:sldId id="728" r:id="rId9"/>
    <p:sldId id="824" r:id="rId10"/>
    <p:sldId id="736" r:id="rId11"/>
    <p:sldId id="725" r:id="rId12"/>
    <p:sldId id="784" r:id="rId13"/>
    <p:sldId id="811" r:id="rId14"/>
    <p:sldId id="735" r:id="rId15"/>
    <p:sldId id="810" r:id="rId16"/>
    <p:sldId id="801" r:id="rId17"/>
    <p:sldId id="815" r:id="rId18"/>
    <p:sldId id="806" r:id="rId19"/>
    <p:sldId id="833" r:id="rId20"/>
    <p:sldId id="831" r:id="rId21"/>
    <p:sldId id="836" r:id="rId22"/>
    <p:sldId id="838" r:id="rId23"/>
    <p:sldId id="844" r:id="rId24"/>
    <p:sldId id="843" r:id="rId25"/>
    <p:sldId id="768" r:id="rId26"/>
    <p:sldId id="767" r:id="rId27"/>
    <p:sldId id="773" r:id="rId28"/>
    <p:sldId id="770" r:id="rId29"/>
    <p:sldId id="858" r:id="rId30"/>
    <p:sldId id="861" r:id="rId31"/>
    <p:sldId id="867" r:id="rId32"/>
    <p:sldId id="868" r:id="rId33"/>
    <p:sldId id="870" r:id="rId34"/>
    <p:sldId id="638" r:id="rId35"/>
    <p:sldId id="871" r:id="rId36"/>
    <p:sldId id="874" r:id="rId37"/>
    <p:sldId id="872" r:id="rId3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993300"/>
    <a:srgbClr val="800000"/>
    <a:srgbClr val="FF9900"/>
    <a:srgbClr val="CC3300"/>
    <a:srgbClr val="990033"/>
    <a:srgbClr val="FF9966"/>
    <a:srgbClr val="FFCC99"/>
    <a:srgbClr val="0000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8" autoAdjust="0"/>
  </p:normalViewPr>
  <p:slideViewPr>
    <p:cSldViewPr snapToGrid="0"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8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AC0141-8C7F-447F-AF75-0F805DF4D79C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99B299-B6A0-441B-8E30-C73259A2B8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371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99B299-B6A0-441B-8E30-C73259A2B86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2510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99B299-B6A0-441B-8E30-C73259A2B86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5286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528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42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788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343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853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258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911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37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975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490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6633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59055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548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2829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8309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9918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0026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9938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B3FBD9C3-32B0-4559-B8E8-BBD6D17BBEA5}"/>
              </a:ext>
            </a:extLst>
          </p:cNvPr>
          <p:cNvSpPr>
            <a:spLocks noChangeArrowheads="1"/>
          </p:cNvSpPr>
          <p:nvPr/>
        </p:nvSpPr>
        <p:spPr bwMode="hidden">
          <a:xfrm>
            <a:off x="2895600" y="0"/>
            <a:ext cx="3352800" cy="685641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grpSp>
        <p:nvGrpSpPr>
          <p:cNvPr id="5" name="Group 3">
            <a:extLst>
              <a:ext uri="{FF2B5EF4-FFF2-40B4-BE49-F238E27FC236}">
                <a16:creationId xmlns:a16="http://schemas.microsoft.com/office/drawing/2014/main" id="{3051F373-4724-4239-BC99-D2A03A28759B}"/>
              </a:ext>
            </a:extLst>
          </p:cNvPr>
          <p:cNvGrpSpPr>
            <a:grpSpLocks/>
          </p:cNvGrpSpPr>
          <p:nvPr/>
        </p:nvGrpSpPr>
        <p:grpSpPr bwMode="auto">
          <a:xfrm>
            <a:off x="2133600" y="473075"/>
            <a:ext cx="4878388" cy="3490913"/>
            <a:chOff x="1344" y="298"/>
            <a:chExt cx="3073" cy="2199"/>
          </a:xfrm>
        </p:grpSpPr>
        <p:sp>
          <p:nvSpPr>
            <p:cNvPr id="6" name="Freeform 4">
              <a:extLst>
                <a:ext uri="{FF2B5EF4-FFF2-40B4-BE49-F238E27FC236}">
                  <a16:creationId xmlns:a16="http://schemas.microsoft.com/office/drawing/2014/main" id="{DDD88C1E-5F51-463D-991C-16DD4874D4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4" y="1035"/>
              <a:ext cx="1019" cy="907"/>
            </a:xfrm>
            <a:custGeom>
              <a:avLst/>
              <a:gdLst>
                <a:gd name="T0" fmla="*/ 0 w 1019"/>
                <a:gd name="T1" fmla="*/ 566 h 907"/>
                <a:gd name="T2" fmla="*/ 0 w 1019"/>
                <a:gd name="T3" fmla="*/ 906 h 907"/>
                <a:gd name="T4" fmla="*/ 1014 w 1019"/>
                <a:gd name="T5" fmla="*/ 283 h 907"/>
                <a:gd name="T6" fmla="*/ 1018 w 1019"/>
                <a:gd name="T7" fmla="*/ 307 h 907"/>
                <a:gd name="T8" fmla="*/ 869 w 1019"/>
                <a:gd name="T9" fmla="*/ 0 h 907"/>
                <a:gd name="T10" fmla="*/ 0 w 1019"/>
                <a:gd name="T11" fmla="*/ 566 h 9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19" h="907">
                  <a:moveTo>
                    <a:pt x="0" y="566"/>
                  </a:moveTo>
                  <a:lnTo>
                    <a:pt x="0" y="906"/>
                  </a:lnTo>
                  <a:lnTo>
                    <a:pt x="1014" y="283"/>
                  </a:lnTo>
                  <a:lnTo>
                    <a:pt x="1018" y="307"/>
                  </a:lnTo>
                  <a:lnTo>
                    <a:pt x="869" y="0"/>
                  </a:lnTo>
                  <a:lnTo>
                    <a:pt x="0" y="566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5">
              <a:extLst>
                <a:ext uri="{FF2B5EF4-FFF2-40B4-BE49-F238E27FC236}">
                  <a16:creationId xmlns:a16="http://schemas.microsoft.com/office/drawing/2014/main" id="{DB74B04C-5967-4B2F-B1C2-48E718523F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8" y="1035"/>
              <a:ext cx="1019" cy="907"/>
            </a:xfrm>
            <a:custGeom>
              <a:avLst/>
              <a:gdLst>
                <a:gd name="T0" fmla="*/ 1018 w 1019"/>
                <a:gd name="T1" fmla="*/ 566 h 907"/>
                <a:gd name="T2" fmla="*/ 1018 w 1019"/>
                <a:gd name="T3" fmla="*/ 906 h 907"/>
                <a:gd name="T4" fmla="*/ 3 w 1019"/>
                <a:gd name="T5" fmla="*/ 283 h 907"/>
                <a:gd name="T6" fmla="*/ 0 w 1019"/>
                <a:gd name="T7" fmla="*/ 307 h 907"/>
                <a:gd name="T8" fmla="*/ 148 w 1019"/>
                <a:gd name="T9" fmla="*/ 0 h 907"/>
                <a:gd name="T10" fmla="*/ 1018 w 1019"/>
                <a:gd name="T11" fmla="*/ 566 h 9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19" h="907">
                  <a:moveTo>
                    <a:pt x="1018" y="566"/>
                  </a:moveTo>
                  <a:lnTo>
                    <a:pt x="1018" y="906"/>
                  </a:lnTo>
                  <a:lnTo>
                    <a:pt x="3" y="283"/>
                  </a:lnTo>
                  <a:lnTo>
                    <a:pt x="0" y="307"/>
                  </a:lnTo>
                  <a:lnTo>
                    <a:pt x="148" y="0"/>
                  </a:lnTo>
                  <a:lnTo>
                    <a:pt x="1018" y="566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8" name="Group 6">
              <a:extLst>
                <a:ext uri="{FF2B5EF4-FFF2-40B4-BE49-F238E27FC236}">
                  <a16:creationId xmlns:a16="http://schemas.microsoft.com/office/drawing/2014/main" id="{B406CB5E-5B0A-434F-A119-44AC68CFEC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71" y="298"/>
              <a:ext cx="2632" cy="2199"/>
              <a:chOff x="1571" y="298"/>
              <a:chExt cx="2632" cy="2199"/>
            </a:xfrm>
          </p:grpSpPr>
          <p:sp>
            <p:nvSpPr>
              <p:cNvPr id="10" name="AutoShape 7" descr="Green marble">
                <a:extLst>
                  <a:ext uri="{FF2B5EF4-FFF2-40B4-BE49-F238E27FC236}">
                    <a16:creationId xmlns:a16="http://schemas.microsoft.com/office/drawing/2014/main" id="{D1F4200C-3A95-44B3-9DDB-104BC333D4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571" y="298"/>
                <a:ext cx="2631" cy="2198"/>
              </a:xfrm>
              <a:prstGeom prst="triangle">
                <a:avLst>
                  <a:gd name="adj" fmla="val 49995"/>
                </a:avLst>
              </a:prstGeom>
              <a:blipFill dpi="0" rotWithShape="0">
                <a:blip r:embed="rId2" cstate="print"/>
                <a:srcRect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1" name="Freeform 8">
                <a:extLst>
                  <a:ext uri="{FF2B5EF4-FFF2-40B4-BE49-F238E27FC236}">
                    <a16:creationId xmlns:a16="http://schemas.microsoft.com/office/drawing/2014/main" id="{F03DD88C-BA5F-45EC-93E5-76186F04F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71" y="298"/>
                <a:ext cx="1316" cy="2199"/>
              </a:xfrm>
              <a:custGeom>
                <a:avLst/>
                <a:gdLst>
                  <a:gd name="T0" fmla="*/ 1315 w 1316"/>
                  <a:gd name="T1" fmla="*/ 2198 h 2199"/>
                  <a:gd name="T2" fmla="*/ 1315 w 1316"/>
                  <a:gd name="T3" fmla="*/ 1815 h 2199"/>
                  <a:gd name="T4" fmla="*/ 409 w 1316"/>
                  <a:gd name="T5" fmla="*/ 214 h 2199"/>
                  <a:gd name="T6" fmla="*/ 0 w 1316"/>
                  <a:gd name="T7" fmla="*/ 0 h 2199"/>
                  <a:gd name="T8" fmla="*/ 1315 w 1316"/>
                  <a:gd name="T9" fmla="*/ 2198 h 21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16" h="2199">
                    <a:moveTo>
                      <a:pt x="1315" y="2198"/>
                    </a:moveTo>
                    <a:lnTo>
                      <a:pt x="1315" y="1815"/>
                    </a:lnTo>
                    <a:lnTo>
                      <a:pt x="409" y="214"/>
                    </a:lnTo>
                    <a:lnTo>
                      <a:pt x="0" y="0"/>
                    </a:lnTo>
                    <a:lnTo>
                      <a:pt x="1315" y="2198"/>
                    </a:lnTo>
                  </a:path>
                </a:pathLst>
              </a:custGeom>
              <a:solidFill>
                <a:srgbClr val="002010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" name="Freeform 9">
                <a:extLst>
                  <a:ext uri="{FF2B5EF4-FFF2-40B4-BE49-F238E27FC236}">
                    <a16:creationId xmlns:a16="http://schemas.microsoft.com/office/drawing/2014/main" id="{48234F48-9B9B-4003-8638-446A49419E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71" y="298"/>
                <a:ext cx="2632" cy="217"/>
              </a:xfrm>
              <a:custGeom>
                <a:avLst/>
                <a:gdLst>
                  <a:gd name="T0" fmla="*/ 0 w 2632"/>
                  <a:gd name="T1" fmla="*/ 0 h 217"/>
                  <a:gd name="T2" fmla="*/ 409 w 2632"/>
                  <a:gd name="T3" fmla="*/ 216 h 217"/>
                  <a:gd name="T4" fmla="*/ 2279 w 2632"/>
                  <a:gd name="T5" fmla="*/ 216 h 217"/>
                  <a:gd name="T6" fmla="*/ 2631 w 2632"/>
                  <a:gd name="T7" fmla="*/ 0 h 217"/>
                  <a:gd name="T8" fmla="*/ 0 w 2632"/>
                  <a:gd name="T9" fmla="*/ 0 h 2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32" h="217">
                    <a:moveTo>
                      <a:pt x="0" y="0"/>
                    </a:moveTo>
                    <a:lnTo>
                      <a:pt x="409" y="216"/>
                    </a:lnTo>
                    <a:lnTo>
                      <a:pt x="2279" y="216"/>
                    </a:lnTo>
                    <a:lnTo>
                      <a:pt x="263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" name="Freeform 10">
                <a:extLst>
                  <a:ext uri="{FF2B5EF4-FFF2-40B4-BE49-F238E27FC236}">
                    <a16:creationId xmlns:a16="http://schemas.microsoft.com/office/drawing/2014/main" id="{BF468CB0-422B-4475-AC75-343814185C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6" y="298"/>
                <a:ext cx="1317" cy="2199"/>
              </a:xfrm>
              <a:custGeom>
                <a:avLst/>
                <a:gdLst>
                  <a:gd name="T0" fmla="*/ 0 w 1317"/>
                  <a:gd name="T1" fmla="*/ 2198 h 2199"/>
                  <a:gd name="T2" fmla="*/ 0 w 1317"/>
                  <a:gd name="T3" fmla="*/ 1815 h 2199"/>
                  <a:gd name="T4" fmla="*/ 906 w 1317"/>
                  <a:gd name="T5" fmla="*/ 214 h 2199"/>
                  <a:gd name="T6" fmla="*/ 1316 w 1317"/>
                  <a:gd name="T7" fmla="*/ 0 h 2199"/>
                  <a:gd name="T8" fmla="*/ 0 w 1317"/>
                  <a:gd name="T9" fmla="*/ 2198 h 21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17" h="2199">
                    <a:moveTo>
                      <a:pt x="0" y="2198"/>
                    </a:moveTo>
                    <a:lnTo>
                      <a:pt x="0" y="1815"/>
                    </a:lnTo>
                    <a:lnTo>
                      <a:pt x="906" y="214"/>
                    </a:lnTo>
                    <a:lnTo>
                      <a:pt x="1316" y="0"/>
                    </a:lnTo>
                    <a:lnTo>
                      <a:pt x="0" y="2198"/>
                    </a:lnTo>
                  </a:path>
                </a:pathLst>
              </a:custGeom>
              <a:solidFill>
                <a:srgbClr val="006633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9" name="Rectangle 11">
              <a:extLst>
                <a:ext uri="{FF2B5EF4-FFF2-40B4-BE49-F238E27FC236}">
                  <a16:creationId xmlns:a16="http://schemas.microsoft.com/office/drawing/2014/main" id="{3A4E6BF1-E6BF-44B1-AE96-C63B43CD26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4" y="1631"/>
              <a:ext cx="3069" cy="31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171020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886200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Click to edit Master title style</a:t>
            </a:r>
          </a:p>
        </p:txBody>
      </p:sp>
      <p:sp>
        <p:nvSpPr>
          <p:cNvPr id="171021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5410200"/>
            <a:ext cx="6400800" cy="1295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Click to edit Master subtitle style</a:t>
            </a:r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1D5076F0-A2EA-48B8-8823-BD763544E7E1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>
            <a:extLst>
              <a:ext uri="{FF2B5EF4-FFF2-40B4-BE49-F238E27FC236}">
                <a16:creationId xmlns:a16="http://schemas.microsoft.com/office/drawing/2014/main" id="{D779CDDB-2707-4F18-B97E-D6DC853BBA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Rectangle 16">
            <a:extLst>
              <a:ext uri="{FF2B5EF4-FFF2-40B4-BE49-F238E27FC236}">
                <a16:creationId xmlns:a16="http://schemas.microsoft.com/office/drawing/2014/main" id="{976591C1-A9B1-4D7C-B273-55D2F9E656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3C6BDC7-B027-44FC-B69C-0FCF7805A2C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31179068"/>
      </p:ext>
    </p:extLst>
  </p:cSld>
  <p:clrMapOvr>
    <a:masterClrMapping/>
  </p:clrMapOvr>
  <p:transition spd="slow"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4FF7B1D5-0A43-4EDA-9F39-3A6CF3F8B62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36CB8904-2829-4AE6-95B0-D5FD6086F0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52EE7A12-896B-4163-B441-FB8D805C3E4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5ED639-BB63-4197-B967-54D8489A5DB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76707"/>
      </p:ext>
    </p:extLst>
  </p:cSld>
  <p:clrMapOvr>
    <a:masterClrMapping/>
  </p:clrMapOvr>
  <p:transition spd="slow"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2CC24CC5-834A-42CA-83FF-576EE7B866D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AC5C2B70-7313-4B0B-A564-B3B3725D9E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312E4497-3E4F-49DA-8C83-54D41D1180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97B9AD-4713-4516-B080-1F6D70A8FAD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65752506"/>
      </p:ext>
    </p:extLst>
  </p:cSld>
  <p:clrMapOvr>
    <a:masterClrMapping/>
  </p:clrMapOvr>
  <p:transition spd="slow"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090B4102-B09D-4F01-AAD3-557E26F74B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C9126B93-2CD0-43D3-99BF-D75C8BC2EA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00DC4224-7DE5-4E7E-A3D9-948DE04431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364E80-D736-4889-8D12-BC5CAA2D616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85589655"/>
      </p:ext>
    </p:extLst>
  </p:cSld>
  <p:clrMapOvr>
    <a:masterClrMapping/>
  </p:clrMapOvr>
  <p:transition spd="slow">
    <p:fade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A5502576-49E0-4364-9D29-E4EF1701E13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5">
            <a:extLst>
              <a:ext uri="{FF2B5EF4-FFF2-40B4-BE49-F238E27FC236}">
                <a16:creationId xmlns:a16="http://schemas.microsoft.com/office/drawing/2014/main" id="{9F552539-A872-459C-ACD6-7391B29801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6">
            <a:extLst>
              <a:ext uri="{FF2B5EF4-FFF2-40B4-BE49-F238E27FC236}">
                <a16:creationId xmlns:a16="http://schemas.microsoft.com/office/drawing/2014/main" id="{ABE53810-14A3-4D1D-81C8-A513AB2441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FBA0A5-6BFE-482B-9FAE-996498D36DB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4349773"/>
      </p:ext>
    </p:extLst>
  </p:cSld>
  <p:clrMapOvr>
    <a:masterClrMapping/>
  </p:clrMapOvr>
  <p:transition spd="slow">
    <p:fade thruBlk="1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14">
            <a:extLst>
              <a:ext uri="{FF2B5EF4-FFF2-40B4-BE49-F238E27FC236}">
                <a16:creationId xmlns:a16="http://schemas.microsoft.com/office/drawing/2014/main" id="{7E0BAB19-8BF3-4701-BCA7-3ED41BEE1FC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5">
            <a:extLst>
              <a:ext uri="{FF2B5EF4-FFF2-40B4-BE49-F238E27FC236}">
                <a16:creationId xmlns:a16="http://schemas.microsoft.com/office/drawing/2014/main" id="{93206FC9-E87E-4101-8BB2-DB325B1154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6">
            <a:extLst>
              <a:ext uri="{FF2B5EF4-FFF2-40B4-BE49-F238E27FC236}">
                <a16:creationId xmlns:a16="http://schemas.microsoft.com/office/drawing/2014/main" id="{88B6F5CB-08CE-44EE-A41D-0AD6148F0A0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ED23B3-759E-466D-A0D2-89322A2D2D5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94461831"/>
      </p:ext>
    </p:extLst>
  </p:cSld>
  <p:clrMapOvr>
    <a:masterClrMapping/>
  </p:clrMapOvr>
  <p:transition spd="slow">
    <p:fade thruBlk="1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>
            <a:extLst>
              <a:ext uri="{FF2B5EF4-FFF2-40B4-BE49-F238E27FC236}">
                <a16:creationId xmlns:a16="http://schemas.microsoft.com/office/drawing/2014/main" id="{CA4C2D51-0419-4127-A983-5D061BE183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5">
            <a:extLst>
              <a:ext uri="{FF2B5EF4-FFF2-40B4-BE49-F238E27FC236}">
                <a16:creationId xmlns:a16="http://schemas.microsoft.com/office/drawing/2014/main" id="{DE12A7D2-891E-4B90-BCD5-A99448FFC9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6">
            <a:extLst>
              <a:ext uri="{FF2B5EF4-FFF2-40B4-BE49-F238E27FC236}">
                <a16:creationId xmlns:a16="http://schemas.microsoft.com/office/drawing/2014/main" id="{86DAE914-781B-4A3C-9F58-DEAA190976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5FF922-7243-4458-B82E-9843943280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46849757"/>
      </p:ext>
    </p:extLst>
  </p:cSld>
  <p:clrMapOvr>
    <a:masterClrMapping/>
  </p:clrMapOvr>
  <p:transition spd="slow">
    <p:fade thruBlk="1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421453C7-8E32-4BA4-A2B1-52655E49A83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B085D1E1-BA18-48E4-9B1A-2C16CE47C5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57C8F233-6A95-4AB8-9745-1DF9C2C7C89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818A62-FC33-4505-A279-F7DC4882714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74733356"/>
      </p:ext>
    </p:extLst>
  </p:cSld>
  <p:clrMapOvr>
    <a:masterClrMapping/>
  </p:clrMapOvr>
  <p:transition spd="slow">
    <p:fade thruBlk="1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3721E3D0-B74C-4BF3-9EED-C3B4526531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0D4D2BEB-0DBB-4296-B031-0CC5BF2F7B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F7C66852-8765-4773-BEBE-84D5956A26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4169A8-9BAD-463F-B77D-2D62232059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14939008"/>
      </p:ext>
    </p:extLst>
  </p:cSld>
  <p:clrMapOvr>
    <a:masterClrMapping/>
  </p:clrMapOvr>
  <p:transition spd="slow">
    <p:fade thruBlk="1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04FC2528-19EE-49FE-86DB-882BD40C81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2FA4A66C-C1C5-484C-9694-67BECCCB8E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F105F565-24B6-4961-AD5F-365FE818A1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62D32D-703E-4719-A4DF-CD318BBF2F7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3990284"/>
      </p:ext>
    </p:extLst>
  </p:cSld>
  <p:clrMapOvr>
    <a:masterClrMapping/>
  </p:clrMapOvr>
  <p:transition spd="slow">
    <p:fade thruBlk="1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10389" y="228600"/>
            <a:ext cx="2081212" cy="5791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61988" y="228600"/>
            <a:ext cx="6096000" cy="5791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659235AB-9A26-4D8F-ADCC-A3CAD7A999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7C4D38B7-91E1-4825-852F-F3CD3B13ED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B0121AFF-4B1F-4631-A39C-463C2924D3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2D264C-EEC6-485D-8948-B2BE67C2164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2333631"/>
      </p:ext>
    </p:extLst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5">
                <a:lumMod val="5000"/>
                <a:lumOff val="95000"/>
              </a:schemeClr>
            </a:gs>
            <a:gs pos="86000">
              <a:schemeClr val="accent5">
                <a:lumMod val="45000"/>
                <a:lumOff val="55000"/>
              </a:schemeClr>
            </a:gs>
            <a:gs pos="94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17DC3B4-1F72-4E63-9CE2-D5C9EE4A4BBE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5583019-A319-4C9E-8A3D-6C7A4695F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183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>
            <a:extLst>
              <a:ext uri="{FF2B5EF4-FFF2-40B4-BE49-F238E27FC236}">
                <a16:creationId xmlns:a16="http://schemas.microsoft.com/office/drawing/2014/main" id="{D9EE6DA4-182E-430B-8CA3-972303BE282A}"/>
              </a:ext>
            </a:extLst>
          </p:cNvPr>
          <p:cNvSpPr>
            <a:spLocks noChangeArrowheads="1"/>
          </p:cNvSpPr>
          <p:nvPr/>
        </p:nvSpPr>
        <p:spPr bwMode="hidden">
          <a:xfrm>
            <a:off x="0" y="0"/>
            <a:ext cx="1752600" cy="685641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grpSp>
        <p:nvGrpSpPr>
          <p:cNvPr id="1027" name="Group 3">
            <a:extLst>
              <a:ext uri="{FF2B5EF4-FFF2-40B4-BE49-F238E27FC236}">
                <a16:creationId xmlns:a16="http://schemas.microsoft.com/office/drawing/2014/main" id="{E5884CFA-7844-4D45-862C-99A6A9EF9E1E}"/>
              </a:ext>
            </a:extLst>
          </p:cNvPr>
          <p:cNvGrpSpPr>
            <a:grpSpLocks/>
          </p:cNvGrpSpPr>
          <p:nvPr/>
        </p:nvGrpSpPr>
        <p:grpSpPr bwMode="auto">
          <a:xfrm>
            <a:off x="152400" y="374650"/>
            <a:ext cx="1525588" cy="1227138"/>
            <a:chOff x="96" y="236"/>
            <a:chExt cx="961" cy="773"/>
          </a:xfrm>
        </p:grpSpPr>
        <p:sp>
          <p:nvSpPr>
            <p:cNvPr id="1033" name="Freeform 4">
              <a:extLst>
                <a:ext uri="{FF2B5EF4-FFF2-40B4-BE49-F238E27FC236}">
                  <a16:creationId xmlns:a16="http://schemas.microsoft.com/office/drawing/2014/main" id="{56F92914-30DC-4791-B4F7-98D039CAF31E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" y="495"/>
              <a:ext cx="319" cy="319"/>
            </a:xfrm>
            <a:custGeom>
              <a:avLst/>
              <a:gdLst>
                <a:gd name="T0" fmla="*/ 318 w 319"/>
                <a:gd name="T1" fmla="*/ 198 h 319"/>
                <a:gd name="T2" fmla="*/ 318 w 319"/>
                <a:gd name="T3" fmla="*/ 318 h 319"/>
                <a:gd name="T4" fmla="*/ 1 w 319"/>
                <a:gd name="T5" fmla="*/ 99 h 319"/>
                <a:gd name="T6" fmla="*/ 0 w 319"/>
                <a:gd name="T7" fmla="*/ 108 h 319"/>
                <a:gd name="T8" fmla="*/ 46 w 319"/>
                <a:gd name="T9" fmla="*/ 0 h 319"/>
                <a:gd name="T10" fmla="*/ 318 w 319"/>
                <a:gd name="T11" fmla="*/ 198 h 3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19" h="319">
                  <a:moveTo>
                    <a:pt x="318" y="198"/>
                  </a:moveTo>
                  <a:lnTo>
                    <a:pt x="318" y="318"/>
                  </a:lnTo>
                  <a:lnTo>
                    <a:pt x="1" y="99"/>
                  </a:lnTo>
                  <a:lnTo>
                    <a:pt x="0" y="108"/>
                  </a:lnTo>
                  <a:lnTo>
                    <a:pt x="46" y="0"/>
                  </a:lnTo>
                  <a:lnTo>
                    <a:pt x="318" y="198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4" name="Freeform 5">
              <a:extLst>
                <a:ext uri="{FF2B5EF4-FFF2-40B4-BE49-F238E27FC236}">
                  <a16:creationId xmlns:a16="http://schemas.microsoft.com/office/drawing/2014/main" id="{1F26F4CC-69E0-485F-A7BC-37D444347D2E}"/>
                </a:ext>
              </a:extLst>
            </p:cNvPr>
            <p:cNvSpPr>
              <a:spLocks/>
            </p:cNvSpPr>
            <p:nvPr/>
          </p:nvSpPr>
          <p:spPr bwMode="auto">
            <a:xfrm>
              <a:off x="96" y="495"/>
              <a:ext cx="319" cy="319"/>
            </a:xfrm>
            <a:custGeom>
              <a:avLst/>
              <a:gdLst>
                <a:gd name="T0" fmla="*/ 0 w 319"/>
                <a:gd name="T1" fmla="*/ 198 h 319"/>
                <a:gd name="T2" fmla="*/ 0 w 319"/>
                <a:gd name="T3" fmla="*/ 318 h 319"/>
                <a:gd name="T4" fmla="*/ 316 w 319"/>
                <a:gd name="T5" fmla="*/ 99 h 319"/>
                <a:gd name="T6" fmla="*/ 318 w 319"/>
                <a:gd name="T7" fmla="*/ 108 h 319"/>
                <a:gd name="T8" fmla="*/ 271 w 319"/>
                <a:gd name="T9" fmla="*/ 0 h 319"/>
                <a:gd name="T10" fmla="*/ 0 w 319"/>
                <a:gd name="T11" fmla="*/ 198 h 3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19" h="319">
                  <a:moveTo>
                    <a:pt x="0" y="198"/>
                  </a:moveTo>
                  <a:lnTo>
                    <a:pt x="0" y="318"/>
                  </a:lnTo>
                  <a:lnTo>
                    <a:pt x="316" y="99"/>
                  </a:lnTo>
                  <a:lnTo>
                    <a:pt x="318" y="108"/>
                  </a:lnTo>
                  <a:lnTo>
                    <a:pt x="271" y="0"/>
                  </a:lnTo>
                  <a:lnTo>
                    <a:pt x="0" y="198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1035" name="Group 6">
              <a:extLst>
                <a:ext uri="{FF2B5EF4-FFF2-40B4-BE49-F238E27FC236}">
                  <a16:creationId xmlns:a16="http://schemas.microsoft.com/office/drawing/2014/main" id="{6B503865-DDEB-4266-B035-D72805BB1D2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2" y="236"/>
              <a:ext cx="823" cy="773"/>
              <a:chOff x="152" y="236"/>
              <a:chExt cx="823" cy="773"/>
            </a:xfrm>
          </p:grpSpPr>
          <p:sp>
            <p:nvSpPr>
              <p:cNvPr id="1037" name="AutoShape 7" descr="Green marble">
                <a:extLst>
                  <a:ext uri="{FF2B5EF4-FFF2-40B4-BE49-F238E27FC236}">
                    <a16:creationId xmlns:a16="http://schemas.microsoft.com/office/drawing/2014/main" id="{39510F93-B914-4CF4-BCD3-9E942EF401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52" y="236"/>
                <a:ext cx="822" cy="772"/>
              </a:xfrm>
              <a:prstGeom prst="triangle">
                <a:avLst>
                  <a:gd name="adj" fmla="val 49995"/>
                </a:avLst>
              </a:prstGeom>
              <a:blipFill dpi="0" rotWithShape="0">
                <a:blip r:embed="rId13" cstate="print"/>
                <a:srcRect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38" name="Freeform 8">
                <a:extLst>
                  <a:ext uri="{FF2B5EF4-FFF2-40B4-BE49-F238E27FC236}">
                    <a16:creationId xmlns:a16="http://schemas.microsoft.com/office/drawing/2014/main" id="{296C67F8-5543-4E17-831D-BBA8679DB9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2" y="236"/>
                <a:ext cx="412" cy="773"/>
              </a:xfrm>
              <a:custGeom>
                <a:avLst/>
                <a:gdLst>
                  <a:gd name="T0" fmla="*/ 411 w 412"/>
                  <a:gd name="T1" fmla="*/ 772 h 773"/>
                  <a:gd name="T2" fmla="*/ 411 w 412"/>
                  <a:gd name="T3" fmla="*/ 637 h 773"/>
                  <a:gd name="T4" fmla="*/ 127 w 412"/>
                  <a:gd name="T5" fmla="*/ 75 h 773"/>
                  <a:gd name="T6" fmla="*/ 0 w 412"/>
                  <a:gd name="T7" fmla="*/ 0 h 773"/>
                  <a:gd name="T8" fmla="*/ 411 w 412"/>
                  <a:gd name="T9" fmla="*/ 772 h 7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12" h="773">
                    <a:moveTo>
                      <a:pt x="411" y="772"/>
                    </a:moveTo>
                    <a:lnTo>
                      <a:pt x="411" y="637"/>
                    </a:lnTo>
                    <a:lnTo>
                      <a:pt x="127" y="75"/>
                    </a:lnTo>
                    <a:lnTo>
                      <a:pt x="0" y="0"/>
                    </a:lnTo>
                    <a:lnTo>
                      <a:pt x="411" y="772"/>
                    </a:lnTo>
                  </a:path>
                </a:pathLst>
              </a:custGeom>
              <a:solidFill>
                <a:srgbClr val="002010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39" name="Freeform 9">
                <a:extLst>
                  <a:ext uri="{FF2B5EF4-FFF2-40B4-BE49-F238E27FC236}">
                    <a16:creationId xmlns:a16="http://schemas.microsoft.com/office/drawing/2014/main" id="{BBA48754-8792-4891-96E7-E5DAE351DC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2" y="236"/>
                <a:ext cx="823" cy="77"/>
              </a:xfrm>
              <a:custGeom>
                <a:avLst/>
                <a:gdLst>
                  <a:gd name="T0" fmla="*/ 0 w 823"/>
                  <a:gd name="T1" fmla="*/ 0 h 77"/>
                  <a:gd name="T2" fmla="*/ 127 w 823"/>
                  <a:gd name="T3" fmla="*/ 76 h 77"/>
                  <a:gd name="T4" fmla="*/ 712 w 823"/>
                  <a:gd name="T5" fmla="*/ 76 h 77"/>
                  <a:gd name="T6" fmla="*/ 822 w 823"/>
                  <a:gd name="T7" fmla="*/ 0 h 77"/>
                  <a:gd name="T8" fmla="*/ 0 w 823"/>
                  <a:gd name="T9" fmla="*/ 0 h 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23" h="77">
                    <a:moveTo>
                      <a:pt x="0" y="0"/>
                    </a:moveTo>
                    <a:lnTo>
                      <a:pt x="127" y="76"/>
                    </a:lnTo>
                    <a:lnTo>
                      <a:pt x="712" y="76"/>
                    </a:lnTo>
                    <a:lnTo>
                      <a:pt x="822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0" name="Freeform 10">
                <a:extLst>
                  <a:ext uri="{FF2B5EF4-FFF2-40B4-BE49-F238E27FC236}">
                    <a16:creationId xmlns:a16="http://schemas.microsoft.com/office/drawing/2014/main" id="{8D1E0C0D-44B0-42F3-A00F-3714C41744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" y="236"/>
                <a:ext cx="412" cy="773"/>
              </a:xfrm>
              <a:custGeom>
                <a:avLst/>
                <a:gdLst>
                  <a:gd name="T0" fmla="*/ 0 w 412"/>
                  <a:gd name="T1" fmla="*/ 772 h 773"/>
                  <a:gd name="T2" fmla="*/ 0 w 412"/>
                  <a:gd name="T3" fmla="*/ 637 h 773"/>
                  <a:gd name="T4" fmla="*/ 283 w 412"/>
                  <a:gd name="T5" fmla="*/ 75 h 773"/>
                  <a:gd name="T6" fmla="*/ 411 w 412"/>
                  <a:gd name="T7" fmla="*/ 0 h 773"/>
                  <a:gd name="T8" fmla="*/ 0 w 412"/>
                  <a:gd name="T9" fmla="*/ 772 h 7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12" h="773">
                    <a:moveTo>
                      <a:pt x="0" y="772"/>
                    </a:moveTo>
                    <a:lnTo>
                      <a:pt x="0" y="637"/>
                    </a:lnTo>
                    <a:lnTo>
                      <a:pt x="283" y="75"/>
                    </a:lnTo>
                    <a:lnTo>
                      <a:pt x="411" y="0"/>
                    </a:lnTo>
                    <a:lnTo>
                      <a:pt x="0" y="772"/>
                    </a:lnTo>
                  </a:path>
                </a:pathLst>
              </a:custGeom>
              <a:solidFill>
                <a:srgbClr val="006633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69995" name="Rectangle 11">
              <a:extLst>
                <a:ext uri="{FF2B5EF4-FFF2-40B4-BE49-F238E27FC236}">
                  <a16:creationId xmlns:a16="http://schemas.microsoft.com/office/drawing/2014/main" id="{585668A3-0F94-4E11-ACA6-A075036AA0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" y="704"/>
              <a:ext cx="959" cy="10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1028" name="Rectangle 12">
            <a:extLst>
              <a:ext uri="{FF2B5EF4-FFF2-40B4-BE49-F238E27FC236}">
                <a16:creationId xmlns:a16="http://schemas.microsoft.com/office/drawing/2014/main" id="{3D208C2F-7122-401C-9FC3-7803DD1334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228600"/>
            <a:ext cx="70866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Click to edit Master title style</a:t>
            </a:r>
          </a:p>
        </p:txBody>
      </p:sp>
      <p:sp>
        <p:nvSpPr>
          <p:cNvPr id="1029" name="Rectangle 13">
            <a:extLst>
              <a:ext uri="{FF2B5EF4-FFF2-40B4-BE49-F238E27FC236}">
                <a16:creationId xmlns:a16="http://schemas.microsoft.com/office/drawing/2014/main" id="{2B63A700-1C3E-48B8-8988-BB560EA289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61988" y="19050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Click to edit Master text styles</a:t>
            </a:r>
          </a:p>
          <a:p>
            <a:pPr lvl="1"/>
            <a:r>
              <a:rPr lang="ru-RU" altLang="ru-RU"/>
              <a:t>Second level</a:t>
            </a:r>
          </a:p>
          <a:p>
            <a:pPr lvl="2"/>
            <a:r>
              <a:rPr lang="ru-RU" altLang="ru-RU"/>
              <a:t>Third level</a:t>
            </a:r>
          </a:p>
          <a:p>
            <a:pPr lvl="3"/>
            <a:r>
              <a:rPr lang="ru-RU" altLang="ru-RU"/>
              <a:t>Fourth level</a:t>
            </a:r>
          </a:p>
          <a:p>
            <a:pPr lvl="4"/>
            <a:r>
              <a:rPr lang="ru-RU" altLang="ru-RU"/>
              <a:t>Fifth level</a:t>
            </a:r>
          </a:p>
        </p:txBody>
      </p:sp>
      <p:sp>
        <p:nvSpPr>
          <p:cNvPr id="169998" name="Rectangle 14">
            <a:extLst>
              <a:ext uri="{FF2B5EF4-FFF2-40B4-BE49-F238E27FC236}">
                <a16:creationId xmlns:a16="http://schemas.microsoft.com/office/drawing/2014/main" id="{AADF374B-E1CA-4283-8D39-BAB0B49FAB4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9999" name="Rectangle 15">
            <a:extLst>
              <a:ext uri="{FF2B5EF4-FFF2-40B4-BE49-F238E27FC236}">
                <a16:creationId xmlns:a16="http://schemas.microsoft.com/office/drawing/2014/main" id="{0B763F9F-2C17-4466-88DB-A9AC0A03889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92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0000" name="Rectangle 16">
            <a:extLst>
              <a:ext uri="{FF2B5EF4-FFF2-40B4-BE49-F238E27FC236}">
                <a16:creationId xmlns:a16="http://schemas.microsoft.com/office/drawing/2014/main" id="{EE9383C0-9051-4C43-96FA-8D119DFC653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/>
            </a:lvl1pPr>
          </a:lstStyle>
          <a:p>
            <a:fld id="{3C063073-A271-4DEB-8255-0C3272F7CFB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244685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ransition spd="slow">
    <p:fade thruBlk="1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anose="020B0502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anose="020B0502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anose="020B0502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anose="020B0502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anose="05000000000000000000" pitchFamily="2" charset="2"/>
        <a:buChar char="Ú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wmf"/><Relationship Id="rId7" Type="http://schemas.openxmlformats.org/officeDocument/2006/relationships/image" Target="../media/image28.png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Relationship Id="rId9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3" Type="http://schemas.openxmlformats.org/officeDocument/2006/relationships/image" Target="../media/image32.emf"/><Relationship Id="rId7" Type="http://schemas.openxmlformats.org/officeDocument/2006/relationships/image" Target="../media/image36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emf"/><Relationship Id="rId5" Type="http://schemas.openxmlformats.org/officeDocument/2006/relationships/image" Target="../media/image34.emf"/><Relationship Id="rId4" Type="http://schemas.openxmlformats.org/officeDocument/2006/relationships/image" Target="../media/image33.emf"/><Relationship Id="rId9" Type="http://schemas.openxmlformats.org/officeDocument/2006/relationships/image" Target="../media/image3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2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4.png"/><Relationship Id="rId5" Type="http://schemas.openxmlformats.org/officeDocument/2006/relationships/image" Target="../media/image44.png"/><Relationship Id="rId4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1.wmf"/><Relationship Id="rId4" Type="http://schemas.openxmlformats.org/officeDocument/2006/relationships/image" Target="../media/image6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2.png"/><Relationship Id="rId5" Type="http://schemas.openxmlformats.org/officeDocument/2006/relationships/image" Target="../media/image61.wmf"/><Relationship Id="rId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3.png"/><Relationship Id="rId5" Type="http://schemas.openxmlformats.org/officeDocument/2006/relationships/image" Target="../media/image61.wmf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0.emf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7" Type="http://schemas.openxmlformats.org/officeDocument/2006/relationships/image" Target="../media/image82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1.emf"/><Relationship Id="rId5" Type="http://schemas.openxmlformats.org/officeDocument/2006/relationships/image" Target="../media/image80.png"/><Relationship Id="rId4" Type="http://schemas.openxmlformats.org/officeDocument/2006/relationships/image" Target="../media/image7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sevcspsd.ru/2018/02/19/&#1095;&#1090;&#1086;-&#1090;&#1072;&#1082;&#1086;&#1077;-&#1072;&#1075;&#1088;&#1077;&#1089;&#1089;&#1080;&#1103;/" TargetMode="External"/><Relationship Id="rId3" Type="http://schemas.openxmlformats.org/officeDocument/2006/relationships/hyperlink" Target="http://vk.com/wall-56449676_2014" TargetMode="External"/><Relationship Id="rId7" Type="http://schemas.openxmlformats.org/officeDocument/2006/relationships/hyperlink" Target="https://smart-lab.ru/blog/43485.php" TargetMode="External"/><Relationship Id="rId2" Type="http://schemas.openxmlformats.org/officeDocument/2006/relationships/hyperlink" Target="http://molodezh40.ru/konkurs/1/cocialnyi_plakat_1/36/chto_gde_kogda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edu.dvgups.ru/METDOC/CGU/PSIHOLOG/PSIH_UPR/UMK_DO/PRAK/PRIL4.HTM" TargetMode="External"/><Relationship Id="rId5" Type="http://schemas.openxmlformats.org/officeDocument/2006/relationships/hyperlink" Target="http://blog.marinadidenko.pro/post/51516175990" TargetMode="External"/><Relationship Id="rId4" Type="http://schemas.openxmlformats.org/officeDocument/2006/relationships/hyperlink" Target="http://read.virmk.ru/s/SANZ_SOC/g-032.htm" TargetMode="External"/><Relationship Id="rId9" Type="http://schemas.openxmlformats.org/officeDocument/2006/relationships/hyperlink" Target="https://infourok.ru/prezentaciya-k-vneklassnomu-meropriyatiyu-ti-menedzher-svoih-emociy-2420046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D631ED9-97CC-4FB0-B983-6105AE9F5B84}"/>
              </a:ext>
            </a:extLst>
          </p:cNvPr>
          <p:cNvSpPr txBox="1"/>
          <p:nvPr/>
        </p:nvSpPr>
        <p:spPr>
          <a:xfrm>
            <a:off x="818023" y="459716"/>
            <a:ext cx="76984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Муниципальное бюджетное общеобразовательное учреждение</a:t>
            </a:r>
          </a:p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города Ульяновска Вечерняя (сменная школа) №7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2B33BE-DA9C-489A-991E-FDF407F2D293}"/>
              </a:ext>
            </a:extLst>
          </p:cNvPr>
          <p:cNvSpPr txBox="1"/>
          <p:nvPr/>
        </p:nvSpPr>
        <p:spPr>
          <a:xfrm>
            <a:off x="1716042" y="2526980"/>
            <a:ext cx="55691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Вред и польза</a:t>
            </a:r>
          </a:p>
          <a:p>
            <a:pPr algn="ctr"/>
            <a:r>
              <a:rPr lang="ru-RU" sz="4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твоей агрессии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3B86A4-AA4F-4044-A716-96DE4F8689AD}"/>
              </a:ext>
            </a:extLst>
          </p:cNvPr>
          <p:cNvSpPr txBox="1"/>
          <p:nvPr/>
        </p:nvSpPr>
        <p:spPr>
          <a:xfrm>
            <a:off x="2443727" y="1523469"/>
            <a:ext cx="44470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Классный час в 9 классе на основе </a:t>
            </a:r>
          </a:p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интерактивной презентации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7504BD-F330-4DE0-A730-906745AF7497}"/>
              </a:ext>
            </a:extLst>
          </p:cNvPr>
          <p:cNvSpPr txBox="1"/>
          <p:nvPr/>
        </p:nvSpPr>
        <p:spPr>
          <a:xfrm>
            <a:off x="3703556" y="4497401"/>
            <a:ext cx="4883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Автор: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Конопкина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Татьяна Николаевна,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учитель биологии и химии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670E7E-397D-4AEA-A041-7D0B6B381AF3}"/>
              </a:ext>
            </a:extLst>
          </p:cNvPr>
          <p:cNvSpPr txBox="1"/>
          <p:nvPr/>
        </p:nvSpPr>
        <p:spPr>
          <a:xfrm>
            <a:off x="3703556" y="5804679"/>
            <a:ext cx="20513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Ульяновск 2021</a:t>
            </a:r>
          </a:p>
        </p:txBody>
      </p:sp>
    </p:spTree>
    <p:extLst>
      <p:ext uri="{BB962C8B-B14F-4D97-AF65-F5344CB8AC3E}">
        <p14:creationId xmlns:p14="http://schemas.microsoft.com/office/powerpoint/2010/main" val="596009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A74902-BBD4-43C4-AAB2-77BF86FDA5C2}"/>
              </a:ext>
            </a:extLst>
          </p:cNvPr>
          <p:cNvSpPr txBox="1"/>
          <p:nvPr/>
        </p:nvSpPr>
        <p:spPr>
          <a:xfrm>
            <a:off x="1908321" y="135493"/>
            <a:ext cx="4878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Девиз классного часа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37B8EE-40DA-4C82-8969-EB7B99C18B50}"/>
              </a:ext>
            </a:extLst>
          </p:cNvPr>
          <p:cNvSpPr txBox="1"/>
          <p:nvPr/>
        </p:nvSpPr>
        <p:spPr>
          <a:xfrm>
            <a:off x="1821743" y="2187446"/>
            <a:ext cx="266447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В.А. Сухомлинский,</a:t>
            </a:r>
          </a:p>
          <a:p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русский педагог, писатель, публицист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Содержимое 5" descr="guttvor_clip_image002.jpg">
            <a:extLst>
              <a:ext uri="{FF2B5EF4-FFF2-40B4-BE49-F238E27FC236}">
                <a16:creationId xmlns:a16="http://schemas.microsoft.com/office/drawing/2014/main" id="{BCE668D9-93DC-4653-B014-73A42039C3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1224" y="767953"/>
            <a:ext cx="3576723" cy="4652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AutoShape 6">
            <a:extLst>
              <a:ext uri="{FF2B5EF4-FFF2-40B4-BE49-F238E27FC236}">
                <a16:creationId xmlns:a16="http://schemas.microsoft.com/office/drawing/2014/main" id="{AF5C8E48-8B5A-4ED1-B0BB-BFF3D1C2EA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053" y="4407158"/>
            <a:ext cx="4895850" cy="1682889"/>
          </a:xfrm>
          <a:prstGeom prst="wedgeRoundRectCallout">
            <a:avLst>
              <a:gd name="adj1" fmla="val 69768"/>
              <a:gd name="adj2" fmla="val -172547"/>
              <a:gd name="adj3" fmla="val 16667"/>
            </a:avLst>
          </a:prstGeom>
          <a:solidFill>
            <a:schemeClr val="bg1">
              <a:alpha val="5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pPr algn="ctr" eaLnBrk="1" hangingPunct="1">
              <a:defRPr/>
            </a:pPr>
            <a:r>
              <a:rPr lang="ru-RU" sz="2400" b="1" i="0" dirty="0">
                <a:solidFill>
                  <a:srgbClr val="99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Никто</a:t>
            </a:r>
            <a:r>
              <a:rPr lang="ru-RU" sz="2400" b="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i="0" dirty="0">
                <a:solidFill>
                  <a:srgbClr val="99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 сможет воспитать человека, </a:t>
            </a:r>
          </a:p>
          <a:p>
            <a:pPr algn="ctr" eaLnBrk="1" hangingPunct="1">
              <a:defRPr/>
            </a:pPr>
            <a:r>
              <a:rPr lang="ru-RU" sz="2400" b="1" i="0" dirty="0">
                <a:solidFill>
                  <a:srgbClr val="99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если он сам себя не воспитывает</a:t>
            </a:r>
            <a:endParaRPr lang="ru-RU" altLang="ru-RU" sz="2400" b="1" dirty="0">
              <a:solidFill>
                <a:srgbClr val="99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495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86093B5-370E-4826-A2C5-C28AE7450197}"/>
              </a:ext>
            </a:extLst>
          </p:cNvPr>
          <p:cNvSpPr txBox="1"/>
          <p:nvPr/>
        </p:nvSpPr>
        <p:spPr>
          <a:xfrm>
            <a:off x="1017180" y="116443"/>
            <a:ext cx="7109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Составляем тему классного часа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4F75CB-BB92-483E-80C0-A40601D370E4}"/>
              </a:ext>
            </a:extLst>
          </p:cNvPr>
          <p:cNvSpPr txBox="1"/>
          <p:nvPr/>
        </p:nvSpPr>
        <p:spPr>
          <a:xfrm>
            <a:off x="563058" y="1020973"/>
            <a:ext cx="355481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Это всё приносит</a:t>
            </a:r>
          </a:p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твоему организму: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 Narrow" panose="020B0606020202030204" pitchFamily="34" charset="0"/>
                <a:cs typeface="Arial" panose="020B0604020202020204" pitchFamily="34" charset="0"/>
              </a:rPr>
              <a:t>Курение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 Narrow" panose="020B0606020202030204" pitchFamily="34" charset="0"/>
                <a:cs typeface="Arial" panose="020B0604020202020204" pitchFamily="34" charset="0"/>
              </a:rPr>
              <a:t>Алкоголь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 Narrow" panose="020B0606020202030204" pitchFamily="34" charset="0"/>
                <a:cs typeface="Arial" panose="020B0604020202020204" pitchFamily="34" charset="0"/>
              </a:rPr>
              <a:t>Наркотики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 Narrow" panose="020B0606020202030204" pitchFamily="34" charset="0"/>
                <a:cs typeface="Arial" panose="020B0604020202020204" pitchFamily="34" charset="0"/>
              </a:rPr>
              <a:t>Гиподинамия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46C0BE-1DA9-43B1-9213-90E7F031DCA0}"/>
              </a:ext>
            </a:extLst>
          </p:cNvPr>
          <p:cNvSpPr txBox="1"/>
          <p:nvPr/>
        </p:nvSpPr>
        <p:spPr>
          <a:xfrm>
            <a:off x="2903237" y="925308"/>
            <a:ext cx="1120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вред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82EC00-DE43-4366-BD66-48B2A7936280}"/>
              </a:ext>
            </a:extLst>
          </p:cNvPr>
          <p:cNvSpPr txBox="1"/>
          <p:nvPr/>
        </p:nvSpPr>
        <p:spPr>
          <a:xfrm>
            <a:off x="4711603" y="969292"/>
            <a:ext cx="3625351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Это всё приносит </a:t>
            </a:r>
          </a:p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твоему организму:</a:t>
            </a:r>
          </a:p>
          <a:p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 Narrow" panose="020B0606020202030204" pitchFamily="34" charset="0"/>
                <a:cs typeface="Arial" panose="020B0604020202020204" pitchFamily="34" charset="0"/>
              </a:rPr>
              <a:t>Спорт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 Narrow" panose="020B0606020202030204" pitchFamily="34" charset="0"/>
                <a:cs typeface="Arial" panose="020B0604020202020204" pitchFamily="34" charset="0"/>
              </a:rPr>
              <a:t>Овощи, фрукты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 Narrow" panose="020B0606020202030204" pitchFamily="34" charset="0"/>
                <a:cs typeface="Arial" panose="020B0604020202020204" pitchFamily="34" charset="0"/>
              </a:rPr>
              <a:t>Прогулки на свежем воздухе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 Narrow" panose="020B0606020202030204" pitchFamily="34" charset="0"/>
                <a:cs typeface="Arial" panose="020B0604020202020204" pitchFamily="34" charset="0"/>
              </a:rPr>
              <a:t>Режим дня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 Narrow" panose="020B0606020202030204" pitchFamily="34" charset="0"/>
                <a:cs typeface="Arial" panose="020B0604020202020204" pitchFamily="34" charset="0"/>
              </a:rPr>
              <a:t>Сон 8 часов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F4B4307-3A11-4125-AE6E-7E318FE9B859}"/>
              </a:ext>
            </a:extLst>
          </p:cNvPr>
          <p:cNvSpPr txBox="1"/>
          <p:nvPr/>
        </p:nvSpPr>
        <p:spPr>
          <a:xfrm>
            <a:off x="1971675" y="3498274"/>
            <a:ext cx="5391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 таких ситуациях у людей проявляется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39E4D8-E74A-4006-B9B2-9F23C616D768}"/>
              </a:ext>
            </a:extLst>
          </p:cNvPr>
          <p:cNvSpPr txBox="1"/>
          <p:nvPr/>
        </p:nvSpPr>
        <p:spPr>
          <a:xfrm>
            <a:off x="3371851" y="3798850"/>
            <a:ext cx="2476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а ________ я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DFCD9E-7187-41E6-99AC-46B126B6C2C9}"/>
              </a:ext>
            </a:extLst>
          </p:cNvPr>
          <p:cNvSpPr txBox="1"/>
          <p:nvPr/>
        </p:nvSpPr>
        <p:spPr>
          <a:xfrm>
            <a:off x="6978594" y="888730"/>
            <a:ext cx="16049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пользу</a:t>
            </a:r>
          </a:p>
        </p:txBody>
      </p:sp>
      <p:pic>
        <p:nvPicPr>
          <p:cNvPr id="16" name="Picture 6" descr="agressiya-i-gnev-animatsionnaya-kartinka-0008">
            <a:extLst>
              <a:ext uri="{FF2B5EF4-FFF2-40B4-BE49-F238E27FC236}">
                <a16:creationId xmlns:a16="http://schemas.microsoft.com/office/drawing/2014/main" id="{4FA700E6-CCCE-4382-AF9D-7AE7F45B42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1519" y="4271006"/>
            <a:ext cx="1943079" cy="2081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agressiya-i-gnev-animatsionnaya-kartinka-0013">
            <a:extLst>
              <a:ext uri="{FF2B5EF4-FFF2-40B4-BE49-F238E27FC236}">
                <a16:creationId xmlns:a16="http://schemas.microsoft.com/office/drawing/2014/main" id="{C0DFBECB-40BF-4DA0-91CD-1104ED3388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60" y="4287013"/>
            <a:ext cx="1367990" cy="1894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agressiya-i-gnev-animatsionnaya-kartinka-0021">
            <a:extLst>
              <a:ext uri="{FF2B5EF4-FFF2-40B4-BE49-F238E27FC236}">
                <a16:creationId xmlns:a16="http://schemas.microsoft.com/office/drawing/2014/main" id="{96E33289-A833-465D-A492-15BA39BA44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594" y="3971540"/>
            <a:ext cx="990599" cy="2159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AE38D56-4D8E-4C4C-9A20-B40B1739BA16}"/>
              </a:ext>
            </a:extLst>
          </p:cNvPr>
          <p:cNvSpPr txBox="1"/>
          <p:nvPr/>
        </p:nvSpPr>
        <p:spPr>
          <a:xfrm>
            <a:off x="2903237" y="888730"/>
            <a:ext cx="11224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__?__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2E9E8E-FC89-461D-9998-16839DEBD545}"/>
              </a:ext>
            </a:extLst>
          </p:cNvPr>
          <p:cNvSpPr txBox="1"/>
          <p:nvPr/>
        </p:nvSpPr>
        <p:spPr>
          <a:xfrm>
            <a:off x="7122812" y="828952"/>
            <a:ext cx="11224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__?__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CB8B7E-A4D9-4F31-B087-4ECD6E853239}"/>
              </a:ext>
            </a:extLst>
          </p:cNvPr>
          <p:cNvSpPr txBox="1"/>
          <p:nvPr/>
        </p:nvSpPr>
        <p:spPr>
          <a:xfrm>
            <a:off x="3540020" y="3822502"/>
            <a:ext cx="2043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агрессия</a:t>
            </a:r>
          </a:p>
        </p:txBody>
      </p:sp>
    </p:spTree>
    <p:extLst>
      <p:ext uri="{BB962C8B-B14F-4D97-AF65-F5344CB8AC3E}">
        <p14:creationId xmlns:p14="http://schemas.microsoft.com/office/powerpoint/2010/main" val="222628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4" grpId="0"/>
      <p:bldP spid="13" grpId="0"/>
      <p:bldP spid="15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extLst>
              <a:ext uri="{FF2B5EF4-FFF2-40B4-BE49-F238E27FC236}">
                <a16:creationId xmlns:a16="http://schemas.microsoft.com/office/drawing/2014/main" id="{E7026623-7FCC-4206-A633-ACC874710095}"/>
              </a:ext>
            </a:extLst>
          </p:cNvPr>
          <p:cNvSpPr/>
          <p:nvPr/>
        </p:nvSpPr>
        <p:spPr>
          <a:xfrm>
            <a:off x="2236024" y="0"/>
            <a:ext cx="4405007" cy="4697128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E76C8B-C1F8-4DEC-A2B1-429579D4F287}"/>
              </a:ext>
            </a:extLst>
          </p:cNvPr>
          <p:cNvSpPr txBox="1"/>
          <p:nvPr/>
        </p:nvSpPr>
        <p:spPr>
          <a:xfrm>
            <a:off x="2242024" y="4273948"/>
            <a:ext cx="479330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Вред и польза</a:t>
            </a:r>
          </a:p>
          <a:p>
            <a:pPr algn="ctr"/>
            <a:r>
              <a:rPr lang="ru-RU" sz="44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твоей</a:t>
            </a:r>
          </a:p>
          <a:p>
            <a:pPr algn="ctr"/>
            <a:r>
              <a:rPr lang="ru-RU" sz="44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агрессии</a:t>
            </a:r>
          </a:p>
        </p:txBody>
      </p:sp>
    </p:spTree>
    <p:extLst>
      <p:ext uri="{BB962C8B-B14F-4D97-AF65-F5344CB8AC3E}">
        <p14:creationId xmlns:p14="http://schemas.microsoft.com/office/powerpoint/2010/main" val="3961631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BCD9E7-F446-49F9-AEE8-263BB1DCCDF8}"/>
              </a:ext>
            </a:extLst>
          </p:cNvPr>
          <p:cNvSpPr txBox="1"/>
          <p:nvPr/>
        </p:nvSpPr>
        <p:spPr>
          <a:xfrm>
            <a:off x="2331630" y="211693"/>
            <a:ext cx="46474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Цель классного часа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76A403-110E-47AF-A890-5B3F55C459C8}"/>
              </a:ext>
            </a:extLst>
          </p:cNvPr>
          <p:cNvSpPr txBox="1"/>
          <p:nvPr/>
        </p:nvSpPr>
        <p:spPr>
          <a:xfrm>
            <a:off x="966460" y="734913"/>
            <a:ext cx="72110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Познать самого себя, </a:t>
            </a:r>
          </a:p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приобрести знания для своего самовоспитания и развития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24B14A-5C10-48FB-8591-46DE315F210F}"/>
              </a:ext>
            </a:extLst>
          </p:cNvPr>
          <p:cNvSpPr txBox="1"/>
          <p:nvPr/>
        </p:nvSpPr>
        <p:spPr>
          <a:xfrm>
            <a:off x="1998372" y="1574214"/>
            <a:ext cx="5072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Задачи классного часа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6210F1-D248-43CB-B328-BE939C51FAC7}"/>
              </a:ext>
            </a:extLst>
          </p:cNvPr>
          <p:cNvSpPr txBox="1"/>
          <p:nvPr/>
        </p:nvSpPr>
        <p:spPr>
          <a:xfrm>
            <a:off x="794427" y="2228850"/>
            <a:ext cx="7490833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Выяснить для себя:</a:t>
            </a:r>
          </a:p>
          <a:p>
            <a:pPr marL="457200" indent="-457200">
              <a:buAutoNum type="arabicPeriod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Что такое агрессия?</a:t>
            </a:r>
          </a:p>
          <a:p>
            <a:pPr marL="457200" indent="-457200">
              <a:buAutoNum type="arabicPeriod"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Есть ли агрессия у тебя?</a:t>
            </a:r>
          </a:p>
          <a:p>
            <a:pPr marL="457200" indent="-457200">
              <a:buAutoNum type="arabicPeriod"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Какие бывают виды агрессии?</a:t>
            </a:r>
          </a:p>
          <a:p>
            <a:pPr marL="457200" indent="-457200">
              <a:buAutoNum type="arabicPeriod"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На каком уровне развития разные виды агрессии у тебя?</a:t>
            </a:r>
          </a:p>
          <a:p>
            <a:pPr marL="457200" indent="-457200">
              <a:buAutoNum type="arabicPeriod"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чем вред агрессии?</a:t>
            </a:r>
          </a:p>
          <a:p>
            <a:pPr marL="457200" indent="-457200">
              <a:buAutoNum type="arabicPeriod"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чем польза агрессии?</a:t>
            </a:r>
          </a:p>
          <a:p>
            <a:pPr marL="457200" indent="-457200">
              <a:buAutoNum type="arabicPeriod"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Как избавиться от вреда агрессии?</a:t>
            </a:r>
          </a:p>
          <a:p>
            <a:pPr marL="457200" indent="-457200">
              <a:buAutoNum type="arabicPeriod"/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Как получать пользу от своей агрессии?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D78208D-AD7A-45A9-AF5C-1D2A74DF40D2}"/>
              </a:ext>
            </a:extLst>
          </p:cNvPr>
          <p:cNvSpPr/>
          <p:nvPr/>
        </p:nvSpPr>
        <p:spPr>
          <a:xfrm>
            <a:off x="1337517" y="2805080"/>
            <a:ext cx="2958258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20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28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AB6AFAF-3917-46A7-B7BC-F6B1431ED9A3}"/>
              </a:ext>
            </a:extLst>
          </p:cNvPr>
          <p:cNvSpPr/>
          <p:nvPr/>
        </p:nvSpPr>
        <p:spPr>
          <a:xfrm>
            <a:off x="1337517" y="3257044"/>
            <a:ext cx="2958258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20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28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8DFA2C3-405E-44E9-9F66-3642CC0CAD85}"/>
              </a:ext>
            </a:extLst>
          </p:cNvPr>
          <p:cNvSpPr/>
          <p:nvPr/>
        </p:nvSpPr>
        <p:spPr>
          <a:xfrm>
            <a:off x="1325223" y="3692987"/>
            <a:ext cx="3700625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20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28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6C96DE9-A439-471C-BCCD-41808A4AE9CC}"/>
              </a:ext>
            </a:extLst>
          </p:cNvPr>
          <p:cNvSpPr/>
          <p:nvPr/>
        </p:nvSpPr>
        <p:spPr>
          <a:xfrm>
            <a:off x="1325223" y="4119613"/>
            <a:ext cx="6758733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20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28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CBF5EA6-4528-41CE-BA19-209DC4B147C0}"/>
              </a:ext>
            </a:extLst>
          </p:cNvPr>
          <p:cNvSpPr/>
          <p:nvPr/>
        </p:nvSpPr>
        <p:spPr>
          <a:xfrm>
            <a:off x="1337517" y="4546239"/>
            <a:ext cx="2958258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20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28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BFDFAC5-CF01-4E57-BB7B-D5B299F74CEB}"/>
              </a:ext>
            </a:extLst>
          </p:cNvPr>
          <p:cNvSpPr/>
          <p:nvPr/>
        </p:nvSpPr>
        <p:spPr>
          <a:xfrm>
            <a:off x="1337517" y="4972865"/>
            <a:ext cx="2958258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20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28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FC4D26DA-2932-4939-A4AF-829B16C33FAD}"/>
              </a:ext>
            </a:extLst>
          </p:cNvPr>
          <p:cNvSpPr/>
          <p:nvPr/>
        </p:nvSpPr>
        <p:spPr>
          <a:xfrm>
            <a:off x="1337517" y="5429720"/>
            <a:ext cx="4177458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20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28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2DBE986-46F0-4EE7-8495-6AA652070B1F}"/>
              </a:ext>
            </a:extLst>
          </p:cNvPr>
          <p:cNvSpPr/>
          <p:nvPr/>
        </p:nvSpPr>
        <p:spPr>
          <a:xfrm>
            <a:off x="1351416" y="5856346"/>
            <a:ext cx="4763634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20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28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257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EA097D3-ECC5-4F2F-8D36-0AFAF150D84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426" y="786889"/>
            <a:ext cx="6767147" cy="59319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42D925-B914-44DC-82BB-D10E94A58FD7}"/>
              </a:ext>
            </a:extLst>
          </p:cNvPr>
          <p:cNvSpPr txBox="1"/>
          <p:nvPr/>
        </p:nvSpPr>
        <p:spPr>
          <a:xfrm>
            <a:off x="786347" y="139189"/>
            <a:ext cx="7571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Актуальность темы классного часа </a:t>
            </a:r>
          </a:p>
        </p:txBody>
      </p:sp>
      <p:sp>
        <p:nvSpPr>
          <p:cNvPr id="4" name="AutoShape 21" descr="Рисунок1">
            <a:extLst>
              <a:ext uri="{FF2B5EF4-FFF2-40B4-BE49-F238E27FC236}">
                <a16:creationId xmlns:a16="http://schemas.microsoft.com/office/drawing/2014/main" id="{1F88BECE-171F-429F-98E8-2AC2716673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519" y="1308216"/>
            <a:ext cx="4826000" cy="3814762"/>
          </a:xfrm>
          <a:prstGeom prst="wedgeRoundRectCallout">
            <a:avLst>
              <a:gd name="adj1" fmla="val -65824"/>
              <a:gd name="adj2" fmla="val -29278"/>
              <a:gd name="adj3" fmla="val 16667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7" name="AutoShape 22" descr="Рисунок2">
            <a:extLst>
              <a:ext uri="{FF2B5EF4-FFF2-40B4-BE49-F238E27FC236}">
                <a16:creationId xmlns:a16="http://schemas.microsoft.com/office/drawing/2014/main" id="{4F364923-8C25-4414-9A8B-21A0190517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7395" y="1622652"/>
            <a:ext cx="4826000" cy="3816350"/>
          </a:xfrm>
          <a:prstGeom prst="wedgeRoundRectCallout">
            <a:avLst>
              <a:gd name="adj1" fmla="val -69935"/>
              <a:gd name="adj2" fmla="val 12894"/>
              <a:gd name="adj3" fmla="val 16667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12700" cap="sq">
            <a:noFill/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120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" name="AutoShape 23" descr="Рисунок3">
            <a:extLst>
              <a:ext uri="{FF2B5EF4-FFF2-40B4-BE49-F238E27FC236}">
                <a16:creationId xmlns:a16="http://schemas.microsoft.com/office/drawing/2014/main" id="{C5FEB676-A390-449F-85DB-9770999118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7395" y="1827386"/>
            <a:ext cx="4826000" cy="3816350"/>
          </a:xfrm>
          <a:prstGeom prst="wedgeRoundRectCallout">
            <a:avLst>
              <a:gd name="adj1" fmla="val -71051"/>
              <a:gd name="adj2" fmla="val 36440"/>
              <a:gd name="adj3" fmla="val 16667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 w="12700" cap="sq">
            <a:noFill/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11" name="AutoShape 24" descr="Рисунок4">
            <a:extLst>
              <a:ext uri="{FF2B5EF4-FFF2-40B4-BE49-F238E27FC236}">
                <a16:creationId xmlns:a16="http://schemas.microsoft.com/office/drawing/2014/main" id="{5A8E7DD9-1C1B-4D94-A8C9-BC95C0C79F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7395" y="1622652"/>
            <a:ext cx="4824412" cy="3816350"/>
          </a:xfrm>
          <a:prstGeom prst="wedgeRoundRectCallout">
            <a:avLst>
              <a:gd name="adj1" fmla="val -67704"/>
              <a:gd name="adj2" fmla="val 68676"/>
              <a:gd name="adj3" fmla="val 16667"/>
            </a:avLst>
          </a:prstGeom>
          <a:blipFill dpi="0" rotWithShape="1">
            <a:blip r:embed="rId6" cstate="print"/>
            <a:srcRect/>
            <a:stretch>
              <a:fillRect/>
            </a:stretch>
          </a:blip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12" name="AutoShape 25" descr="Рисунок5">
            <a:extLst>
              <a:ext uri="{FF2B5EF4-FFF2-40B4-BE49-F238E27FC236}">
                <a16:creationId xmlns:a16="http://schemas.microsoft.com/office/drawing/2014/main" id="{74B866F5-E9E7-48BE-9D11-DA99307DDD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282" y="1214265"/>
            <a:ext cx="4755243" cy="3605386"/>
          </a:xfrm>
          <a:prstGeom prst="wedgeRoundRectCallout">
            <a:avLst>
              <a:gd name="adj1" fmla="val 69602"/>
              <a:gd name="adj2" fmla="val -15958"/>
              <a:gd name="adj3" fmla="val 16667"/>
            </a:avLst>
          </a:prstGeom>
          <a:blipFill dpi="0" rotWithShape="1">
            <a:blip r:embed="rId7" cstate="print"/>
            <a:srcRect/>
            <a:stretch>
              <a:fillRect/>
            </a:stretch>
          </a:blip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13" name="AutoShape 26" descr="Рисунок6">
            <a:extLst>
              <a:ext uri="{FF2B5EF4-FFF2-40B4-BE49-F238E27FC236}">
                <a16:creationId xmlns:a16="http://schemas.microsoft.com/office/drawing/2014/main" id="{7E64970F-2240-477B-B063-F5FFB9F8FB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697" y="1827387"/>
            <a:ext cx="4627904" cy="3513592"/>
          </a:xfrm>
          <a:prstGeom prst="wedgeRoundRectCallout">
            <a:avLst>
              <a:gd name="adj1" fmla="val 71083"/>
              <a:gd name="adj2" fmla="val 7602"/>
              <a:gd name="adj3" fmla="val 16667"/>
            </a:avLst>
          </a:prstGeom>
          <a:blipFill dpi="0" rotWithShape="1">
            <a:blip r:embed="rId8" cstate="print"/>
            <a:srcRect/>
            <a:stretch>
              <a:fillRect/>
            </a:stretch>
          </a:blip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14" name="AutoShape 27" descr="Рисунок7">
            <a:extLst>
              <a:ext uri="{FF2B5EF4-FFF2-40B4-BE49-F238E27FC236}">
                <a16:creationId xmlns:a16="http://schemas.microsoft.com/office/drawing/2014/main" id="{88FA249D-7709-43CF-AB56-F0A9A3733E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345" y="2295559"/>
            <a:ext cx="4546380" cy="3346590"/>
          </a:xfrm>
          <a:prstGeom prst="wedgeRoundRectCallout">
            <a:avLst>
              <a:gd name="adj1" fmla="val 71231"/>
              <a:gd name="adj2" fmla="val 32435"/>
              <a:gd name="adj3" fmla="val 16667"/>
            </a:avLst>
          </a:prstGeom>
          <a:blipFill dpi="0" rotWithShape="1">
            <a:blip r:embed="rId9" cstate="print"/>
            <a:srcRect/>
            <a:stretch>
              <a:fillRect/>
            </a:stretch>
          </a:blip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15" name="AutoShape 28" descr="Рисунок8">
            <a:extLst>
              <a:ext uri="{FF2B5EF4-FFF2-40B4-BE49-F238E27FC236}">
                <a16:creationId xmlns:a16="http://schemas.microsoft.com/office/drawing/2014/main" id="{B6DEA425-5E7A-43D3-972B-3429DAB77F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697" y="2032121"/>
            <a:ext cx="4662489" cy="3770884"/>
          </a:xfrm>
          <a:prstGeom prst="wedgeRoundRectCallout">
            <a:avLst>
              <a:gd name="adj1" fmla="val 70449"/>
              <a:gd name="adj2" fmla="val 55185"/>
              <a:gd name="adj3" fmla="val 16667"/>
            </a:avLst>
          </a:prstGeom>
          <a:blipFill dpi="0" rotWithShape="1">
            <a:blip r:embed="rId10" cstate="print"/>
            <a:srcRect/>
            <a:stretch>
              <a:fillRect/>
            </a:stretch>
          </a:blip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548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0" presetClass="exit" presetSubtype="0" ac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EB29081B-7D64-4514-BD09-23A1D60398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135" y="733846"/>
            <a:ext cx="79597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Летописная история человечества насчитывает свыше 5000 лет. За это время на земле произошло свыше 14000 войн.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Историки установили, что лишь 10-ти поколениям из 180-ти за этот период, удалось избежать ужасов войны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D6B7E-03B3-45AE-92D6-D27DF897AEB9}"/>
              </a:ext>
            </a:extLst>
          </p:cNvPr>
          <p:cNvSpPr txBox="1"/>
          <p:nvPr/>
        </p:nvSpPr>
        <p:spPr>
          <a:xfrm>
            <a:off x="786347" y="139189"/>
            <a:ext cx="7571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Актуальность темы классного часа </a:t>
            </a:r>
          </a:p>
        </p:txBody>
      </p:sp>
      <p:pic>
        <p:nvPicPr>
          <p:cNvPr id="7" name="Picture 11" descr="1280px-Apotheosis">
            <a:extLst>
              <a:ext uri="{FF2B5EF4-FFF2-40B4-BE49-F238E27FC236}">
                <a16:creationId xmlns:a16="http://schemas.microsoft.com/office/drawing/2014/main" id="{7E6B073B-EBB4-46C9-84C0-5D7105CFF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0" y="2228056"/>
            <a:ext cx="5256213" cy="3343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8" descr="7ebb72c4e69244028cd6ff4e82aa140b">
            <a:extLst>
              <a:ext uri="{FF2B5EF4-FFF2-40B4-BE49-F238E27FC236}">
                <a16:creationId xmlns:a16="http://schemas.microsoft.com/office/drawing/2014/main" id="{60A2F181-C4DC-48D2-A798-C70F75EAE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0" y="2257215"/>
            <a:ext cx="5257800" cy="3384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16">
            <a:extLst>
              <a:ext uri="{FF2B5EF4-FFF2-40B4-BE49-F238E27FC236}">
                <a16:creationId xmlns:a16="http://schemas.microsoft.com/office/drawing/2014/main" id="{B46A3774-47CF-4869-AEC8-52CDFD9463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3427" y="5712198"/>
            <a:ext cx="50371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В.В.Верещагин «Апофеоз войны»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Государственная Третьяковская галерея</a:t>
            </a:r>
          </a:p>
        </p:txBody>
      </p:sp>
      <p:sp>
        <p:nvSpPr>
          <p:cNvPr id="10" name="Text Box 20">
            <a:extLst>
              <a:ext uri="{FF2B5EF4-FFF2-40B4-BE49-F238E27FC236}">
                <a16:creationId xmlns:a16="http://schemas.microsoft.com/office/drawing/2014/main" id="{831F9EA3-9293-4BAF-A3DC-BA00BF5789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4836" y="5773316"/>
            <a:ext cx="219431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Украина 2014</a:t>
            </a:r>
          </a:p>
        </p:txBody>
      </p:sp>
    </p:spTree>
    <p:extLst>
      <p:ext uri="{BB962C8B-B14F-4D97-AF65-F5344CB8AC3E}">
        <p14:creationId xmlns:p14="http://schemas.microsoft.com/office/powerpoint/2010/main" val="1531419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57627AD-363D-4D92-BDD7-C4E01ECE92EE}"/>
              </a:ext>
            </a:extLst>
          </p:cNvPr>
          <p:cNvSpPr txBox="1"/>
          <p:nvPr/>
        </p:nvSpPr>
        <p:spPr>
          <a:xfrm>
            <a:off x="666749" y="677891"/>
            <a:ext cx="7810501" cy="5950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Достаточно нашумевшими являются истории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нападения школьников на педагогов и учащихся с холодным</a:t>
            </a:r>
            <a:br>
              <a:rPr lang="ru-R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оружием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20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2000" b="0" i="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чащиеся техникумов готовят</a:t>
            </a:r>
            <a:r>
              <a:rPr lang="ru-RU" sz="2000" b="0" i="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нападения и совершают теракты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звестны случаи, когда подростки</a:t>
            </a:r>
            <a:r>
              <a:rPr lang="ru-RU" sz="2000" b="0" i="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жесткого избивают друг друга на улицах, насилуют, морально унижают</a:t>
            </a:r>
            <a:endParaRPr lang="ru-RU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олодые люди проявляют агрессию по отношению к инвалидам, бомжам,</a:t>
            </a:r>
            <a:r>
              <a:rPr lang="ru-RU" sz="2000" b="0" i="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животным </a:t>
            </a:r>
          </a:p>
          <a:p>
            <a:endParaRPr lang="ru-RU" sz="20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000" b="1" i="0" dirty="0">
                <a:solidFill>
                  <a:srgbClr val="8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Все это еще раз подчеркивает остроту </a:t>
            </a:r>
          </a:p>
          <a:p>
            <a:pPr algn="ctr"/>
            <a:r>
              <a:rPr lang="ru-RU" sz="2000" b="1" i="0" dirty="0">
                <a:solidFill>
                  <a:srgbClr val="8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темы классного часа</a:t>
            </a:r>
            <a:br>
              <a:rPr lang="ru-R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6B2179-A6AE-46F3-98DE-5C1EB7CEADE5}"/>
              </a:ext>
            </a:extLst>
          </p:cNvPr>
          <p:cNvSpPr txBox="1"/>
          <p:nvPr/>
        </p:nvSpPr>
        <p:spPr>
          <a:xfrm>
            <a:off x="881597" y="148714"/>
            <a:ext cx="7571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Актуальность темы классного часа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72CF09D-CEA4-4FE2-9765-01F807C5E0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1" y="1582651"/>
            <a:ext cx="2733674" cy="1535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0573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AA1D16-F4E7-4558-A7DE-F967D62A58D6}"/>
              </a:ext>
            </a:extLst>
          </p:cNvPr>
          <p:cNvSpPr txBox="1"/>
          <p:nvPr/>
        </p:nvSpPr>
        <p:spPr>
          <a:xfrm>
            <a:off x="786347" y="139189"/>
            <a:ext cx="7571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Актуальность темы классного часа </a:t>
            </a:r>
          </a:p>
        </p:txBody>
      </p:sp>
      <p:sp>
        <p:nvSpPr>
          <p:cNvPr id="3" name="Text Box 4">
            <a:extLst>
              <a:ext uri="{FF2B5EF4-FFF2-40B4-BE49-F238E27FC236}">
                <a16:creationId xmlns:a16="http://schemas.microsoft.com/office/drawing/2014/main" id="{9D2C8D68-FC33-43F7-9457-C1C1B9B9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3" y="662409"/>
            <a:ext cx="8642350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 наше время предпринимаются активные попытки не столько познавать истоки и причины агрессии, сколько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научиться контролировать и управлять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агрессивным поведением</a:t>
            </a:r>
            <a:r>
              <a:rPr kumimoji="0" lang="ru-RU" altLang="ru-RU" sz="2000" dirty="0">
                <a:latin typeface="Arial" panose="020B0604020202020204" pitchFamily="34" charset="0"/>
              </a:rPr>
              <a:t>,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dirty="0">
                <a:latin typeface="Arial" panose="020B0604020202020204" pitchFamily="34" charset="0"/>
              </a:rPr>
              <a:t>потому что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человечество как биологический вид дошло до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dirty="0">
              <a:latin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dirty="0">
              <a:latin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dirty="0">
              <a:latin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dirty="0">
              <a:latin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dirty="0">
              <a:latin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Мы уже имеем в своем арсенале ядерно-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водородное оружие, применение которого грозит обернуться тотальной гибелью человечества. Так что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не требуется доказывать кому-либо важность знаний об агрессии</a:t>
            </a:r>
          </a:p>
        </p:txBody>
      </p:sp>
      <p:pic>
        <p:nvPicPr>
          <p:cNvPr id="4" name="Picture 10" descr="yadernoe_oruzhie3">
            <a:extLst>
              <a:ext uri="{FF2B5EF4-FFF2-40B4-BE49-F238E27FC236}">
                <a16:creationId xmlns:a16="http://schemas.microsoft.com/office/drawing/2014/main" id="{F9A779F4-85C4-4E62-9C3D-BEBBEA1D0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182" y="2351381"/>
            <a:ext cx="4019618" cy="2545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797BA1-896C-48FB-8070-7F289CBF0F37}"/>
              </a:ext>
            </a:extLst>
          </p:cNvPr>
          <p:cNvSpPr txBox="1"/>
          <p:nvPr/>
        </p:nvSpPr>
        <p:spPr>
          <a:xfrm>
            <a:off x="3070138" y="3143250"/>
            <a:ext cx="2775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ОПАСНОЙ ЧЕРТЫ</a:t>
            </a:r>
          </a:p>
        </p:txBody>
      </p:sp>
    </p:spTree>
    <p:extLst>
      <p:ext uri="{BB962C8B-B14F-4D97-AF65-F5344CB8AC3E}">
        <p14:creationId xmlns:p14="http://schemas.microsoft.com/office/powerpoint/2010/main" val="1674034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9F5CC18-F769-4DC3-88FD-936F5300115C}"/>
              </a:ext>
            </a:extLst>
          </p:cNvPr>
          <p:cNvSpPr txBox="1"/>
          <p:nvPr/>
        </p:nvSpPr>
        <p:spPr>
          <a:xfrm>
            <a:off x="885825" y="142875"/>
            <a:ext cx="763863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О многом в отношении агрессии</a:t>
            </a:r>
          </a:p>
          <a:p>
            <a:pPr algn="ctr"/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вы можете догадаться и сообразить</a:t>
            </a:r>
          </a:p>
          <a:p>
            <a:pPr algn="ctr"/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участвуя в </a:t>
            </a:r>
            <a:r>
              <a:rPr lang="ru-RU" sz="2800" dirty="0" err="1">
                <a:solidFill>
                  <a:srgbClr val="990033"/>
                </a:solidFill>
                <a:latin typeface="Arial Black" panose="020B0A04020102020204" pitchFamily="34" charset="0"/>
              </a:rPr>
              <a:t>брейн</a:t>
            </a:r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 - ринге</a:t>
            </a:r>
          </a:p>
        </p:txBody>
      </p:sp>
      <p:sp>
        <p:nvSpPr>
          <p:cNvPr id="4" name="Text Box 15">
            <a:extLst>
              <a:ext uri="{FF2B5EF4-FFF2-40B4-BE49-F238E27FC236}">
                <a16:creationId xmlns:a16="http://schemas.microsoft.com/office/drawing/2014/main" id="{0DFD6612-4744-4648-8C80-4FF192A7E4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3780" y="1480318"/>
            <a:ext cx="54006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Группы получают свои номера, под которыми сдают ответы учителю. В конце работы правильные ответы для каждой группы подсчитываются, определяется группа – победитель и оценка работы каждого ученика</a:t>
            </a:r>
          </a:p>
        </p:txBody>
      </p:sp>
      <p:pic>
        <p:nvPicPr>
          <p:cNvPr id="5" name="Picture 11">
            <a:extLst>
              <a:ext uri="{FF2B5EF4-FFF2-40B4-BE49-F238E27FC236}">
                <a16:creationId xmlns:a16="http://schemas.microsoft.com/office/drawing/2014/main" id="{9A919E8A-1ADE-4B94-AE8C-604DE82DE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" y="1940528"/>
            <a:ext cx="3095625" cy="2071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>
            <a:extLst>
              <a:ext uri="{FF2B5EF4-FFF2-40B4-BE49-F238E27FC236}">
                <a16:creationId xmlns:a16="http://schemas.microsoft.com/office/drawing/2014/main" id="{7C07839D-B645-409C-B6B8-4BBB7699D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19" y="4403933"/>
            <a:ext cx="3095625" cy="2071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5DDB8DD7-4237-4EE7-96E6-00ADFFC2F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136" y="3105450"/>
            <a:ext cx="3001962" cy="3167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9">
            <a:extLst>
              <a:ext uri="{FF2B5EF4-FFF2-40B4-BE49-F238E27FC236}">
                <a16:creationId xmlns:a16="http://schemas.microsoft.com/office/drawing/2014/main" id="{48FD1CB1-DCCE-4281-B09C-DF35D88EEF78}"/>
              </a:ext>
            </a:extLst>
          </p:cNvPr>
          <p:cNvSpPr>
            <a:spLocks noChangeArrowheads="1"/>
          </p:cNvSpPr>
          <p:nvPr/>
        </p:nvSpPr>
        <p:spPr bwMode="auto">
          <a:xfrm rot="7403383">
            <a:off x="4951923" y="4863114"/>
            <a:ext cx="377825" cy="347663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ru-RU" altLang="ru-RU" sz="2000" dirty="0">
                <a:solidFill>
                  <a:srgbClr val="000000"/>
                </a:solidFill>
                <a:latin typeface="Arial Black" panose="020B0A04020102020204" pitchFamily="34" charset="0"/>
              </a:rPr>
              <a:t>4</a:t>
            </a:r>
          </a:p>
        </p:txBody>
      </p:sp>
      <p:sp>
        <p:nvSpPr>
          <p:cNvPr id="10" name="AutoShape 8">
            <a:extLst>
              <a:ext uri="{FF2B5EF4-FFF2-40B4-BE49-F238E27FC236}">
                <a16:creationId xmlns:a16="http://schemas.microsoft.com/office/drawing/2014/main" id="{E2A2A3CF-BA7D-4308-9FBE-1E80F626C8C1}"/>
              </a:ext>
            </a:extLst>
          </p:cNvPr>
          <p:cNvSpPr>
            <a:spLocks noChangeArrowheads="1"/>
          </p:cNvSpPr>
          <p:nvPr/>
        </p:nvSpPr>
        <p:spPr bwMode="auto">
          <a:xfrm rot="1661378">
            <a:off x="5722604" y="5053805"/>
            <a:ext cx="430212" cy="350838"/>
          </a:xfrm>
          <a:prstGeom prst="parallelogram">
            <a:avLst>
              <a:gd name="adj" fmla="val 30656"/>
            </a:avLst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Black" panose="020B0A04020102020204" pitchFamily="34" charset="0"/>
              </a:rPr>
              <a:t>5</a:t>
            </a:r>
          </a:p>
        </p:txBody>
      </p:sp>
      <p:sp>
        <p:nvSpPr>
          <p:cNvPr id="11" name="AutoShape 7">
            <a:extLst>
              <a:ext uri="{FF2B5EF4-FFF2-40B4-BE49-F238E27FC236}">
                <a16:creationId xmlns:a16="http://schemas.microsoft.com/office/drawing/2014/main" id="{097D06FC-6D3F-47C0-8EA6-9BE3F08EA16C}"/>
              </a:ext>
            </a:extLst>
          </p:cNvPr>
          <p:cNvSpPr>
            <a:spLocks noChangeArrowheads="1"/>
          </p:cNvSpPr>
          <p:nvPr/>
        </p:nvSpPr>
        <p:spPr bwMode="auto">
          <a:xfrm rot="1661378">
            <a:off x="6566020" y="5435380"/>
            <a:ext cx="430213" cy="350837"/>
          </a:xfrm>
          <a:prstGeom prst="parallelogram">
            <a:avLst>
              <a:gd name="adj" fmla="val 30656"/>
            </a:avLst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Black" panose="020B0A04020102020204" pitchFamily="34" charset="0"/>
              </a:rPr>
              <a:t>4</a:t>
            </a: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id="{7E6257CC-15A1-4364-AE54-B5809F6A367F}"/>
              </a:ext>
            </a:extLst>
          </p:cNvPr>
          <p:cNvSpPr>
            <a:spLocks noChangeArrowheads="1"/>
          </p:cNvSpPr>
          <p:nvPr/>
        </p:nvSpPr>
        <p:spPr bwMode="auto">
          <a:xfrm rot="1661378">
            <a:off x="6228200" y="5841808"/>
            <a:ext cx="430212" cy="350838"/>
          </a:xfrm>
          <a:prstGeom prst="parallelogram">
            <a:avLst>
              <a:gd name="adj" fmla="val 30656"/>
            </a:avLst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Black" panose="020B0A04020102020204" pitchFamily="34" charset="0"/>
              </a:rPr>
              <a:t>3</a:t>
            </a:r>
          </a:p>
        </p:txBody>
      </p:sp>
      <p:sp>
        <p:nvSpPr>
          <p:cNvPr id="13" name="AutoShape 5">
            <a:extLst>
              <a:ext uri="{FF2B5EF4-FFF2-40B4-BE49-F238E27FC236}">
                <a16:creationId xmlns:a16="http://schemas.microsoft.com/office/drawing/2014/main" id="{833ABA93-5F82-4449-B94A-18E28C0EC147}"/>
              </a:ext>
            </a:extLst>
          </p:cNvPr>
          <p:cNvSpPr>
            <a:spLocks noChangeArrowheads="1"/>
          </p:cNvSpPr>
          <p:nvPr/>
        </p:nvSpPr>
        <p:spPr bwMode="auto">
          <a:xfrm rot="1661378">
            <a:off x="5872327" y="5668321"/>
            <a:ext cx="430212" cy="350837"/>
          </a:xfrm>
          <a:prstGeom prst="parallelogram">
            <a:avLst>
              <a:gd name="adj" fmla="val 30656"/>
            </a:avLst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Black" panose="020B0A04020102020204" pitchFamily="34" charset="0"/>
              </a:rPr>
              <a:t>2</a:t>
            </a:r>
          </a:p>
        </p:txBody>
      </p:sp>
      <p:sp>
        <p:nvSpPr>
          <p:cNvPr id="14" name="AutoShape 4">
            <a:extLst>
              <a:ext uri="{FF2B5EF4-FFF2-40B4-BE49-F238E27FC236}">
                <a16:creationId xmlns:a16="http://schemas.microsoft.com/office/drawing/2014/main" id="{B3A6809F-CE7C-441C-8705-361CF31BF019}"/>
              </a:ext>
            </a:extLst>
          </p:cNvPr>
          <p:cNvSpPr>
            <a:spLocks noChangeArrowheads="1"/>
          </p:cNvSpPr>
          <p:nvPr/>
        </p:nvSpPr>
        <p:spPr bwMode="auto">
          <a:xfrm rot="1661378">
            <a:off x="5468786" y="5447808"/>
            <a:ext cx="430213" cy="350837"/>
          </a:xfrm>
          <a:prstGeom prst="parallelogram">
            <a:avLst>
              <a:gd name="adj" fmla="val 30656"/>
            </a:avLst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Black" panose="020B0A04020102020204" pitchFamily="34" charset="0"/>
              </a:rPr>
              <a:t>1</a:t>
            </a:r>
          </a:p>
        </p:txBody>
      </p:sp>
      <p:pic>
        <p:nvPicPr>
          <p:cNvPr id="16" name="Picture 10" descr="Умная мусорная корзина будет ловить мусор сама (видео)">
            <a:extLst>
              <a:ext uri="{FF2B5EF4-FFF2-40B4-BE49-F238E27FC236}">
                <a16:creationId xmlns:a16="http://schemas.microsoft.com/office/drawing/2014/main" id="{88253E3D-7FFE-486D-A758-D96A78B23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5229225"/>
            <a:ext cx="2016125" cy="1484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4EECC1-7521-4DF7-8E11-593069EE40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05022" y="5493667"/>
            <a:ext cx="676715" cy="6950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47329EE-31A4-4377-A314-FFA9815317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94693" y="5256574"/>
            <a:ext cx="1268078" cy="128636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907F4CD-BCA0-4830-A3FD-FB74319635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2884" y="5256574"/>
            <a:ext cx="676715" cy="6950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0205A8D-46E4-497B-BDCD-FFB14D2B65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08973" y="5263296"/>
            <a:ext cx="676715" cy="6950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F30B2A2-1949-41C3-93ED-D43F4C5C0CB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48018" y="4876073"/>
            <a:ext cx="670618" cy="701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B3FE1C5-BEC1-4BC1-AC3F-C327A1976116}"/>
              </a:ext>
            </a:extLst>
          </p:cNvPr>
          <p:cNvSpPr txBox="1"/>
          <p:nvPr/>
        </p:nvSpPr>
        <p:spPr>
          <a:xfrm>
            <a:off x="3809580" y="5367941"/>
            <a:ext cx="11801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Верные 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ответы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A2919FC-2731-418B-8B52-99FD1061E917}"/>
              </a:ext>
            </a:extLst>
          </p:cNvPr>
          <p:cNvSpPr txBox="1"/>
          <p:nvPr/>
        </p:nvSpPr>
        <p:spPr>
          <a:xfrm>
            <a:off x="7137289" y="4647627"/>
            <a:ext cx="14000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Неверные</a:t>
            </a:r>
          </a:p>
          <a:p>
            <a:pPr algn="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ответы</a:t>
            </a:r>
          </a:p>
        </p:txBody>
      </p:sp>
    </p:spTree>
    <p:extLst>
      <p:ext uri="{BB962C8B-B14F-4D97-AF65-F5344CB8AC3E}">
        <p14:creationId xmlns:p14="http://schemas.microsoft.com/office/powerpoint/2010/main" val="1292366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068" name="Рисунок 166067">
            <a:extLst>
              <a:ext uri="{FF2B5EF4-FFF2-40B4-BE49-F238E27FC236}">
                <a16:creationId xmlns:a16="http://schemas.microsoft.com/office/drawing/2014/main" id="{F3148F6F-DA47-4BB8-9162-FD24F638D5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784" r="19829" b="84095"/>
          <a:stretch/>
        </p:blipFill>
        <p:spPr>
          <a:xfrm>
            <a:off x="4017036" y="588450"/>
            <a:ext cx="1425881" cy="1475799"/>
          </a:xfrm>
          <a:prstGeom prst="ellipse">
            <a:avLst/>
          </a:prstGeom>
          <a:ln>
            <a:noFill/>
          </a:ln>
          <a:effectLst>
            <a:softEdge rad="0"/>
          </a:effectLst>
        </p:spPr>
      </p:pic>
      <p:pic>
        <p:nvPicPr>
          <p:cNvPr id="165901" name="Рисунок 165900">
            <a:extLst>
              <a:ext uri="{FF2B5EF4-FFF2-40B4-BE49-F238E27FC236}">
                <a16:creationId xmlns:a16="http://schemas.microsoft.com/office/drawing/2014/main" id="{ADE408FE-65D7-4423-A76D-FFD416E06B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7743" y="4725171"/>
            <a:ext cx="1733650" cy="16593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5674A59-1A1A-432B-866A-7CEB7C9BF3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1638" y="4304513"/>
            <a:ext cx="1678615" cy="16593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743B115-E443-4DC1-8791-B54A45CEF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4721" y="546139"/>
            <a:ext cx="1667382" cy="16797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B9B960D-B58B-47DC-AC7E-B4C31201D9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79" y="2348858"/>
            <a:ext cx="1678615" cy="18436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124FFB0-DF34-4626-8FF0-738F86C86E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1897" y="442327"/>
            <a:ext cx="1940216" cy="1932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AB06E4ED-0A4E-4189-B537-E924F988CBBF}"/>
              </a:ext>
            </a:extLst>
          </p:cNvPr>
          <p:cNvSpPr txBox="1"/>
          <p:nvPr/>
        </p:nvSpPr>
        <p:spPr>
          <a:xfrm>
            <a:off x="2335433" y="2464057"/>
            <a:ext cx="4459875" cy="23852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99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Агрессия – это поведение, направленное на нанесение физического или психологического вреда</a:t>
            </a:r>
          </a:p>
          <a:p>
            <a:pPr algn="ctr"/>
            <a:endParaRPr lang="ru-RU" sz="9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Состояние агрессии включает в себя переживание эмоций, например, таких как: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305D5FB-68E2-4264-AD7E-A09F291D93DF}"/>
              </a:ext>
            </a:extLst>
          </p:cNvPr>
          <p:cNvSpPr txBox="1"/>
          <p:nvPr/>
        </p:nvSpPr>
        <p:spPr>
          <a:xfrm>
            <a:off x="2418262" y="154543"/>
            <a:ext cx="44598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Что такое агрессия?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9741821-C48D-4272-B4FB-DDCD6BEF0F21}"/>
              </a:ext>
            </a:extLst>
          </p:cNvPr>
          <p:cNvSpPr txBox="1"/>
          <p:nvPr/>
        </p:nvSpPr>
        <p:spPr>
          <a:xfrm>
            <a:off x="7177613" y="1948748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Обида</a:t>
            </a:r>
            <a:r>
              <a:rPr lang="ru-RU" dirty="0"/>
              <a:t>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E209942-4353-4975-B7F6-2BEA3ED6BE87}"/>
              </a:ext>
            </a:extLst>
          </p:cNvPr>
          <p:cNvSpPr txBox="1"/>
          <p:nvPr/>
        </p:nvSpPr>
        <p:spPr>
          <a:xfrm>
            <a:off x="1131268" y="1920441"/>
            <a:ext cx="21014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Недовольство</a:t>
            </a:r>
            <a:r>
              <a:rPr lang="ru-RU" dirty="0"/>
              <a:t>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C1255B5-17B1-41CA-BD81-48E50F06FFFD}"/>
              </a:ext>
            </a:extLst>
          </p:cNvPr>
          <p:cNvSpPr txBox="1"/>
          <p:nvPr/>
        </p:nvSpPr>
        <p:spPr>
          <a:xfrm>
            <a:off x="5333159" y="5823801"/>
            <a:ext cx="8435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Гнев</a:t>
            </a:r>
            <a:r>
              <a:rPr lang="ru-RU" dirty="0"/>
              <a:t> 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EC154892-1B51-449B-B147-C69B6EFCF94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9201" t="-5541" r="10044" b="11196"/>
          <a:stretch/>
        </p:blipFill>
        <p:spPr>
          <a:xfrm>
            <a:off x="6689257" y="2245305"/>
            <a:ext cx="1706594" cy="18377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2392C4F6-1EB0-4A04-84F1-C7FD02C3BC46}"/>
              </a:ext>
            </a:extLst>
          </p:cNvPr>
          <p:cNvSpPr txBox="1"/>
          <p:nvPr/>
        </p:nvSpPr>
        <p:spPr>
          <a:xfrm>
            <a:off x="3817419" y="1992194"/>
            <a:ext cx="19459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Оскорбления</a:t>
            </a:r>
            <a:r>
              <a:rPr lang="ru-RU" dirty="0"/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5254CFE-55F9-4852-A675-C12008714AF6}"/>
              </a:ext>
            </a:extLst>
          </p:cNvPr>
          <p:cNvSpPr txBox="1"/>
          <p:nvPr/>
        </p:nvSpPr>
        <p:spPr>
          <a:xfrm>
            <a:off x="6688414" y="5788740"/>
            <a:ext cx="14875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Унижение</a:t>
            </a:r>
            <a:r>
              <a:rPr lang="ru-RU" dirty="0"/>
              <a:t>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3117B08-3716-4039-AD66-F1B56377EFE6}"/>
              </a:ext>
            </a:extLst>
          </p:cNvPr>
          <p:cNvSpPr txBox="1"/>
          <p:nvPr/>
        </p:nvSpPr>
        <p:spPr>
          <a:xfrm>
            <a:off x="1013246" y="3992493"/>
            <a:ext cx="976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Скука</a:t>
            </a:r>
            <a:r>
              <a:rPr lang="ru-RU" dirty="0"/>
              <a:t>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F7AE0C1-CEF5-4CF9-B1FF-B570CCA6510C}"/>
              </a:ext>
            </a:extLst>
          </p:cNvPr>
          <p:cNvSpPr txBox="1"/>
          <p:nvPr/>
        </p:nvSpPr>
        <p:spPr>
          <a:xfrm>
            <a:off x="6920286" y="3954936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Молчание</a:t>
            </a:r>
            <a:r>
              <a:rPr lang="ru-RU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720572C-312D-4661-A9F6-30519A2C850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71718" y="4307746"/>
            <a:ext cx="1845724" cy="18009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CC3F0D22-C53F-48A1-8663-AAFC7B9B1D51}"/>
              </a:ext>
            </a:extLst>
          </p:cNvPr>
          <p:cNvSpPr txBox="1"/>
          <p:nvPr/>
        </p:nvSpPr>
        <p:spPr>
          <a:xfrm>
            <a:off x="2094580" y="5823801"/>
            <a:ext cx="21080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Высмеивание </a:t>
            </a:r>
            <a:r>
              <a:rPr lang="ru-RU" dirty="0"/>
              <a:t> 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741642EF-93A1-4050-8469-632333C5E59A}"/>
              </a:ext>
            </a:extLst>
          </p:cNvPr>
          <p:cNvSpPr/>
          <p:nvPr/>
        </p:nvSpPr>
        <p:spPr>
          <a:xfrm>
            <a:off x="2446787" y="3104469"/>
            <a:ext cx="1559304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12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12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B53D7A76-EEFF-4AE9-9B88-1D4411442DDF}"/>
              </a:ext>
            </a:extLst>
          </p:cNvPr>
          <p:cNvSpPr/>
          <p:nvPr/>
        </p:nvSpPr>
        <p:spPr>
          <a:xfrm>
            <a:off x="4565370" y="3091284"/>
            <a:ext cx="2116414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12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12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744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6BECCB-B4E7-4DEA-8BF4-8F4D4C7AFF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1" y="1610429"/>
            <a:ext cx="4589628" cy="3090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A74902-BBD4-43C4-AAB2-77BF86FDA5C2}"/>
              </a:ext>
            </a:extLst>
          </p:cNvPr>
          <p:cNvSpPr txBox="1"/>
          <p:nvPr/>
        </p:nvSpPr>
        <p:spPr>
          <a:xfrm>
            <a:off x="1908321" y="135493"/>
            <a:ext cx="5378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Есть ли агрессия у тебя? 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885824A8-26F5-4463-AF73-780CA76A8A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336" y="4869101"/>
            <a:ext cx="85693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Опросник агрессивности Басса-</a:t>
            </a:r>
            <a:r>
              <a:rPr kumimoji="1" lang="ru-RU" altLang="ru-RU" sz="2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Дарки</a:t>
            </a: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разработан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А. Бассом и А. </a:t>
            </a:r>
            <a:r>
              <a:rPr kumimoji="1" lang="ru-RU" altLang="ru-RU" sz="2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Дарки</a:t>
            </a: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в 1957 г. и предназначен для диагностики агрессивных и враждебных реакций. Опросник используется отечественными и зарубежными  психологами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BDC885-EAC9-4295-BC57-CBF0BBDB58C7}"/>
              </a:ext>
            </a:extLst>
          </p:cNvPr>
          <p:cNvSpPr txBox="1"/>
          <p:nvPr/>
        </p:nvSpPr>
        <p:spPr>
          <a:xfrm>
            <a:off x="1127050" y="750788"/>
            <a:ext cx="68898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Каждый из вас при подготовке к классному часу прошел</a:t>
            </a:r>
          </a:p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тест Басса-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Дарки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6147793-95B9-45B3-BC5D-D6A0D81EBA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050" y="1196473"/>
            <a:ext cx="2399507" cy="42657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2590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DA92E321-2412-48BB-8DCD-3BA6F9566E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5928" y="1961945"/>
            <a:ext cx="3802548" cy="3730912"/>
          </a:xfrm>
          <a:prstGeom prst="ellipse">
            <a:avLst/>
          </a:prstGeom>
          <a:solidFill>
            <a:srgbClr val="F8F8F8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4" name="Line 3">
            <a:extLst>
              <a:ext uri="{FF2B5EF4-FFF2-40B4-BE49-F238E27FC236}">
                <a16:creationId xmlns:a16="http://schemas.microsoft.com/office/drawing/2014/main" id="{A575418F-94FE-43D0-B1AA-4FC1E83955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76730" y="1979716"/>
            <a:ext cx="0" cy="3713141"/>
          </a:xfrm>
          <a:prstGeom prst="line">
            <a:avLst/>
          </a:prstGeom>
          <a:noFill/>
          <a:ln w="38100" cap="sq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5" name="Line 6">
            <a:extLst>
              <a:ext uri="{FF2B5EF4-FFF2-40B4-BE49-F238E27FC236}">
                <a16:creationId xmlns:a16="http://schemas.microsoft.com/office/drawing/2014/main" id="{7937EAC7-4021-4DBE-9B41-F42B99C8D8D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66927" y="2638077"/>
            <a:ext cx="2803364" cy="2446721"/>
          </a:xfrm>
          <a:prstGeom prst="line">
            <a:avLst/>
          </a:prstGeom>
          <a:noFill/>
          <a:ln w="38100" cap="sq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6" name="Line 4">
            <a:extLst>
              <a:ext uri="{FF2B5EF4-FFF2-40B4-BE49-F238E27FC236}">
                <a16:creationId xmlns:a16="http://schemas.microsoft.com/office/drawing/2014/main" id="{DABF73CE-5C80-42D8-A79A-E9B5BF9B8A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715928" y="3889433"/>
            <a:ext cx="3802548" cy="44212"/>
          </a:xfrm>
          <a:prstGeom prst="line">
            <a:avLst/>
          </a:prstGeom>
          <a:noFill/>
          <a:ln w="38100" cap="sq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EAEAEA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Line 5">
            <a:extLst>
              <a:ext uri="{FF2B5EF4-FFF2-40B4-BE49-F238E27FC236}">
                <a16:creationId xmlns:a16="http://schemas.microsoft.com/office/drawing/2014/main" id="{E2C55AB5-9AE4-4F34-BF35-5CE8080F8BAC}"/>
              </a:ext>
            </a:extLst>
          </p:cNvPr>
          <p:cNvSpPr>
            <a:spLocks noChangeShapeType="1"/>
          </p:cNvSpPr>
          <p:nvPr/>
        </p:nvSpPr>
        <p:spPr bwMode="auto">
          <a:xfrm>
            <a:off x="3302001" y="2569464"/>
            <a:ext cx="2536245" cy="2636885"/>
          </a:xfrm>
          <a:prstGeom prst="line">
            <a:avLst/>
          </a:prstGeom>
          <a:noFill/>
          <a:ln w="38100" cap="sq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8" name="Line 11">
            <a:extLst>
              <a:ext uri="{FF2B5EF4-FFF2-40B4-BE49-F238E27FC236}">
                <a16:creationId xmlns:a16="http://schemas.microsoft.com/office/drawing/2014/main" id="{AD9F0A8E-07FC-4EDA-AD72-2E33A332D09E}"/>
              </a:ext>
            </a:extLst>
          </p:cNvPr>
          <p:cNvSpPr>
            <a:spLocks noChangeShapeType="1"/>
          </p:cNvSpPr>
          <p:nvPr/>
        </p:nvSpPr>
        <p:spPr bwMode="auto">
          <a:xfrm>
            <a:off x="3919122" y="3218869"/>
            <a:ext cx="617158" cy="210132"/>
          </a:xfrm>
          <a:prstGeom prst="line">
            <a:avLst/>
          </a:prstGeom>
          <a:noFill/>
          <a:ln w="1270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EAEAEA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Line 7">
            <a:extLst>
              <a:ext uri="{FF2B5EF4-FFF2-40B4-BE49-F238E27FC236}">
                <a16:creationId xmlns:a16="http://schemas.microsoft.com/office/drawing/2014/main" id="{424DB3C0-1626-4A0D-A55C-5B11CD2D40C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62473" y="2955619"/>
            <a:ext cx="1217451" cy="480426"/>
          </a:xfrm>
          <a:prstGeom prst="line">
            <a:avLst/>
          </a:prstGeom>
          <a:noFill/>
          <a:ln w="1270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EAEAEA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Line 8">
            <a:extLst>
              <a:ext uri="{FF2B5EF4-FFF2-40B4-BE49-F238E27FC236}">
                <a16:creationId xmlns:a16="http://schemas.microsoft.com/office/drawing/2014/main" id="{DE673DBC-CCAC-4855-8B09-0509C74EB3A0}"/>
              </a:ext>
            </a:extLst>
          </p:cNvPr>
          <p:cNvSpPr>
            <a:spLocks noChangeShapeType="1"/>
          </p:cNvSpPr>
          <p:nvPr/>
        </p:nvSpPr>
        <p:spPr bwMode="auto">
          <a:xfrm>
            <a:off x="5779925" y="2962275"/>
            <a:ext cx="353530" cy="971371"/>
          </a:xfrm>
          <a:prstGeom prst="line">
            <a:avLst/>
          </a:prstGeom>
          <a:noFill/>
          <a:ln w="1270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EAEAEA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Line 9">
            <a:extLst>
              <a:ext uri="{FF2B5EF4-FFF2-40B4-BE49-F238E27FC236}">
                <a16:creationId xmlns:a16="http://schemas.microsoft.com/office/drawing/2014/main" id="{146E3172-76F2-4CB9-9767-822D68ED4EA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998765" y="3933645"/>
            <a:ext cx="1134684" cy="324199"/>
          </a:xfrm>
          <a:prstGeom prst="line">
            <a:avLst/>
          </a:prstGeom>
          <a:noFill/>
          <a:ln w="1270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EAEAEA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Line 10">
            <a:extLst>
              <a:ext uri="{FF2B5EF4-FFF2-40B4-BE49-F238E27FC236}">
                <a16:creationId xmlns:a16="http://schemas.microsoft.com/office/drawing/2014/main" id="{0196BE76-8AE5-41BF-BA7D-A9DF51DF236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62473" y="4286260"/>
            <a:ext cx="402344" cy="1322792"/>
          </a:xfrm>
          <a:prstGeom prst="line">
            <a:avLst/>
          </a:prstGeom>
          <a:noFill/>
          <a:ln w="1270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EAEAEA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Line 12">
            <a:extLst>
              <a:ext uri="{FF2B5EF4-FFF2-40B4-BE49-F238E27FC236}">
                <a16:creationId xmlns:a16="http://schemas.microsoft.com/office/drawing/2014/main" id="{0485258F-51F8-40BC-9B38-C47F9B245BD5}"/>
              </a:ext>
            </a:extLst>
          </p:cNvPr>
          <p:cNvSpPr>
            <a:spLocks noChangeShapeType="1"/>
          </p:cNvSpPr>
          <p:nvPr/>
        </p:nvSpPr>
        <p:spPr bwMode="auto">
          <a:xfrm>
            <a:off x="3263175" y="5068412"/>
            <a:ext cx="1273104" cy="547112"/>
          </a:xfrm>
          <a:prstGeom prst="line">
            <a:avLst/>
          </a:prstGeom>
          <a:noFill/>
          <a:ln w="1270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EAEAEA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Line 13">
            <a:extLst>
              <a:ext uri="{FF2B5EF4-FFF2-40B4-BE49-F238E27FC236}">
                <a16:creationId xmlns:a16="http://schemas.microsoft.com/office/drawing/2014/main" id="{DD02EB43-CF03-4704-8C46-00008D66291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63169" y="3905374"/>
            <a:ext cx="479410" cy="1163038"/>
          </a:xfrm>
          <a:prstGeom prst="line">
            <a:avLst/>
          </a:prstGeom>
          <a:noFill/>
          <a:ln w="1270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EAEAEA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Line 14">
            <a:extLst>
              <a:ext uri="{FF2B5EF4-FFF2-40B4-BE49-F238E27FC236}">
                <a16:creationId xmlns:a16="http://schemas.microsoft.com/office/drawing/2014/main" id="{56DED568-29AF-4798-9875-BA88940C118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780657" y="3218869"/>
            <a:ext cx="138465" cy="593231"/>
          </a:xfrm>
          <a:prstGeom prst="line">
            <a:avLst/>
          </a:prstGeom>
          <a:noFill/>
          <a:ln w="1270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EAEAEA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Text Box 15">
            <a:extLst>
              <a:ext uri="{FF2B5EF4-FFF2-40B4-BE49-F238E27FC236}">
                <a16:creationId xmlns:a16="http://schemas.microsoft.com/office/drawing/2014/main" id="{9213A66E-7DFB-498C-A343-125662EFE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4112" y="1326668"/>
            <a:ext cx="29061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Физическая агрессия</a:t>
            </a:r>
          </a:p>
        </p:txBody>
      </p:sp>
      <p:sp>
        <p:nvSpPr>
          <p:cNvPr id="19" name="Text Box 19">
            <a:extLst>
              <a:ext uri="{FF2B5EF4-FFF2-40B4-BE49-F238E27FC236}">
                <a16:creationId xmlns:a16="http://schemas.microsoft.com/office/drawing/2014/main" id="{BD61C86F-3383-4D9C-8F0D-65CEEFE695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0658" y="5982046"/>
            <a:ext cx="186576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Раздражение</a:t>
            </a:r>
          </a:p>
        </p:txBody>
      </p:sp>
      <p:sp>
        <p:nvSpPr>
          <p:cNvPr id="21" name="Text Box 22">
            <a:extLst>
              <a:ext uri="{FF2B5EF4-FFF2-40B4-BE49-F238E27FC236}">
                <a16:creationId xmlns:a16="http://schemas.microsoft.com/office/drawing/2014/main" id="{FB421289-4A7D-47D8-8B1E-DF0D863639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538" y="1997232"/>
            <a:ext cx="199586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Чувство вины</a:t>
            </a:r>
          </a:p>
        </p:txBody>
      </p:sp>
      <p:sp>
        <p:nvSpPr>
          <p:cNvPr id="22" name="Text Box 21">
            <a:extLst>
              <a:ext uri="{FF2B5EF4-FFF2-40B4-BE49-F238E27FC236}">
                <a16:creationId xmlns:a16="http://schemas.microsoft.com/office/drawing/2014/main" id="{496F1427-6172-4A9A-B5EC-AE6F2EB1CF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8491" y="3650227"/>
            <a:ext cx="100540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Обида</a:t>
            </a:r>
          </a:p>
        </p:txBody>
      </p:sp>
      <p:sp>
        <p:nvSpPr>
          <p:cNvPr id="23" name="Text Box 20">
            <a:extLst>
              <a:ext uri="{FF2B5EF4-FFF2-40B4-BE49-F238E27FC236}">
                <a16:creationId xmlns:a16="http://schemas.microsoft.com/office/drawing/2014/main" id="{3B9D0B24-C904-4F73-8ABE-323723528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471" y="5142318"/>
            <a:ext cx="260462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Подозрительность</a:t>
            </a:r>
          </a:p>
        </p:txBody>
      </p:sp>
      <p:sp>
        <p:nvSpPr>
          <p:cNvPr id="24" name="Text Box 16">
            <a:extLst>
              <a:ext uri="{FF2B5EF4-FFF2-40B4-BE49-F238E27FC236}">
                <a16:creationId xmlns:a16="http://schemas.microsoft.com/office/drawing/2014/main" id="{04592B95-32D7-4E70-9F3D-B78F9633A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8624" y="1965223"/>
            <a:ext cx="164121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000" b="1" dirty="0">
                <a:latin typeface="Arial" panose="020B0604020202020204" pitchFamily="34" charset="0"/>
              </a:rPr>
              <a:t>Словесная</a:t>
            </a: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агрессия</a:t>
            </a:r>
          </a:p>
        </p:txBody>
      </p:sp>
      <p:sp>
        <p:nvSpPr>
          <p:cNvPr id="25" name="Text Box 17">
            <a:extLst>
              <a:ext uri="{FF2B5EF4-FFF2-40B4-BE49-F238E27FC236}">
                <a16:creationId xmlns:a16="http://schemas.microsoft.com/office/drawing/2014/main" id="{5C6D91FD-49F8-412A-A495-E812213B69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7796" y="3551431"/>
            <a:ext cx="160774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Косвенная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агрессия</a:t>
            </a:r>
          </a:p>
        </p:txBody>
      </p:sp>
      <p:sp>
        <p:nvSpPr>
          <p:cNvPr id="26" name="Text Box 18">
            <a:extLst>
              <a:ext uri="{FF2B5EF4-FFF2-40B4-BE49-F238E27FC236}">
                <a16:creationId xmlns:a16="http://schemas.microsoft.com/office/drawing/2014/main" id="{18AE97B3-7ED2-463D-83EF-7A2ECD998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0291" y="5208941"/>
            <a:ext cx="16706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Негативизм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8E00353-4090-4AF0-A22C-2AECF0DD9FE3}"/>
              </a:ext>
            </a:extLst>
          </p:cNvPr>
          <p:cNvSpPr txBox="1"/>
          <p:nvPr/>
        </p:nvSpPr>
        <p:spPr>
          <a:xfrm>
            <a:off x="1908321" y="135493"/>
            <a:ext cx="5040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Какая агрессия у тебя?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125BA80-2FAA-4AF8-AD3B-53367D410F00}"/>
              </a:ext>
            </a:extLst>
          </p:cNvPr>
          <p:cNvSpPr txBox="1"/>
          <p:nvPr/>
        </p:nvSpPr>
        <p:spPr>
          <a:xfrm>
            <a:off x="1876201" y="597475"/>
            <a:ext cx="53185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Психологический профиль твоей агрессии </a:t>
            </a:r>
          </a:p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может выглядеть, например, так:</a:t>
            </a:r>
          </a:p>
        </p:txBody>
      </p:sp>
    </p:spTree>
    <p:extLst>
      <p:ext uri="{BB962C8B-B14F-4D97-AF65-F5344CB8AC3E}">
        <p14:creationId xmlns:p14="http://schemas.microsoft.com/office/powerpoint/2010/main" val="3825546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F3818C3D-DDB9-4924-A89B-AF48E7A172EB}"/>
              </a:ext>
            </a:extLst>
          </p:cNvPr>
          <p:cNvSpPr/>
          <p:nvPr/>
        </p:nvSpPr>
        <p:spPr>
          <a:xfrm>
            <a:off x="5628313" y="4332465"/>
            <a:ext cx="2572369" cy="46979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F0A292B0-0BC3-47C3-96A6-9FDC32B4791D}"/>
              </a:ext>
            </a:extLst>
          </p:cNvPr>
          <p:cNvSpPr/>
          <p:nvPr/>
        </p:nvSpPr>
        <p:spPr>
          <a:xfrm>
            <a:off x="704318" y="5145014"/>
            <a:ext cx="4303084" cy="122616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F4DE78B7-F4BE-4ACD-B89B-BB7DB30379EB}"/>
              </a:ext>
            </a:extLst>
          </p:cNvPr>
          <p:cNvSpPr/>
          <p:nvPr/>
        </p:nvSpPr>
        <p:spPr>
          <a:xfrm>
            <a:off x="5619045" y="2032084"/>
            <a:ext cx="2572369" cy="18246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F3881D8-F020-4E65-B94A-66A480C03A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8313" y="4859204"/>
            <a:ext cx="2572369" cy="44523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328EBE6-C5AF-49EF-809F-FBE0B6369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065" y="4275731"/>
            <a:ext cx="4303084" cy="776843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36AF4204-637B-495D-847A-5FCC33B21015}"/>
              </a:ext>
            </a:extLst>
          </p:cNvPr>
          <p:cNvSpPr/>
          <p:nvPr/>
        </p:nvSpPr>
        <p:spPr>
          <a:xfrm>
            <a:off x="910314" y="2350507"/>
            <a:ext cx="2905991" cy="132344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39A805-7EB5-4D45-B452-62229C5A1FCA}"/>
              </a:ext>
            </a:extLst>
          </p:cNvPr>
          <p:cNvSpPr txBox="1"/>
          <p:nvPr/>
        </p:nvSpPr>
        <p:spPr>
          <a:xfrm>
            <a:off x="1332412" y="186443"/>
            <a:ext cx="6816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Из чего состоит твоя агрессия?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08C46F-0D22-4A95-9801-B7D6F7CEE1D9}"/>
              </a:ext>
            </a:extLst>
          </p:cNvPr>
          <p:cNvSpPr txBox="1"/>
          <p:nvPr/>
        </p:nvSpPr>
        <p:spPr>
          <a:xfrm>
            <a:off x="863247" y="2324922"/>
            <a:ext cx="304173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Агрессия – </a:t>
            </a:r>
            <a:r>
              <a:rPr lang="ru-RU" sz="2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инстинкт</a:t>
            </a:r>
            <a:r>
              <a:rPr lang="ru-RU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комплекс старухи 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Шапокляк: хочется 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кому-то сделать плохое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DAA8B2C-0CE3-4BCF-8E2D-971D561F9146}"/>
              </a:ext>
            </a:extLst>
          </p:cNvPr>
          <p:cNvSpPr txBox="1"/>
          <p:nvPr/>
        </p:nvSpPr>
        <p:spPr>
          <a:xfrm>
            <a:off x="650517" y="4257218"/>
            <a:ext cx="45207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u="sng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Сила агрессии зависит от природы –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от твоей физиологии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AB0CA3C-58C0-4852-8D20-EFAD5CAD3B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0914" y="1354387"/>
            <a:ext cx="1927290" cy="34306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3C02131-1524-4FF2-8C62-EF5C2A90255B}"/>
              </a:ext>
            </a:extLst>
          </p:cNvPr>
          <p:cNvSpPr txBox="1"/>
          <p:nvPr/>
        </p:nvSpPr>
        <p:spPr>
          <a:xfrm>
            <a:off x="5619720" y="1997571"/>
            <a:ext cx="25853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Агрессия – </a:t>
            </a:r>
          </a:p>
          <a:p>
            <a:r>
              <a:rPr lang="ru-RU" sz="2000" b="1" u="sng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</a:t>
            </a:r>
            <a:r>
              <a:rPr lang="ru-RU" sz="2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орма</a:t>
            </a:r>
            <a:r>
              <a:rPr lang="ru-RU" sz="2000" b="1" u="sng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поведения</a:t>
            </a:r>
            <a:endParaRPr lang="ru-RU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742969-0C87-4861-BC0A-10E8BFA2E228}"/>
              </a:ext>
            </a:extLst>
          </p:cNvPr>
          <p:cNvSpPr txBox="1"/>
          <p:nvPr/>
        </p:nvSpPr>
        <p:spPr>
          <a:xfrm>
            <a:off x="5628313" y="3193834"/>
            <a:ext cx="25853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Агрессия – </a:t>
            </a:r>
            <a:r>
              <a:rPr lang="ru-RU" sz="2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эмоции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во время поведения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D70C6A-D225-42DB-B28F-F1FFBF8B9763}"/>
              </a:ext>
            </a:extLst>
          </p:cNvPr>
          <p:cNvSpPr txBox="1"/>
          <p:nvPr/>
        </p:nvSpPr>
        <p:spPr>
          <a:xfrm>
            <a:off x="648246" y="5071087"/>
            <a:ext cx="499124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u="sng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Сила агрессии зависит </a:t>
            </a:r>
          </a:p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воспитания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родителями, родственниками, учителями, посторонними и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самовоспитания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89B323E-E5D2-4A90-8D5D-F0A85F98449C}"/>
              </a:ext>
            </a:extLst>
          </p:cNvPr>
          <p:cNvSpPr txBox="1"/>
          <p:nvPr/>
        </p:nvSpPr>
        <p:spPr>
          <a:xfrm>
            <a:off x="5695560" y="5390908"/>
            <a:ext cx="14481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u="sng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А, 1, </a:t>
            </a:r>
            <a:r>
              <a:rPr lang="en-US" sz="2400" u="sng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II</a:t>
            </a:r>
            <a:endParaRPr lang="ru-RU" sz="2000" b="1" dirty="0">
              <a:solidFill>
                <a:srgbClr val="99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F9F955-3909-45E0-89A6-D0FCFFFE662B}"/>
              </a:ext>
            </a:extLst>
          </p:cNvPr>
          <p:cNvSpPr txBox="1"/>
          <p:nvPr/>
        </p:nvSpPr>
        <p:spPr>
          <a:xfrm>
            <a:off x="5675274" y="4845288"/>
            <a:ext cx="26197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u="sng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II</a:t>
            </a:r>
            <a:r>
              <a:rPr lang="ru-RU" sz="2400" u="sng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Зависит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0%</a:t>
            </a:r>
          </a:p>
        </p:txBody>
      </p:sp>
      <p:sp>
        <p:nvSpPr>
          <p:cNvPr id="21" name="Правая фигурная скобка 20">
            <a:extLst>
              <a:ext uri="{FF2B5EF4-FFF2-40B4-BE49-F238E27FC236}">
                <a16:creationId xmlns:a16="http://schemas.microsoft.com/office/drawing/2014/main" id="{F3B8594D-381A-4DBE-A677-39A61C544688}"/>
              </a:ext>
            </a:extLst>
          </p:cNvPr>
          <p:cNvSpPr/>
          <p:nvPr/>
        </p:nvSpPr>
        <p:spPr>
          <a:xfrm>
            <a:off x="8173117" y="2008774"/>
            <a:ext cx="457173" cy="1888124"/>
          </a:xfrm>
          <a:prstGeom prst="rightBrace">
            <a:avLst>
              <a:gd name="adj1" fmla="val 0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авая фигурная скобка 21">
            <a:extLst>
              <a:ext uri="{FF2B5EF4-FFF2-40B4-BE49-F238E27FC236}">
                <a16:creationId xmlns:a16="http://schemas.microsoft.com/office/drawing/2014/main" id="{5DA86262-D621-4E45-8625-439C8E6BB61B}"/>
              </a:ext>
            </a:extLst>
          </p:cNvPr>
          <p:cNvSpPr/>
          <p:nvPr/>
        </p:nvSpPr>
        <p:spPr>
          <a:xfrm flipH="1">
            <a:off x="513710" y="2008775"/>
            <a:ext cx="535629" cy="1888124"/>
          </a:xfrm>
          <a:prstGeom prst="rightBrace">
            <a:avLst>
              <a:gd name="adj1" fmla="val 0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9BD2CB7-A862-443A-A923-D16A0A1EB287}"/>
              </a:ext>
            </a:extLst>
          </p:cNvPr>
          <p:cNvSpPr txBox="1"/>
          <p:nvPr/>
        </p:nvSpPr>
        <p:spPr>
          <a:xfrm>
            <a:off x="90196" y="2722004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u="sng" dirty="0">
                <a:solidFill>
                  <a:srgbClr val="993300"/>
                </a:solidFill>
                <a:latin typeface="Arial Black" panose="020B0A04020102020204" pitchFamily="34" charset="0"/>
              </a:rPr>
              <a:t>А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BB6F73B-B57F-443A-AB13-3F702B166D3E}"/>
              </a:ext>
            </a:extLst>
          </p:cNvPr>
          <p:cNvSpPr txBox="1"/>
          <p:nvPr/>
        </p:nvSpPr>
        <p:spPr>
          <a:xfrm>
            <a:off x="8692551" y="2705457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u="sng" dirty="0">
                <a:solidFill>
                  <a:srgbClr val="993300"/>
                </a:solidFill>
                <a:latin typeface="Arial Black" panose="020B0A04020102020204" pitchFamily="34" charset="0"/>
              </a:rPr>
              <a:t>Б</a:t>
            </a:r>
          </a:p>
        </p:txBody>
      </p:sp>
      <p:pic>
        <p:nvPicPr>
          <p:cNvPr id="28" name="Picture 32">
            <a:extLst>
              <a:ext uri="{FF2B5EF4-FFF2-40B4-BE49-F238E27FC236}">
                <a16:creationId xmlns:a16="http://schemas.microsoft.com/office/drawing/2014/main" id="{A794E0D0-A3FF-4BEE-B236-BD40757B4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42496">
            <a:off x="4941842" y="2250235"/>
            <a:ext cx="610665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9" name="Picture 32">
            <a:extLst>
              <a:ext uri="{FF2B5EF4-FFF2-40B4-BE49-F238E27FC236}">
                <a16:creationId xmlns:a16="http://schemas.microsoft.com/office/drawing/2014/main" id="{F3E98843-8F61-4B8F-967A-F71BC3B24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337596">
            <a:off x="4919698" y="2865278"/>
            <a:ext cx="610665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0" name="Picture 32">
            <a:extLst>
              <a:ext uri="{FF2B5EF4-FFF2-40B4-BE49-F238E27FC236}">
                <a16:creationId xmlns:a16="http://schemas.microsoft.com/office/drawing/2014/main" id="{33BF3D31-6678-450E-B1E1-A82F3147B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6350">
            <a:off x="3646302" y="2652499"/>
            <a:ext cx="610665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8A822606-71D0-423C-B81C-C4D9BF5F4884}"/>
              </a:ext>
            </a:extLst>
          </p:cNvPr>
          <p:cNvSpPr txBox="1"/>
          <p:nvPr/>
        </p:nvSpPr>
        <p:spPr>
          <a:xfrm>
            <a:off x="994932" y="686110"/>
            <a:ext cx="730012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99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характеристике своей агрессии установите соответствие между </a:t>
            </a:r>
            <a:r>
              <a:rPr lang="ru-RU" sz="2000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А и 1, 2, </a:t>
            </a:r>
            <a:r>
              <a:rPr lang="en-US" sz="2000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</a:t>
            </a:r>
            <a:r>
              <a:rPr lang="ru-RU" sz="2000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,</a:t>
            </a:r>
            <a:r>
              <a:rPr lang="en-US" sz="2000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II</a:t>
            </a:r>
            <a:r>
              <a:rPr lang="ru-RU" sz="2000" dirty="0">
                <a:solidFill>
                  <a:srgbClr val="99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между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Б и 1, 2,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I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,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 II</a:t>
            </a:r>
            <a:endParaRPr lang="ru-RU" sz="2000" dirty="0">
              <a:solidFill>
                <a:srgbClr val="99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Oval 6">
            <a:extLst>
              <a:ext uri="{FF2B5EF4-FFF2-40B4-BE49-F238E27FC236}">
                <a16:creationId xmlns:a16="http://schemas.microsoft.com/office/drawing/2014/main" id="{CB346CBC-5C94-40A9-9103-DAFD7AD903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0182" y="5909515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4482C69-B870-452F-9EDB-F83261F9C9EE}"/>
              </a:ext>
            </a:extLst>
          </p:cNvPr>
          <p:cNvSpPr txBox="1"/>
          <p:nvPr/>
        </p:nvSpPr>
        <p:spPr>
          <a:xfrm>
            <a:off x="5675275" y="4297154"/>
            <a:ext cx="26197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u="sng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</a:t>
            </a:r>
            <a:r>
              <a:rPr lang="ru-RU" sz="2400" u="sng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Зависит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на 90%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5678595-CBB7-472C-85AF-D52D1BEF7D24}"/>
              </a:ext>
            </a:extLst>
          </p:cNvPr>
          <p:cNvSpPr txBox="1"/>
          <p:nvPr/>
        </p:nvSpPr>
        <p:spPr>
          <a:xfrm>
            <a:off x="5702337" y="5909515"/>
            <a:ext cx="14481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u="sng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Б, 2, </a:t>
            </a:r>
            <a:r>
              <a:rPr lang="en-US" sz="2400" u="sng" dirty="0">
                <a:solidFill>
                  <a:srgbClr val="99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</a:t>
            </a:r>
            <a:endParaRPr lang="ru-RU" sz="2000" b="1" dirty="0">
              <a:solidFill>
                <a:srgbClr val="99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12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7" grpId="0" animBg="1"/>
      <p:bldP spid="26" grpId="0" animBg="1"/>
      <p:bldP spid="2" grpId="0" animBg="1"/>
      <p:bldP spid="13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585D2B-40D1-4A1B-8BC2-1C9185951023}"/>
              </a:ext>
            </a:extLst>
          </p:cNvPr>
          <p:cNvSpPr txBox="1"/>
          <p:nvPr/>
        </p:nvSpPr>
        <p:spPr>
          <a:xfrm>
            <a:off x="1908321" y="135493"/>
            <a:ext cx="49552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Угадайте вид агрессии </a:t>
            </a:r>
          </a:p>
        </p:txBody>
      </p:sp>
      <p:sp>
        <p:nvSpPr>
          <p:cNvPr id="5" name="Oval 6">
            <a:extLst>
              <a:ext uri="{FF2B5EF4-FFF2-40B4-BE49-F238E27FC236}">
                <a16:creationId xmlns:a16="http://schemas.microsoft.com/office/drawing/2014/main" id="{0A159EAE-ABCC-4814-A5C9-7A4FCD1AE0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3215" y="4824480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016BB6-5400-4135-8916-F239F3DE9E68}"/>
              </a:ext>
            </a:extLst>
          </p:cNvPr>
          <p:cNvSpPr txBox="1"/>
          <p:nvPr/>
        </p:nvSpPr>
        <p:spPr>
          <a:xfrm>
            <a:off x="713973" y="681768"/>
            <a:ext cx="31678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Подозрительность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436FA4-D8B0-4E96-AEB2-C3AA4824B0D7}"/>
              </a:ext>
            </a:extLst>
          </p:cNvPr>
          <p:cNvSpPr txBox="1"/>
          <p:nvPr/>
        </p:nvSpPr>
        <p:spPr>
          <a:xfrm>
            <a:off x="6006064" y="600051"/>
            <a:ext cx="24096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Чувство вины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AA377C-4596-4469-9838-21B77D992925}"/>
              </a:ext>
            </a:extLst>
          </p:cNvPr>
          <p:cNvSpPr txBox="1"/>
          <p:nvPr/>
        </p:nvSpPr>
        <p:spPr>
          <a:xfrm>
            <a:off x="6006064" y="5936300"/>
            <a:ext cx="2348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Раздражение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84F4B9-2795-459B-9376-BC2CE16FF025}"/>
              </a:ext>
            </a:extLst>
          </p:cNvPr>
          <p:cNvSpPr txBox="1"/>
          <p:nvPr/>
        </p:nvSpPr>
        <p:spPr>
          <a:xfrm>
            <a:off x="6353282" y="2032729"/>
            <a:ext cx="20842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Негативизм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8728240-F84B-4000-977E-A07EAB1DCA6F}"/>
              </a:ext>
            </a:extLst>
          </p:cNvPr>
          <p:cNvSpPr txBox="1"/>
          <p:nvPr/>
        </p:nvSpPr>
        <p:spPr>
          <a:xfrm>
            <a:off x="6627876" y="3569016"/>
            <a:ext cx="19848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Косвенная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агрессия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3DF2C30-7F6D-4CBB-976A-CE1995F097FE}"/>
              </a:ext>
            </a:extLst>
          </p:cNvPr>
          <p:cNvSpPr txBox="1"/>
          <p:nvPr/>
        </p:nvSpPr>
        <p:spPr>
          <a:xfrm>
            <a:off x="681186" y="2338204"/>
            <a:ext cx="19768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Словесная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агрессия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5E3EBB5-79EA-4BC2-8F14-16528FB319B3}"/>
              </a:ext>
            </a:extLst>
          </p:cNvPr>
          <p:cNvSpPr txBox="1"/>
          <p:nvPr/>
        </p:nvSpPr>
        <p:spPr>
          <a:xfrm>
            <a:off x="681186" y="5847060"/>
            <a:ext cx="2281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Обидчивость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2EE139-3BF4-4A7A-9028-70BE0DA42493}"/>
              </a:ext>
            </a:extLst>
          </p:cNvPr>
          <p:cNvSpPr txBox="1"/>
          <p:nvPr/>
        </p:nvSpPr>
        <p:spPr>
          <a:xfrm>
            <a:off x="722864" y="4120670"/>
            <a:ext cx="21980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Физическая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агрессия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06ADABEA-A655-40F8-8DB8-11E424F252B9}"/>
              </a:ext>
            </a:extLst>
          </p:cNvPr>
          <p:cNvGrpSpPr/>
          <p:nvPr/>
        </p:nvGrpSpPr>
        <p:grpSpPr>
          <a:xfrm>
            <a:off x="2443873" y="799094"/>
            <a:ext cx="4481439" cy="5539843"/>
            <a:chOff x="2481988" y="921700"/>
            <a:chExt cx="4481439" cy="5539843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6F979354-F0CF-46D3-9460-CEDA444BB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81988" y="921700"/>
              <a:ext cx="4481439" cy="5539843"/>
            </a:xfrm>
            <a:prstGeom prst="rect">
              <a:avLst/>
            </a:prstGeom>
          </p:spPr>
        </p:pic>
        <p:sp>
          <p:nvSpPr>
            <p:cNvPr id="20" name="Text Box 3">
              <a:extLst>
                <a:ext uri="{FF2B5EF4-FFF2-40B4-BE49-F238E27FC236}">
                  <a16:creationId xmlns:a16="http://schemas.microsoft.com/office/drawing/2014/main" id="{6F83F096-B020-48C4-8907-A3573EFB1C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9342" y="3245851"/>
              <a:ext cx="3121367" cy="19389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342900" marR="0" lvl="0" indent="-34290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Char char="-"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ahoma" panose="020B0604030504040204" pitchFamily="34" charset="0"/>
                  <a:ea typeface="+mn-ea"/>
                  <a:cs typeface="+mn-cs"/>
                </a:rPr>
                <a:t>это выражение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ahoma" panose="020B0604030504040204" pitchFamily="34" charset="0"/>
                  <a:ea typeface="+mn-ea"/>
                  <a:cs typeface="+mn-cs"/>
                </a:rPr>
                <a:t>негативных чувств как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ahoma" panose="020B0604030504040204" pitchFamily="34" charset="0"/>
                  <a:ea typeface="+mn-ea"/>
                  <a:cs typeface="+mn-cs"/>
                </a:rPr>
                <a:t>через крик, визг,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ahoma" panose="020B0604030504040204" pitchFamily="34" charset="0"/>
                  <a:ea typeface="+mn-ea"/>
                  <a:cs typeface="+mn-cs"/>
                </a:rPr>
                <a:t>так и через содержание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ahoma" panose="020B0604030504040204" pitchFamily="34" charset="0"/>
                  <a:ea typeface="+mn-ea"/>
                  <a:cs typeface="+mn-cs"/>
                </a:rPr>
                <a:t>словесных ответов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ahoma" panose="020B0604030504040204" pitchFamily="34" charset="0"/>
                  <a:ea typeface="+mn-ea"/>
                  <a:cs typeface="+mn-cs"/>
                </a:rPr>
                <a:t>(проклятия, угрозы)</a:t>
              </a:r>
            </a:p>
          </p:txBody>
        </p:sp>
      </p:grpSp>
      <p:sp>
        <p:nvSpPr>
          <p:cNvPr id="21" name="Oval 6">
            <a:extLst>
              <a:ext uri="{FF2B5EF4-FFF2-40B4-BE49-F238E27FC236}">
                <a16:creationId xmlns:a16="http://schemas.microsoft.com/office/drawing/2014/main" id="{D04033F4-FA04-4743-A355-C19A73D9F0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3215" y="5406976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Далее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85F3501-3EB1-43DD-A07E-B072EDB751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9079" y="810868"/>
            <a:ext cx="4571025" cy="552806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351EF0D-8BAA-4644-993E-C6D04C932B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4364" y="797193"/>
            <a:ext cx="4480948" cy="554174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FF6CC09-60AE-40F0-87E8-7ADAC6EF5B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9078" y="797194"/>
            <a:ext cx="4571025" cy="557032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66E0F9A-DD0E-4F3D-B18A-BE7E8ABB12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52497" y="804030"/>
            <a:ext cx="4480948" cy="5570324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ACFE77BF-EDDE-46B1-8EA5-70CE76F53F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07458" y="773583"/>
            <a:ext cx="4571025" cy="557219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BB7D9BD-0E04-45A5-B63D-B975F98A3F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44364" y="790610"/>
            <a:ext cx="4480948" cy="558374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E8D0C9-C443-4C13-AC0A-9BE92917558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90698" y="780419"/>
            <a:ext cx="4578310" cy="557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95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5" grpId="0"/>
      <p:bldP spid="16" grpId="0"/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585D2B-40D1-4A1B-8BC2-1C9185951023}"/>
              </a:ext>
            </a:extLst>
          </p:cNvPr>
          <p:cNvSpPr txBox="1"/>
          <p:nvPr/>
        </p:nvSpPr>
        <p:spPr>
          <a:xfrm>
            <a:off x="1908321" y="135493"/>
            <a:ext cx="49552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Угадайте вид агрессии </a:t>
            </a:r>
          </a:p>
        </p:txBody>
      </p:sp>
      <p:sp>
        <p:nvSpPr>
          <p:cNvPr id="5" name="Oval 6">
            <a:extLst>
              <a:ext uri="{FF2B5EF4-FFF2-40B4-BE49-F238E27FC236}">
                <a16:creationId xmlns:a16="http://schemas.microsoft.com/office/drawing/2014/main" id="{0A159EAE-ABCC-4814-A5C9-7A4FCD1AE0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3215" y="4824480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016BB6-5400-4135-8916-F239F3DE9E68}"/>
              </a:ext>
            </a:extLst>
          </p:cNvPr>
          <p:cNvSpPr txBox="1"/>
          <p:nvPr/>
        </p:nvSpPr>
        <p:spPr>
          <a:xfrm>
            <a:off x="713973" y="681768"/>
            <a:ext cx="31678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Подозрительность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436FA4-D8B0-4E96-AEB2-C3AA4824B0D7}"/>
              </a:ext>
            </a:extLst>
          </p:cNvPr>
          <p:cNvSpPr txBox="1"/>
          <p:nvPr/>
        </p:nvSpPr>
        <p:spPr>
          <a:xfrm>
            <a:off x="6006064" y="600051"/>
            <a:ext cx="24096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Чувство вины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AA377C-4596-4469-9838-21B77D992925}"/>
              </a:ext>
            </a:extLst>
          </p:cNvPr>
          <p:cNvSpPr txBox="1"/>
          <p:nvPr/>
        </p:nvSpPr>
        <p:spPr>
          <a:xfrm>
            <a:off x="6006064" y="5936300"/>
            <a:ext cx="2348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Раздражение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84F4B9-2795-459B-9376-BC2CE16FF025}"/>
              </a:ext>
            </a:extLst>
          </p:cNvPr>
          <p:cNvSpPr txBox="1"/>
          <p:nvPr/>
        </p:nvSpPr>
        <p:spPr>
          <a:xfrm>
            <a:off x="6353282" y="2032729"/>
            <a:ext cx="20842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Негативизм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8728240-F84B-4000-977E-A07EAB1DCA6F}"/>
              </a:ext>
            </a:extLst>
          </p:cNvPr>
          <p:cNvSpPr txBox="1"/>
          <p:nvPr/>
        </p:nvSpPr>
        <p:spPr>
          <a:xfrm>
            <a:off x="6627876" y="3569016"/>
            <a:ext cx="19848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Косвенная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агрессия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3DF2C30-7F6D-4CBB-976A-CE1995F097FE}"/>
              </a:ext>
            </a:extLst>
          </p:cNvPr>
          <p:cNvSpPr txBox="1"/>
          <p:nvPr/>
        </p:nvSpPr>
        <p:spPr>
          <a:xfrm>
            <a:off x="681186" y="2338204"/>
            <a:ext cx="19768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Словесная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агрессия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5E3EBB5-79EA-4BC2-8F14-16528FB319B3}"/>
              </a:ext>
            </a:extLst>
          </p:cNvPr>
          <p:cNvSpPr txBox="1"/>
          <p:nvPr/>
        </p:nvSpPr>
        <p:spPr>
          <a:xfrm>
            <a:off x="681186" y="5847060"/>
            <a:ext cx="2281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Обидчивость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2EE139-3BF4-4A7A-9028-70BE0DA42493}"/>
              </a:ext>
            </a:extLst>
          </p:cNvPr>
          <p:cNvSpPr txBox="1"/>
          <p:nvPr/>
        </p:nvSpPr>
        <p:spPr>
          <a:xfrm>
            <a:off x="722864" y="4120670"/>
            <a:ext cx="21980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Физическая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t>агрессия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1" name="Oval 6">
            <a:extLst>
              <a:ext uri="{FF2B5EF4-FFF2-40B4-BE49-F238E27FC236}">
                <a16:creationId xmlns:a16="http://schemas.microsoft.com/office/drawing/2014/main" id="{D04033F4-FA04-4743-A355-C19A73D9F0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3215" y="5406976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Далее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586CD2A-125C-4ACC-BE14-519DACE515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0135" y="845801"/>
            <a:ext cx="4487045" cy="5541744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271C88ED-5CA8-4189-B136-97FABCFB86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8117" y="825716"/>
            <a:ext cx="4535817" cy="5639289"/>
          </a:xfrm>
          <a:prstGeom prst="rect">
            <a:avLst/>
          </a:prstGeom>
        </p:spPr>
      </p:pic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8CC3C4EE-79F1-44C0-854B-8890F75D306C}"/>
              </a:ext>
            </a:extLst>
          </p:cNvPr>
          <p:cNvGrpSpPr/>
          <p:nvPr/>
        </p:nvGrpSpPr>
        <p:grpSpPr>
          <a:xfrm>
            <a:off x="2393147" y="856019"/>
            <a:ext cx="4596878" cy="5562875"/>
            <a:chOff x="2481988" y="921700"/>
            <a:chExt cx="4481439" cy="5539843"/>
          </a:xfrm>
        </p:grpSpPr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id="{0C974CCC-CBF2-44C1-B51E-3D4B8B036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481988" y="921700"/>
              <a:ext cx="4481439" cy="5539843"/>
            </a:xfrm>
            <a:prstGeom prst="rect">
              <a:avLst/>
            </a:prstGeom>
          </p:spPr>
        </p:pic>
        <p:sp>
          <p:nvSpPr>
            <p:cNvPr id="34" name="Text Box 5">
              <a:extLst>
                <a:ext uri="{FF2B5EF4-FFF2-40B4-BE49-F238E27FC236}">
                  <a16:creationId xmlns:a16="http://schemas.microsoft.com/office/drawing/2014/main" id="{348B2990-016E-49D1-9C81-EE39E2EC0F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5425" y="3229165"/>
              <a:ext cx="2949204" cy="19389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– это убеждение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человека в том, что он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является плохим,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что поступает зло,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 также ощущаемые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им угрызения совести</a:t>
              </a: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</a:p>
          </p:txBody>
        </p:sp>
      </p:grp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4EE214B7-EE14-4649-85A2-FA1DD48FEF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0103" y="845801"/>
            <a:ext cx="4695215" cy="5580462"/>
          </a:xfrm>
          <a:prstGeom prst="rect">
            <a:avLst/>
          </a:prstGeom>
        </p:spPr>
      </p:pic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E7B445FA-BB07-497F-B6AE-171AC073D99A}"/>
              </a:ext>
            </a:extLst>
          </p:cNvPr>
          <p:cNvGrpSpPr/>
          <p:nvPr/>
        </p:nvGrpSpPr>
        <p:grpSpPr>
          <a:xfrm>
            <a:off x="2398928" y="855275"/>
            <a:ext cx="4535006" cy="5561513"/>
            <a:chOff x="2427966" y="779037"/>
            <a:chExt cx="4481439" cy="5561513"/>
          </a:xfrm>
        </p:grpSpPr>
        <p:grpSp>
          <p:nvGrpSpPr>
            <p:cNvPr id="36" name="Группа 35">
              <a:extLst>
                <a:ext uri="{FF2B5EF4-FFF2-40B4-BE49-F238E27FC236}">
                  <a16:creationId xmlns:a16="http://schemas.microsoft.com/office/drawing/2014/main" id="{CE037B8E-AB5E-424C-A451-E72FD7CD1E9F}"/>
                </a:ext>
              </a:extLst>
            </p:cNvPr>
            <p:cNvGrpSpPr/>
            <p:nvPr/>
          </p:nvGrpSpPr>
          <p:grpSpPr>
            <a:xfrm>
              <a:off x="2427966" y="779037"/>
              <a:ext cx="4481439" cy="5561513"/>
              <a:chOff x="4234688" y="1071871"/>
              <a:chExt cx="4481439" cy="5561513"/>
            </a:xfrm>
          </p:grpSpPr>
          <p:pic>
            <p:nvPicPr>
              <p:cNvPr id="38" name="Рисунок 37">
                <a:extLst>
                  <a:ext uri="{FF2B5EF4-FFF2-40B4-BE49-F238E27FC236}">
                    <a16:creationId xmlns:a16="http://schemas.microsoft.com/office/drawing/2014/main" id="{5C274E7D-D274-4186-B970-1838941189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234688" y="1071871"/>
                <a:ext cx="4481439" cy="5561513"/>
              </a:xfrm>
              <a:prstGeom prst="rect">
                <a:avLst/>
              </a:prstGeom>
            </p:spPr>
          </p:pic>
          <p:sp>
            <p:nvSpPr>
              <p:cNvPr id="39" name="Text Box 3">
                <a:extLst>
                  <a:ext uri="{FF2B5EF4-FFF2-40B4-BE49-F238E27FC236}">
                    <a16:creationId xmlns:a16="http://schemas.microsoft.com/office/drawing/2014/main" id="{0029338D-30A0-448A-B193-E4CB2B7085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587660" y="3195152"/>
                <a:ext cx="184731" cy="4001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37" name="Text Box 3">
              <a:extLst>
                <a:ext uri="{FF2B5EF4-FFF2-40B4-BE49-F238E27FC236}">
                  <a16:creationId xmlns:a16="http://schemas.microsoft.com/office/drawing/2014/main" id="{AE82CD03-7563-472F-A1C6-94891E1026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38973" y="3055556"/>
              <a:ext cx="3437159" cy="2616101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0000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– это </a:t>
              </a:r>
              <a:r>
                <a:rPr kumimoji="1" lang="ru-RU" altLang="ru-RU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недоверие и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осторожность по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отношению к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окружающим людям,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убежденность в  их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«нехороших намерениях»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EAEAEA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против тебя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3E8809F5-C4C7-41D3-878C-FBCD89CECB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46820" y="846101"/>
            <a:ext cx="4933863" cy="5530944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A8D7CB66-977C-4D2F-8E5B-A22B69BDDB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6714" y="836809"/>
            <a:ext cx="4691931" cy="5598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018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5" grpId="0"/>
      <p:bldP spid="16" grpId="0"/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38526" y="2082331"/>
            <a:ext cx="648861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>
                <a:solidFill>
                  <a:srgbClr val="8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</a:t>
            </a:r>
            <a:r>
              <a:rPr kumimoji="0" lang="ru-RU" sz="2400" b="0" i="0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Не загоняй проявление агрессии внутрь себя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kumimoji="0" lang="ru-RU" sz="2400" b="0" i="0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2.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Назови проявление агрессии</a:t>
            </a:r>
          </a:p>
          <a:p>
            <a:pPr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>
                <a:solidFill>
                  <a:srgbClr val="8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3</a:t>
            </a:r>
            <a:r>
              <a:rPr kumimoji="0" lang="ru-RU" sz="2400" b="0" i="0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Признай наличие у себя негативного, неодобряемого проявления агрессии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400" dirty="0">
                <a:solidFill>
                  <a:srgbClr val="8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4</a:t>
            </a:r>
            <a:r>
              <a:rPr kumimoji="0" lang="ru-RU" sz="2400" b="0" i="0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Отреагируй на ситуацию по-другому</a:t>
            </a:r>
          </a:p>
          <a:p>
            <a:pPr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>
                <a:solidFill>
                  <a:srgbClr val="8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5</a:t>
            </a:r>
            <a:r>
              <a:rPr kumimoji="0" lang="ru-RU" sz="2400" b="0" i="0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Проговори проявление агрессии: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обижаюсь, я гневаюсь, я унижаю, я грублю и т. д.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B2B20-90CF-49E4-B29F-FF1E41B818BA}"/>
              </a:ext>
            </a:extLst>
          </p:cNvPr>
          <p:cNvSpPr txBox="1"/>
          <p:nvPr/>
        </p:nvSpPr>
        <p:spPr>
          <a:xfrm>
            <a:off x="290947" y="193963"/>
            <a:ext cx="85759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Что делать со своей агрессией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 конкретной ситуации?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D2824D-5EE6-4DE9-9AA1-B43A8D50DFEC}"/>
              </a:ext>
            </a:extLst>
          </p:cNvPr>
          <p:cNvSpPr txBox="1"/>
          <p:nvPr/>
        </p:nvSpPr>
        <p:spPr>
          <a:xfrm>
            <a:off x="894615" y="1151445"/>
            <a:ext cx="73547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Установите верную последовательность действий со своей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агрессией в конкретной ситуации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417BC44-2143-429D-834F-825FC9E70C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6978" y="2740540"/>
            <a:ext cx="3022452" cy="246923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CEBC635-C33D-4B02-A1DA-CED3E1EE0C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7141" y="5701982"/>
            <a:ext cx="1109568" cy="53649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AF877EA-F52B-4B5E-9DC9-8D1E3EA05E0A}"/>
              </a:ext>
            </a:extLst>
          </p:cNvPr>
          <p:cNvSpPr txBox="1"/>
          <p:nvPr/>
        </p:nvSpPr>
        <p:spPr>
          <a:xfrm>
            <a:off x="738526" y="1859331"/>
            <a:ext cx="766694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ru-RU" sz="2400" dirty="0">
                <a:solidFill>
                  <a:srgbClr val="8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Верно!</a:t>
            </a:r>
          </a:p>
          <a:p>
            <a:pPr>
              <a:defRPr/>
            </a:pPr>
            <a:r>
              <a:rPr lang="ru-RU" sz="2400" dirty="0">
                <a:solidFill>
                  <a:srgbClr val="8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3</a:t>
            </a:r>
            <a:r>
              <a:rPr kumimoji="0" lang="ru-RU" sz="2400" b="0" i="0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Признай наличие у себя негативного, неодобряемого проявления агрессии</a:t>
            </a:r>
          </a:p>
          <a:p>
            <a:pPr>
              <a:defRPr/>
            </a:pPr>
            <a:endParaRPr kumimoji="0" lang="ru-RU" sz="2000" b="0" i="0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kumimoji="0" lang="ru-RU" sz="2400" b="0" i="0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2.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Назови проявление агрессии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>
                <a:solidFill>
                  <a:srgbClr val="8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5</a:t>
            </a:r>
            <a:r>
              <a:rPr kumimoji="0" lang="ru-RU" sz="2400" b="0" i="0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Проговори проявление агрессии: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обижаюсь, я гневаюсь, я унижаю,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 грублю и т. д.</a:t>
            </a:r>
            <a:endParaRPr kumimoji="0" lang="ru-RU" sz="2000" b="0" i="0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>
                <a:solidFill>
                  <a:srgbClr val="8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</a:t>
            </a:r>
            <a:r>
              <a:rPr kumimoji="0" lang="ru-RU" sz="2400" b="0" i="0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Не загоняй проявление агрессии внутрь себя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kumimoji="0" lang="ru-RU" sz="2000" b="0" i="0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400" dirty="0">
                <a:solidFill>
                  <a:srgbClr val="8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4</a:t>
            </a:r>
            <a:r>
              <a:rPr kumimoji="0" lang="ru-RU" sz="2400" b="0" i="0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Отреагируй на ситуацию по-другому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>
            <a:extLst>
              <a:ext uri="{FF2B5EF4-FFF2-40B4-BE49-F238E27FC236}">
                <a16:creationId xmlns:a16="http://schemas.microsoft.com/office/drawing/2014/main" id="{79721070-FBAF-430C-A472-189A40DEC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479" y="6001761"/>
            <a:ext cx="71645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Острая неудовлетворенность происходящим</a:t>
            </a:r>
          </a:p>
        </p:txBody>
      </p:sp>
      <p:sp>
        <p:nvSpPr>
          <p:cNvPr id="9" name="AutoShape 16">
            <a:extLst>
              <a:ext uri="{FF2B5EF4-FFF2-40B4-BE49-F238E27FC236}">
                <a16:creationId xmlns:a16="http://schemas.microsoft.com/office/drawing/2014/main" id="{A012F839-CA88-48EA-8255-651BD543A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271" y="4918412"/>
            <a:ext cx="5253615" cy="1135785"/>
          </a:xfrm>
          <a:prstGeom prst="irregularSeal1">
            <a:avLst/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atte">
            <a:bevelT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Возникновение гнева</a:t>
            </a:r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id="{9817E9EB-D292-4C53-AC17-ECAC5255A9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6488" y="3831408"/>
            <a:ext cx="427181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Желание немедленно прекратить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то, что вызвало гнев,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остановить происходящее 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D61AA803-7887-4720-A422-9B186CCADC5B}"/>
              </a:ext>
            </a:extLst>
          </p:cNvPr>
          <p:cNvGrpSpPr/>
          <p:nvPr/>
        </p:nvGrpSpPr>
        <p:grpSpPr>
          <a:xfrm>
            <a:off x="2676594" y="1809199"/>
            <a:ext cx="1475147" cy="1780042"/>
            <a:chOff x="2676594" y="1809199"/>
            <a:chExt cx="1475147" cy="1780042"/>
          </a:xfrm>
        </p:grpSpPr>
        <p:sp>
          <p:nvSpPr>
            <p:cNvPr id="11" name="Text Box 4">
              <a:extLst>
                <a:ext uri="{FF2B5EF4-FFF2-40B4-BE49-F238E27FC236}">
                  <a16:creationId xmlns:a16="http://schemas.microsoft.com/office/drawing/2014/main" id="{7BF345E5-91F5-481D-8AFF-1E4D9944E1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80787" y="3189131"/>
              <a:ext cx="1365887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1" dirty="0">
                  <a:solidFill>
                    <a:prstClr val="black"/>
                  </a:solidFill>
                  <a:latin typeface="Arial" panose="020B0604020202020204" pitchFamily="34" charset="0"/>
                </a:rPr>
                <a:t>Агрессия</a:t>
              </a:r>
              <a:endPara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2" name="Text Box 5">
              <a:extLst>
                <a:ext uri="{FF2B5EF4-FFF2-40B4-BE49-F238E27FC236}">
                  <a16:creationId xmlns:a16="http://schemas.microsoft.com/office/drawing/2014/main" id="{342E36FD-7BF5-4B9F-8458-5C8BF7A21C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0721" y="2506947"/>
              <a:ext cx="1203343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400" b="1" dirty="0">
                  <a:solidFill>
                    <a:prstClr val="black"/>
                  </a:solidFill>
                  <a:latin typeface="Arial" panose="020B0604020202020204" pitchFamily="34" charset="0"/>
                </a:rPr>
                <a:t>Злоба</a:t>
              </a:r>
              <a:r>
                <a:rPr kumimoji="1" lang="ru-RU" altLang="ru-RU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3" name="Text Box 6">
              <a:extLst>
                <a:ext uri="{FF2B5EF4-FFF2-40B4-BE49-F238E27FC236}">
                  <a16:creationId xmlns:a16="http://schemas.microsoft.com/office/drawing/2014/main" id="{9A57B6DD-3E1F-4B8F-8875-3A667BAB87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76594" y="1809199"/>
              <a:ext cx="1475147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altLang="ru-RU" sz="2800" b="1" noProof="0" dirty="0">
                  <a:solidFill>
                    <a:prstClr val="black"/>
                  </a:solidFill>
                  <a:latin typeface="Arial" panose="020B0604020202020204" pitchFamily="34" charset="0"/>
                </a:rPr>
                <a:t>Ярость</a:t>
              </a:r>
              <a:endParaRPr kumimoji="1" lang="ru-RU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pic>
          <p:nvPicPr>
            <p:cNvPr id="15" name="Picture 32">
              <a:extLst>
                <a:ext uri="{FF2B5EF4-FFF2-40B4-BE49-F238E27FC236}">
                  <a16:creationId xmlns:a16="http://schemas.microsoft.com/office/drawing/2014/main" id="{1E303C3A-BE49-4141-AB51-2D31E26F4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2227" y="2233017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18" name="Picture 32">
              <a:extLst>
                <a:ext uri="{FF2B5EF4-FFF2-40B4-BE49-F238E27FC236}">
                  <a16:creationId xmlns:a16="http://schemas.microsoft.com/office/drawing/2014/main" id="{1E303C3A-BE49-4141-AB51-2D31E26F4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9588" y="2895936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</p:grpSp>
      <p:pic>
        <p:nvPicPr>
          <p:cNvPr id="19" name="Picture 32">
            <a:extLst>
              <a:ext uri="{FF2B5EF4-FFF2-40B4-BE49-F238E27FC236}">
                <a16:creationId xmlns:a16="http://schemas.microsoft.com/office/drawing/2014/main" id="{1E303C3A-BE49-4141-AB51-2D31E26F4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29588" y="3508351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0" name="Picture 32">
            <a:extLst>
              <a:ext uri="{FF2B5EF4-FFF2-40B4-BE49-F238E27FC236}">
                <a16:creationId xmlns:a16="http://schemas.microsoft.com/office/drawing/2014/main" id="{1E303C3A-BE49-4141-AB51-2D31E26F4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33158" y="4753890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6B6B2B20-90CF-49E4-B29F-FF1E41B818BA}"/>
              </a:ext>
            </a:extLst>
          </p:cNvPr>
          <p:cNvSpPr txBox="1"/>
          <p:nvPr/>
        </p:nvSpPr>
        <p:spPr>
          <a:xfrm>
            <a:off x="569479" y="54412"/>
            <a:ext cx="7981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Как</a:t>
            </a:r>
            <a:r>
              <a:rPr kumimoji="0" lang="ru-RU" sz="2800" b="0" i="0" u="none" strike="noStrike" kern="1200" cap="none" spc="0" normalizeH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не допустить вредных последствий агрессии?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pic>
        <p:nvPicPr>
          <p:cNvPr id="24" name="Picture 32">
            <a:extLst>
              <a:ext uri="{FF2B5EF4-FFF2-40B4-BE49-F238E27FC236}">
                <a16:creationId xmlns:a16="http://schemas.microsoft.com/office/drawing/2014/main" id="{3CE1D592-AD84-412E-880D-0C57E5347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22226" y="5749528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127C939-9D4A-4FC7-B1C8-54471B1A1E8C}"/>
              </a:ext>
            </a:extLst>
          </p:cNvPr>
          <p:cNvSpPr txBox="1"/>
          <p:nvPr/>
        </p:nvSpPr>
        <p:spPr>
          <a:xfrm>
            <a:off x="1053110" y="936134"/>
            <a:ext cx="70377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Установите верную последовательность развития эмоций агрессивного спектра </a:t>
            </a: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(снизу вверх)</a:t>
            </a:r>
          </a:p>
        </p:txBody>
      </p:sp>
      <p:sp>
        <p:nvSpPr>
          <p:cNvPr id="23" name="Oval 6">
            <a:extLst>
              <a:ext uri="{FF2B5EF4-FFF2-40B4-BE49-F238E27FC236}">
                <a16:creationId xmlns:a16="http://schemas.microsoft.com/office/drawing/2014/main" id="{5699519C-25E9-4BBA-9AA0-75DAC5E4B9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5" y="526861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6F938580-3067-413D-A8F0-02E3E3FFC71A}"/>
              </a:ext>
            </a:extLst>
          </p:cNvPr>
          <p:cNvGrpSpPr/>
          <p:nvPr/>
        </p:nvGrpSpPr>
        <p:grpSpPr>
          <a:xfrm>
            <a:off x="2411762" y="1830258"/>
            <a:ext cx="1840632" cy="1765425"/>
            <a:chOff x="2411762" y="1830258"/>
            <a:chExt cx="1840632" cy="1765425"/>
          </a:xfrm>
        </p:grpSpPr>
        <p:sp>
          <p:nvSpPr>
            <p:cNvPr id="29" name="Text Box 4">
              <a:extLst>
                <a:ext uri="{FF2B5EF4-FFF2-40B4-BE49-F238E27FC236}">
                  <a16:creationId xmlns:a16="http://schemas.microsoft.com/office/drawing/2014/main" id="{2A21B5B1-E2EA-425C-9F29-B0FC0BA4B5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74602" y="3195573"/>
              <a:ext cx="96353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1" noProof="0" dirty="0">
                  <a:solidFill>
                    <a:prstClr val="black"/>
                  </a:solidFill>
                  <a:latin typeface="Arial" panose="020B0604020202020204" pitchFamily="34" charset="0"/>
                </a:rPr>
                <a:t>Злоба</a:t>
              </a:r>
              <a:endPara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Text Box 5">
              <a:extLst>
                <a:ext uri="{FF2B5EF4-FFF2-40B4-BE49-F238E27FC236}">
                  <a16:creationId xmlns:a16="http://schemas.microsoft.com/office/drawing/2014/main" id="{48892EBD-7906-4933-A7EB-09964DE791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55762" y="2506947"/>
              <a:ext cx="137326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400" b="1" noProof="0" dirty="0">
                  <a:solidFill>
                    <a:prstClr val="black"/>
                  </a:solidFill>
                  <a:latin typeface="Arial" panose="020B0604020202020204" pitchFamily="34" charset="0"/>
                </a:rPr>
                <a:t>Ярость</a:t>
              </a:r>
              <a:r>
                <a:rPr kumimoji="1" lang="ru-RU" altLang="ru-RU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1" name="Text Box 6">
              <a:extLst>
                <a:ext uri="{FF2B5EF4-FFF2-40B4-BE49-F238E27FC236}">
                  <a16:creationId xmlns:a16="http://schemas.microsoft.com/office/drawing/2014/main" id="{3C65370F-DDE3-467A-BF8F-95194910E2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11762" y="1830258"/>
              <a:ext cx="1840632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altLang="ru-RU" sz="2800" b="1" dirty="0">
                  <a:solidFill>
                    <a:prstClr val="black"/>
                  </a:solidFill>
                  <a:latin typeface="Arial" panose="020B0604020202020204" pitchFamily="34" charset="0"/>
                </a:rPr>
                <a:t>Агрессия</a:t>
              </a:r>
              <a:endParaRPr kumimoji="1" lang="ru-RU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pic>
          <p:nvPicPr>
            <p:cNvPr id="32" name="Picture 32">
              <a:extLst>
                <a:ext uri="{FF2B5EF4-FFF2-40B4-BE49-F238E27FC236}">
                  <a16:creationId xmlns:a16="http://schemas.microsoft.com/office/drawing/2014/main" id="{06758972-3B98-423E-BB93-ADC56515FA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2227" y="2233017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6CDCF276-6054-4B39-B6EE-B6CAD2CB83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9588" y="2895936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</p:grpSp>
      <p:sp>
        <p:nvSpPr>
          <p:cNvPr id="34" name="Oval 6">
            <a:extLst>
              <a:ext uri="{FF2B5EF4-FFF2-40B4-BE49-F238E27FC236}">
                <a16:creationId xmlns:a16="http://schemas.microsoft.com/office/drawing/2014/main" id="{CB1467BC-3EA5-40C3-A5E8-8888BB5BD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578" y="1032952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Дал</a:t>
            </a:r>
            <a:r>
              <a:rPr lang="ru-RU" altLang="ru-RU" sz="2000" b="1" dirty="0">
                <a:solidFill>
                  <a:prstClr val="white"/>
                </a:solidFill>
                <a:latin typeface="Arial" panose="020B0604020202020204" pitchFamily="34" charset="0"/>
              </a:rPr>
              <a:t>ее</a:t>
            </a:r>
            <a:endParaRPr kumimoji="1" lang="ru-RU" altLang="ru-R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434FED9-7720-46FF-BE86-E04ADBA6AD5F}"/>
              </a:ext>
            </a:extLst>
          </p:cNvPr>
          <p:cNvSpPr txBox="1"/>
          <p:nvPr/>
        </p:nvSpPr>
        <p:spPr>
          <a:xfrm>
            <a:off x="1053110" y="1080858"/>
            <a:ext cx="7037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Что совершает в состоянии агрессии человек?</a:t>
            </a:r>
          </a:p>
        </p:txBody>
      </p:sp>
    </p:spTree>
    <p:extLst>
      <p:ext uri="{BB962C8B-B14F-4D97-AF65-F5344CB8AC3E}">
        <p14:creationId xmlns:p14="http://schemas.microsoft.com/office/powerpoint/2010/main" val="3498668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3">
            <a:extLst>
              <a:ext uri="{FF2B5EF4-FFF2-40B4-BE49-F238E27FC236}">
                <a16:creationId xmlns:a16="http://schemas.microsoft.com/office/drawing/2014/main" id="{919461CC-B304-45EC-A94D-0117769DAFA1}"/>
              </a:ext>
            </a:extLst>
          </p:cNvPr>
          <p:cNvSpPr>
            <a:spLocks noChangeArrowheads="1"/>
          </p:cNvSpPr>
          <p:nvPr/>
        </p:nvSpPr>
        <p:spPr bwMode="auto">
          <a:xfrm rot="2329293">
            <a:off x="5787761" y="3348099"/>
            <a:ext cx="2431132" cy="2736850"/>
          </a:xfrm>
          <a:prstGeom prst="upDownArrowCallout">
            <a:avLst>
              <a:gd name="adj1" fmla="val 25000"/>
              <a:gd name="adj2" fmla="val 25000"/>
              <a:gd name="adj3" fmla="val 14395"/>
              <a:gd name="adj4" fmla="val 50000"/>
            </a:avLst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Ты сел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 автомобиль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без тормозов 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79721070-FBAF-430C-A472-189A40DEC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479" y="6001761"/>
            <a:ext cx="71645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Острая неудовлетворенность происходящим</a:t>
            </a:r>
          </a:p>
        </p:txBody>
      </p:sp>
      <p:sp>
        <p:nvSpPr>
          <p:cNvPr id="9" name="AutoShape 16">
            <a:extLst>
              <a:ext uri="{FF2B5EF4-FFF2-40B4-BE49-F238E27FC236}">
                <a16:creationId xmlns:a16="http://schemas.microsoft.com/office/drawing/2014/main" id="{A012F839-CA88-48EA-8255-651BD543A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271" y="4918412"/>
            <a:ext cx="5253615" cy="1135785"/>
          </a:xfrm>
          <a:prstGeom prst="irregularSeal1">
            <a:avLst/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atte">
            <a:bevelT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Возникновение гнева</a:t>
            </a:r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id="{9817E9EB-D292-4C53-AC17-ECAC5255A9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6488" y="3831408"/>
            <a:ext cx="427181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Желание немедленно прекратить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то, что вызвало гнев,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остановить происходящее </a:t>
            </a:r>
          </a:p>
        </p:txBody>
      </p:sp>
      <p:sp>
        <p:nvSpPr>
          <p:cNvPr id="11" name="Text Box 4">
            <a:extLst>
              <a:ext uri="{FF2B5EF4-FFF2-40B4-BE49-F238E27FC236}">
                <a16:creationId xmlns:a16="http://schemas.microsoft.com/office/drawing/2014/main" id="{7BF345E5-91F5-481D-8AFF-1E4D9944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55" y="3190016"/>
            <a:ext cx="256467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Разрастание гнева</a:t>
            </a:r>
          </a:p>
        </p:txBody>
      </p:sp>
      <p:sp>
        <p:nvSpPr>
          <p:cNvPr id="12" name="Text Box 5">
            <a:extLst>
              <a:ext uri="{FF2B5EF4-FFF2-40B4-BE49-F238E27FC236}">
                <a16:creationId xmlns:a16="http://schemas.microsoft.com/office/drawing/2014/main" id="{342E36FD-7BF5-4B9F-8458-5C8BF7A21C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5763" y="2515160"/>
            <a:ext cx="137326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Ярость</a:t>
            </a: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1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 Box 6">
            <a:extLst>
              <a:ext uri="{FF2B5EF4-FFF2-40B4-BE49-F238E27FC236}">
                <a16:creationId xmlns:a16="http://schemas.microsoft.com/office/drawing/2014/main" id="{9A57B6DD-3E1F-4B8F-8875-3A667BAB87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763" y="1821019"/>
            <a:ext cx="184063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Агрессия</a:t>
            </a:r>
          </a:p>
        </p:txBody>
      </p:sp>
      <p:sp>
        <p:nvSpPr>
          <p:cNvPr id="16" name="Text Box 8">
            <a:extLst>
              <a:ext uri="{FF2B5EF4-FFF2-40B4-BE49-F238E27FC236}">
                <a16:creationId xmlns:a16="http://schemas.microsoft.com/office/drawing/2014/main" id="{DA50BAEE-5B52-46AF-9B96-A8F9EF7CE8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356" y="1099561"/>
            <a:ext cx="307751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Преступление</a:t>
            </a:r>
          </a:p>
        </p:txBody>
      </p:sp>
      <p:pic>
        <p:nvPicPr>
          <p:cNvPr id="15" name="Picture 32">
            <a:extLst>
              <a:ext uri="{FF2B5EF4-FFF2-40B4-BE49-F238E27FC236}">
                <a16:creationId xmlns:a16="http://schemas.microsoft.com/office/drawing/2014/main" id="{1E303C3A-BE49-4141-AB51-2D31E26F4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22227" y="2233017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18" name="Picture 32">
            <a:extLst>
              <a:ext uri="{FF2B5EF4-FFF2-40B4-BE49-F238E27FC236}">
                <a16:creationId xmlns:a16="http://schemas.microsoft.com/office/drawing/2014/main" id="{1E303C3A-BE49-4141-AB51-2D31E26F4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29588" y="2895936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19" name="Picture 32">
            <a:extLst>
              <a:ext uri="{FF2B5EF4-FFF2-40B4-BE49-F238E27FC236}">
                <a16:creationId xmlns:a16="http://schemas.microsoft.com/office/drawing/2014/main" id="{1E303C3A-BE49-4141-AB51-2D31E26F4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29588" y="3508351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0" name="Picture 32">
            <a:extLst>
              <a:ext uri="{FF2B5EF4-FFF2-40B4-BE49-F238E27FC236}">
                <a16:creationId xmlns:a16="http://schemas.microsoft.com/office/drawing/2014/main" id="{1E303C3A-BE49-4141-AB51-2D31E26F4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33158" y="4753890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2" name="Picture 32">
            <a:extLst>
              <a:ext uri="{FF2B5EF4-FFF2-40B4-BE49-F238E27FC236}">
                <a16:creationId xmlns:a16="http://schemas.microsoft.com/office/drawing/2014/main" id="{1E303C3A-BE49-4141-AB51-2D31E26F4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29588" y="1568888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4" name="Picture 32">
            <a:extLst>
              <a:ext uri="{FF2B5EF4-FFF2-40B4-BE49-F238E27FC236}">
                <a16:creationId xmlns:a16="http://schemas.microsoft.com/office/drawing/2014/main" id="{3CE1D592-AD84-412E-880D-0C57E5347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22226" y="5749528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5" name="Picture 20" descr="0_90c95_2af17371_orig">
            <a:extLst>
              <a:ext uri="{FF2B5EF4-FFF2-40B4-BE49-F238E27FC236}">
                <a16:creationId xmlns:a16="http://schemas.microsoft.com/office/drawing/2014/main" id="{BB799CB0-2750-4001-8C99-9248CB142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25" y="1725252"/>
            <a:ext cx="1905000" cy="1765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1" descr="55">
            <a:extLst>
              <a:ext uri="{FF2B5EF4-FFF2-40B4-BE49-F238E27FC236}">
                <a16:creationId xmlns:a16="http://schemas.microsoft.com/office/drawing/2014/main" id="{3DC68C0A-B381-415F-A0EC-D4887114E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75" y="928416"/>
            <a:ext cx="1828800" cy="1616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8D79A3C-841B-4672-B81F-A1801EE4D846}"/>
              </a:ext>
            </a:extLst>
          </p:cNvPr>
          <p:cNvSpPr txBox="1"/>
          <p:nvPr/>
        </p:nvSpPr>
        <p:spPr>
          <a:xfrm>
            <a:off x="569479" y="54412"/>
            <a:ext cx="7981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Как</a:t>
            </a:r>
            <a:r>
              <a:rPr kumimoji="0" lang="ru-RU" sz="2800" b="0" i="0" u="none" strike="noStrike" kern="1200" cap="none" spc="0" normalizeH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не допустить вредных последствий агрессии?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23" name="Text Box 18">
            <a:extLst>
              <a:ext uri="{FF2B5EF4-FFF2-40B4-BE49-F238E27FC236}">
                <a16:creationId xmlns:a16="http://schemas.microsoft.com/office/drawing/2014/main" id="{7B3D33E6-E16E-4BA7-BC4A-66325F75BD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09" y="592808"/>
            <a:ext cx="2130326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Привлекает серьезное внимание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общества, на уровне охраны </a:t>
            </a:r>
            <a:endParaRPr kumimoji="1" lang="ru-RU" alt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общественного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порядка и защиты личности </a:t>
            </a:r>
          </a:p>
        </p:txBody>
      </p:sp>
      <p:pic>
        <p:nvPicPr>
          <p:cNvPr id="26" name="Picture 19">
            <a:extLst>
              <a:ext uri="{FF2B5EF4-FFF2-40B4-BE49-F238E27FC236}">
                <a16:creationId xmlns:a16="http://schemas.microsoft.com/office/drawing/2014/main" id="{E836A7F4-22F6-4F87-9006-CE86040A0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220" y="827386"/>
            <a:ext cx="41275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D620B0BE-DE05-4FB6-B696-DACD183D2F6A}"/>
              </a:ext>
            </a:extLst>
          </p:cNvPr>
          <p:cNvSpPr txBox="1"/>
          <p:nvPr/>
        </p:nvSpPr>
        <p:spPr>
          <a:xfrm>
            <a:off x="948995" y="841459"/>
            <a:ext cx="7037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Что совершает в состоянии агрессии человек?</a:t>
            </a:r>
          </a:p>
        </p:txBody>
      </p:sp>
      <p:sp>
        <p:nvSpPr>
          <p:cNvPr id="30" name="AutoShape 23">
            <a:extLst>
              <a:ext uri="{FF2B5EF4-FFF2-40B4-BE49-F238E27FC236}">
                <a16:creationId xmlns:a16="http://schemas.microsoft.com/office/drawing/2014/main" id="{67C06478-E62D-4539-9451-182293AF18A0}"/>
              </a:ext>
            </a:extLst>
          </p:cNvPr>
          <p:cNvSpPr>
            <a:spLocks noChangeArrowheads="1"/>
          </p:cNvSpPr>
          <p:nvPr/>
        </p:nvSpPr>
        <p:spPr bwMode="auto">
          <a:xfrm rot="2329293">
            <a:off x="5787761" y="3348098"/>
            <a:ext cx="2431132" cy="2736850"/>
          </a:xfrm>
          <a:prstGeom prst="upDownArrowCallout">
            <a:avLst>
              <a:gd name="adj1" fmla="val 25000"/>
              <a:gd name="adj2" fmla="val 25000"/>
              <a:gd name="adj3" fmla="val 14395"/>
              <a:gd name="adj4" fmla="val 50000"/>
            </a:avLst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kern="0" dirty="0"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Что делать?</a:t>
            </a: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32" name="Oval 6">
            <a:extLst>
              <a:ext uri="{FF2B5EF4-FFF2-40B4-BE49-F238E27FC236}">
                <a16:creationId xmlns:a16="http://schemas.microsoft.com/office/drawing/2014/main" id="{0853FCAD-5B95-44CB-83FE-42BB848E8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1675" y="6232593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</p:spTree>
    <p:extLst>
      <p:ext uri="{BB962C8B-B14F-4D97-AF65-F5344CB8AC3E}">
        <p14:creationId xmlns:p14="http://schemas.microsoft.com/office/powerpoint/2010/main" val="164846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 animBg="1"/>
      <p:bldP spid="10" grpId="0"/>
      <p:bldP spid="11" grpId="0"/>
      <p:bldP spid="12" grpId="0"/>
      <p:bldP spid="13" grpId="0"/>
      <p:bldP spid="16" grpId="0"/>
      <p:bldP spid="23" grpId="0"/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3">
            <a:extLst>
              <a:ext uri="{FF2B5EF4-FFF2-40B4-BE49-F238E27FC236}">
                <a16:creationId xmlns:a16="http://schemas.microsoft.com/office/drawing/2014/main" id="{919461CC-B304-45EC-A94D-0117769DAFA1}"/>
              </a:ext>
            </a:extLst>
          </p:cNvPr>
          <p:cNvSpPr>
            <a:spLocks noChangeArrowheads="1"/>
          </p:cNvSpPr>
          <p:nvPr/>
        </p:nvSpPr>
        <p:spPr bwMode="auto">
          <a:xfrm rot="2329293">
            <a:off x="5787761" y="3348099"/>
            <a:ext cx="2431132" cy="2736850"/>
          </a:xfrm>
          <a:prstGeom prst="upDownArrowCallout">
            <a:avLst>
              <a:gd name="adj1" fmla="val 25000"/>
              <a:gd name="adj2" fmla="val 25000"/>
              <a:gd name="adj3" fmla="val 14395"/>
              <a:gd name="adj4" fmla="val 50000"/>
            </a:avLst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Ты сел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 автомобиль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без тормозов 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79721070-FBAF-430C-A472-189A40DEC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479" y="6001761"/>
            <a:ext cx="71645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Острая неудовлетворенность происходящим</a:t>
            </a:r>
          </a:p>
        </p:txBody>
      </p:sp>
      <p:sp>
        <p:nvSpPr>
          <p:cNvPr id="9" name="AutoShape 16">
            <a:extLst>
              <a:ext uri="{FF2B5EF4-FFF2-40B4-BE49-F238E27FC236}">
                <a16:creationId xmlns:a16="http://schemas.microsoft.com/office/drawing/2014/main" id="{A012F839-CA88-48EA-8255-651BD543A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271" y="4918412"/>
            <a:ext cx="5253615" cy="1135785"/>
          </a:xfrm>
          <a:prstGeom prst="irregularSeal1">
            <a:avLst/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atte">
            <a:bevelT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Возникновение гнева</a:t>
            </a:r>
          </a:p>
        </p:txBody>
      </p:sp>
      <p:pic>
        <p:nvPicPr>
          <p:cNvPr id="20" name="Picture 32">
            <a:extLst>
              <a:ext uri="{FF2B5EF4-FFF2-40B4-BE49-F238E27FC236}">
                <a16:creationId xmlns:a16="http://schemas.microsoft.com/office/drawing/2014/main" id="{1E303C3A-BE49-4141-AB51-2D31E26F4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33158" y="4753890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4" name="Picture 32">
            <a:extLst>
              <a:ext uri="{FF2B5EF4-FFF2-40B4-BE49-F238E27FC236}">
                <a16:creationId xmlns:a16="http://schemas.microsoft.com/office/drawing/2014/main" id="{3CE1D592-AD84-412E-880D-0C57E5347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22226" y="5749528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5" name="Picture 20" descr="0_90c95_2af17371_orig">
            <a:extLst>
              <a:ext uri="{FF2B5EF4-FFF2-40B4-BE49-F238E27FC236}">
                <a16:creationId xmlns:a16="http://schemas.microsoft.com/office/drawing/2014/main" id="{BB799CB0-2750-4001-8C99-9248CB142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25" y="1725252"/>
            <a:ext cx="1905000" cy="1765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1" descr="55">
            <a:extLst>
              <a:ext uri="{FF2B5EF4-FFF2-40B4-BE49-F238E27FC236}">
                <a16:creationId xmlns:a16="http://schemas.microsoft.com/office/drawing/2014/main" id="{3DC68C0A-B381-415F-A0EC-D4887114E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75" y="928416"/>
            <a:ext cx="1828800" cy="1616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8D79A3C-841B-4672-B81F-A1801EE4D846}"/>
              </a:ext>
            </a:extLst>
          </p:cNvPr>
          <p:cNvSpPr txBox="1"/>
          <p:nvPr/>
        </p:nvSpPr>
        <p:spPr>
          <a:xfrm>
            <a:off x="569479" y="54412"/>
            <a:ext cx="7981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Как</a:t>
            </a:r>
            <a:r>
              <a:rPr kumimoji="0" lang="ru-RU" sz="2800" b="0" i="0" u="none" strike="noStrike" kern="1200" cap="none" spc="0" normalizeH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не допустить вредных последствий агрессии?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21D34CD3-8E31-4DE8-B755-53D89CD84EEC}"/>
              </a:ext>
            </a:extLst>
          </p:cNvPr>
          <p:cNvGrpSpPr/>
          <p:nvPr/>
        </p:nvGrpSpPr>
        <p:grpSpPr>
          <a:xfrm>
            <a:off x="71909" y="592808"/>
            <a:ext cx="5506389" cy="4254263"/>
            <a:chOff x="71909" y="592808"/>
            <a:chExt cx="5506389" cy="4254263"/>
          </a:xfrm>
        </p:grpSpPr>
        <p:sp>
          <p:nvSpPr>
            <p:cNvPr id="10" name="Text Box 3">
              <a:extLst>
                <a:ext uri="{FF2B5EF4-FFF2-40B4-BE49-F238E27FC236}">
                  <a16:creationId xmlns:a16="http://schemas.microsoft.com/office/drawing/2014/main" id="{9817E9EB-D292-4C53-AC17-ECAC5255A9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06488" y="3831408"/>
              <a:ext cx="4271810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Желание немедленно прекратить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то, что вызвало гнев,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остановить происходящее </a:t>
              </a:r>
            </a:p>
          </p:txBody>
        </p:sp>
        <p:sp>
          <p:nvSpPr>
            <p:cNvPr id="11" name="Text Box 4">
              <a:extLst>
                <a:ext uri="{FF2B5EF4-FFF2-40B4-BE49-F238E27FC236}">
                  <a16:creationId xmlns:a16="http://schemas.microsoft.com/office/drawing/2014/main" id="{7BF345E5-91F5-481D-8AFF-1E4D9944E1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60055" y="3190016"/>
              <a:ext cx="256467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Разрастание гнева</a:t>
              </a:r>
            </a:p>
          </p:txBody>
        </p:sp>
        <p:sp>
          <p:nvSpPr>
            <p:cNvPr id="12" name="Text Box 5">
              <a:extLst>
                <a:ext uri="{FF2B5EF4-FFF2-40B4-BE49-F238E27FC236}">
                  <a16:creationId xmlns:a16="http://schemas.microsoft.com/office/drawing/2014/main" id="{342E36FD-7BF5-4B9F-8458-5C8BF7A21C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55763" y="2515160"/>
              <a:ext cx="137326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Ярость</a:t>
              </a:r>
              <a:r>
                <a:rPr kumimoji="1" lang="ru-RU" altLang="ru-RU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3" name="Text Box 6">
              <a:extLst>
                <a:ext uri="{FF2B5EF4-FFF2-40B4-BE49-F238E27FC236}">
                  <a16:creationId xmlns:a16="http://schemas.microsoft.com/office/drawing/2014/main" id="{9A57B6DD-3E1F-4B8F-8875-3A667BAB87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11763" y="1821019"/>
              <a:ext cx="1840632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Агрессия</a:t>
              </a:r>
            </a:p>
          </p:txBody>
        </p:sp>
        <p:sp>
          <p:nvSpPr>
            <p:cNvPr id="16" name="Text Box 8">
              <a:extLst>
                <a:ext uri="{FF2B5EF4-FFF2-40B4-BE49-F238E27FC236}">
                  <a16:creationId xmlns:a16="http://schemas.microsoft.com/office/drawing/2014/main" id="{DA50BAEE-5B52-46AF-9B96-A8F9EF7CE8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5356" y="1099561"/>
              <a:ext cx="3077510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Преступление</a:t>
              </a:r>
            </a:p>
          </p:txBody>
        </p:sp>
        <p:pic>
          <p:nvPicPr>
            <p:cNvPr id="15" name="Picture 32">
              <a:extLst>
                <a:ext uri="{FF2B5EF4-FFF2-40B4-BE49-F238E27FC236}">
                  <a16:creationId xmlns:a16="http://schemas.microsoft.com/office/drawing/2014/main" id="{1E303C3A-BE49-4141-AB51-2D31E26F4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2227" y="2233017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18" name="Picture 32">
              <a:extLst>
                <a:ext uri="{FF2B5EF4-FFF2-40B4-BE49-F238E27FC236}">
                  <a16:creationId xmlns:a16="http://schemas.microsoft.com/office/drawing/2014/main" id="{1E303C3A-BE49-4141-AB51-2D31E26F4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9588" y="2895936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19" name="Picture 32">
              <a:extLst>
                <a:ext uri="{FF2B5EF4-FFF2-40B4-BE49-F238E27FC236}">
                  <a16:creationId xmlns:a16="http://schemas.microsoft.com/office/drawing/2014/main" id="{1E303C3A-BE49-4141-AB51-2D31E26F4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9588" y="3508351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2" name="Picture 32">
              <a:extLst>
                <a:ext uri="{FF2B5EF4-FFF2-40B4-BE49-F238E27FC236}">
                  <a16:creationId xmlns:a16="http://schemas.microsoft.com/office/drawing/2014/main" id="{1E303C3A-BE49-4141-AB51-2D31E26F4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9588" y="1568888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sp>
          <p:nvSpPr>
            <p:cNvPr id="23" name="Text Box 18">
              <a:extLst>
                <a:ext uri="{FF2B5EF4-FFF2-40B4-BE49-F238E27FC236}">
                  <a16:creationId xmlns:a16="http://schemas.microsoft.com/office/drawing/2014/main" id="{7B3D33E6-E16E-4BA7-BC4A-66325F75BD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909" y="592808"/>
              <a:ext cx="2130326" cy="25545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Привлекает серьезное внимание 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общества, на уровне охраны </a:t>
              </a:r>
              <a:endPara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общественного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порядка и защиты личности </a:t>
              </a:r>
            </a:p>
          </p:txBody>
        </p:sp>
        <p:pic>
          <p:nvPicPr>
            <p:cNvPr id="26" name="Picture 19">
              <a:extLst>
                <a:ext uri="{FF2B5EF4-FFF2-40B4-BE49-F238E27FC236}">
                  <a16:creationId xmlns:a16="http://schemas.microsoft.com/office/drawing/2014/main" id="{E836A7F4-22F6-4F87-9006-CE86040A0A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3220" y="827386"/>
              <a:ext cx="412750" cy="8651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D620B0BE-DE05-4FB6-B696-DACD183D2F6A}"/>
              </a:ext>
            </a:extLst>
          </p:cNvPr>
          <p:cNvSpPr txBox="1"/>
          <p:nvPr/>
        </p:nvSpPr>
        <p:spPr>
          <a:xfrm>
            <a:off x="948995" y="841459"/>
            <a:ext cx="7037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Что совершает в состоянии агрессии человек?</a:t>
            </a:r>
          </a:p>
        </p:txBody>
      </p:sp>
      <p:sp>
        <p:nvSpPr>
          <p:cNvPr id="32" name="Oval 6">
            <a:extLst>
              <a:ext uri="{FF2B5EF4-FFF2-40B4-BE49-F238E27FC236}">
                <a16:creationId xmlns:a16="http://schemas.microsoft.com/office/drawing/2014/main" id="{0853FCAD-5B95-44CB-83FE-42BB848E8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1675" y="6232593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000" b="1" dirty="0">
                <a:solidFill>
                  <a:prstClr val="white"/>
                </a:solidFill>
                <a:latin typeface="Arial" panose="020B0604020202020204" pitchFamily="34" charset="0"/>
              </a:rPr>
              <a:t>Далее</a:t>
            </a:r>
            <a:endParaRPr kumimoji="1" lang="ru-RU" altLang="ru-R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" name="AutoShape 23">
            <a:extLst>
              <a:ext uri="{FF2B5EF4-FFF2-40B4-BE49-F238E27FC236}">
                <a16:creationId xmlns:a16="http://schemas.microsoft.com/office/drawing/2014/main" id="{9CEA209F-873D-4645-BCC5-F06BF0E79098}"/>
              </a:ext>
            </a:extLst>
          </p:cNvPr>
          <p:cNvSpPr>
            <a:spLocks noChangeArrowheads="1"/>
          </p:cNvSpPr>
          <p:nvPr/>
        </p:nvSpPr>
        <p:spPr bwMode="auto">
          <a:xfrm rot="2329293">
            <a:off x="5768379" y="3355151"/>
            <a:ext cx="2431132" cy="2736850"/>
          </a:xfrm>
          <a:prstGeom prst="upDownArrowCallout">
            <a:avLst>
              <a:gd name="adj1" fmla="val 25000"/>
              <a:gd name="adj2" fmla="val 25000"/>
              <a:gd name="adj3" fmla="val 14395"/>
              <a:gd name="adj4" fmla="val 50000"/>
            </a:avLst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kern="0" noProof="0" dirty="0"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Задержать гнев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kern="0" noProof="0" dirty="0"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внутри себя</a:t>
            </a: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31" name="Oval 6">
            <a:extLst>
              <a:ext uri="{FF2B5EF4-FFF2-40B4-BE49-F238E27FC236}">
                <a16:creationId xmlns:a16="http://schemas.microsoft.com/office/drawing/2014/main" id="{848206F6-C30D-4A21-9B58-9ED4106245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1675" y="5804297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  <p:sp>
        <p:nvSpPr>
          <p:cNvPr id="33" name="AutoShape 22">
            <a:extLst>
              <a:ext uri="{FF2B5EF4-FFF2-40B4-BE49-F238E27FC236}">
                <a16:creationId xmlns:a16="http://schemas.microsoft.com/office/drawing/2014/main" id="{54C72F8F-3DC8-4347-AB97-4A1D5FA3A8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380" y="1194407"/>
            <a:ext cx="2282825" cy="2160587"/>
          </a:xfrm>
          <a:prstGeom prst="star16">
            <a:avLst>
              <a:gd name="adj" fmla="val 37500"/>
            </a:avLst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0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Уничтожение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себя изнутри,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болезнь</a:t>
            </a:r>
          </a:p>
        </p:txBody>
      </p:sp>
      <p:pic>
        <p:nvPicPr>
          <p:cNvPr id="34" name="Picture 22" descr="0_6f449_5b9b6f09_orig">
            <a:extLst>
              <a:ext uri="{FF2B5EF4-FFF2-40B4-BE49-F238E27FC236}">
                <a16:creationId xmlns:a16="http://schemas.microsoft.com/office/drawing/2014/main" id="{BA8FB8D5-63B6-4FFD-8C5F-40F9EEA1A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6" r="23698"/>
          <a:stretch>
            <a:fillRect/>
          </a:stretch>
        </p:blipFill>
        <p:spPr bwMode="auto">
          <a:xfrm>
            <a:off x="1813405" y="1018044"/>
            <a:ext cx="3181019" cy="4232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1441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3">
            <a:extLst>
              <a:ext uri="{FF2B5EF4-FFF2-40B4-BE49-F238E27FC236}">
                <a16:creationId xmlns:a16="http://schemas.microsoft.com/office/drawing/2014/main" id="{919461CC-B304-45EC-A94D-0117769DAFA1}"/>
              </a:ext>
            </a:extLst>
          </p:cNvPr>
          <p:cNvSpPr>
            <a:spLocks noChangeArrowheads="1"/>
          </p:cNvSpPr>
          <p:nvPr/>
        </p:nvSpPr>
        <p:spPr bwMode="auto">
          <a:xfrm rot="2329293">
            <a:off x="5868923" y="3117763"/>
            <a:ext cx="2431132" cy="2995785"/>
          </a:xfrm>
          <a:prstGeom prst="upDownArrowCallout">
            <a:avLst>
              <a:gd name="adj1" fmla="val 25000"/>
              <a:gd name="adj2" fmla="val 25000"/>
              <a:gd name="adj3" fmla="val 14395"/>
              <a:gd name="adj4" fmla="val 50000"/>
            </a:avLst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Ты сел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 автомобиль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без тормозов 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79721070-FBAF-430C-A472-189A40DEC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479" y="6001761"/>
            <a:ext cx="71645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Острая неудовлетворенность происходящим</a:t>
            </a:r>
          </a:p>
        </p:txBody>
      </p:sp>
      <p:sp>
        <p:nvSpPr>
          <p:cNvPr id="9" name="AutoShape 16">
            <a:extLst>
              <a:ext uri="{FF2B5EF4-FFF2-40B4-BE49-F238E27FC236}">
                <a16:creationId xmlns:a16="http://schemas.microsoft.com/office/drawing/2014/main" id="{A012F839-CA88-48EA-8255-651BD543A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271" y="4918412"/>
            <a:ext cx="5253615" cy="1135785"/>
          </a:xfrm>
          <a:prstGeom prst="irregularSeal1">
            <a:avLst/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atte">
            <a:bevelT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Возникновение гнева</a:t>
            </a:r>
          </a:p>
        </p:txBody>
      </p:sp>
      <p:pic>
        <p:nvPicPr>
          <p:cNvPr id="20" name="Picture 32">
            <a:extLst>
              <a:ext uri="{FF2B5EF4-FFF2-40B4-BE49-F238E27FC236}">
                <a16:creationId xmlns:a16="http://schemas.microsoft.com/office/drawing/2014/main" id="{1E303C3A-BE49-4141-AB51-2D31E26F4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33158" y="4753890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4" name="Picture 32">
            <a:extLst>
              <a:ext uri="{FF2B5EF4-FFF2-40B4-BE49-F238E27FC236}">
                <a16:creationId xmlns:a16="http://schemas.microsoft.com/office/drawing/2014/main" id="{3CE1D592-AD84-412E-880D-0C57E5347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22226" y="5749528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1F9A67F3-87F6-4C82-9FBC-17177704712E}"/>
              </a:ext>
            </a:extLst>
          </p:cNvPr>
          <p:cNvGrpSpPr/>
          <p:nvPr/>
        </p:nvGrpSpPr>
        <p:grpSpPr>
          <a:xfrm>
            <a:off x="6854825" y="928416"/>
            <a:ext cx="2046350" cy="2562136"/>
            <a:chOff x="6854825" y="928416"/>
            <a:chExt cx="2046350" cy="2562136"/>
          </a:xfrm>
        </p:grpSpPr>
        <p:pic>
          <p:nvPicPr>
            <p:cNvPr id="25" name="Picture 20" descr="0_90c95_2af17371_orig">
              <a:extLst>
                <a:ext uri="{FF2B5EF4-FFF2-40B4-BE49-F238E27FC236}">
                  <a16:creationId xmlns:a16="http://schemas.microsoft.com/office/drawing/2014/main" id="{BB799CB0-2750-4001-8C99-9248CB142D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825" y="1725252"/>
              <a:ext cx="1905000" cy="17653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21" descr="55">
              <a:extLst>
                <a:ext uri="{FF2B5EF4-FFF2-40B4-BE49-F238E27FC236}">
                  <a16:creationId xmlns:a16="http://schemas.microsoft.com/office/drawing/2014/main" id="{3DC68C0A-B381-415F-A0EC-D4887114EF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72375" y="928416"/>
              <a:ext cx="1828800" cy="16160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8D79A3C-841B-4672-B81F-A1801EE4D846}"/>
              </a:ext>
            </a:extLst>
          </p:cNvPr>
          <p:cNvSpPr txBox="1"/>
          <p:nvPr/>
        </p:nvSpPr>
        <p:spPr>
          <a:xfrm>
            <a:off x="569479" y="54412"/>
            <a:ext cx="7981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Как</a:t>
            </a:r>
            <a:r>
              <a:rPr kumimoji="0" lang="ru-RU" sz="2800" b="0" i="0" u="none" strike="noStrike" kern="1200" cap="none" spc="0" normalizeH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не допустить вредных последствий агрессии?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21D34CD3-8E31-4DE8-B755-53D89CD84EEC}"/>
              </a:ext>
            </a:extLst>
          </p:cNvPr>
          <p:cNvGrpSpPr/>
          <p:nvPr/>
        </p:nvGrpSpPr>
        <p:grpSpPr>
          <a:xfrm>
            <a:off x="71909" y="592808"/>
            <a:ext cx="5506389" cy="4254263"/>
            <a:chOff x="71909" y="592808"/>
            <a:chExt cx="5506389" cy="4254263"/>
          </a:xfrm>
        </p:grpSpPr>
        <p:sp>
          <p:nvSpPr>
            <p:cNvPr id="10" name="Text Box 3">
              <a:extLst>
                <a:ext uri="{FF2B5EF4-FFF2-40B4-BE49-F238E27FC236}">
                  <a16:creationId xmlns:a16="http://schemas.microsoft.com/office/drawing/2014/main" id="{9817E9EB-D292-4C53-AC17-ECAC5255A9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06488" y="3831408"/>
              <a:ext cx="4271810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Желание немедленно прекратить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то, что вызвало гнев,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остановить происходящее </a:t>
              </a:r>
            </a:p>
          </p:txBody>
        </p:sp>
        <p:sp>
          <p:nvSpPr>
            <p:cNvPr id="11" name="Text Box 4">
              <a:extLst>
                <a:ext uri="{FF2B5EF4-FFF2-40B4-BE49-F238E27FC236}">
                  <a16:creationId xmlns:a16="http://schemas.microsoft.com/office/drawing/2014/main" id="{7BF345E5-91F5-481D-8AFF-1E4D9944E1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60055" y="3190016"/>
              <a:ext cx="256467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Разрастание гнева</a:t>
              </a:r>
            </a:p>
          </p:txBody>
        </p:sp>
        <p:sp>
          <p:nvSpPr>
            <p:cNvPr id="12" name="Text Box 5">
              <a:extLst>
                <a:ext uri="{FF2B5EF4-FFF2-40B4-BE49-F238E27FC236}">
                  <a16:creationId xmlns:a16="http://schemas.microsoft.com/office/drawing/2014/main" id="{342E36FD-7BF5-4B9F-8458-5C8BF7A21C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55763" y="2515160"/>
              <a:ext cx="137326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Ярость</a:t>
              </a:r>
              <a:r>
                <a:rPr kumimoji="1" lang="ru-RU" altLang="ru-RU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 </a:t>
              </a:r>
              <a:endPara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3" name="Text Box 6">
              <a:extLst>
                <a:ext uri="{FF2B5EF4-FFF2-40B4-BE49-F238E27FC236}">
                  <a16:creationId xmlns:a16="http://schemas.microsoft.com/office/drawing/2014/main" id="{9A57B6DD-3E1F-4B8F-8875-3A667BAB87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11763" y="1821019"/>
              <a:ext cx="1840632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Агрессия</a:t>
              </a:r>
            </a:p>
          </p:txBody>
        </p:sp>
        <p:sp>
          <p:nvSpPr>
            <p:cNvPr id="16" name="Text Box 8">
              <a:extLst>
                <a:ext uri="{FF2B5EF4-FFF2-40B4-BE49-F238E27FC236}">
                  <a16:creationId xmlns:a16="http://schemas.microsoft.com/office/drawing/2014/main" id="{DA50BAEE-5B52-46AF-9B96-A8F9EF7CE8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5356" y="1099561"/>
              <a:ext cx="3077510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Преступление</a:t>
              </a:r>
            </a:p>
          </p:txBody>
        </p:sp>
        <p:pic>
          <p:nvPicPr>
            <p:cNvPr id="15" name="Picture 32">
              <a:extLst>
                <a:ext uri="{FF2B5EF4-FFF2-40B4-BE49-F238E27FC236}">
                  <a16:creationId xmlns:a16="http://schemas.microsoft.com/office/drawing/2014/main" id="{1E303C3A-BE49-4141-AB51-2D31E26F4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2227" y="2233017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18" name="Picture 32">
              <a:extLst>
                <a:ext uri="{FF2B5EF4-FFF2-40B4-BE49-F238E27FC236}">
                  <a16:creationId xmlns:a16="http://schemas.microsoft.com/office/drawing/2014/main" id="{1E303C3A-BE49-4141-AB51-2D31E26F4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9588" y="2895936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19" name="Picture 32">
              <a:extLst>
                <a:ext uri="{FF2B5EF4-FFF2-40B4-BE49-F238E27FC236}">
                  <a16:creationId xmlns:a16="http://schemas.microsoft.com/office/drawing/2014/main" id="{1E303C3A-BE49-4141-AB51-2D31E26F4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9588" y="3508351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2" name="Picture 32">
              <a:extLst>
                <a:ext uri="{FF2B5EF4-FFF2-40B4-BE49-F238E27FC236}">
                  <a16:creationId xmlns:a16="http://schemas.microsoft.com/office/drawing/2014/main" id="{1E303C3A-BE49-4141-AB51-2D31E26F4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229588" y="1568888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sp>
          <p:nvSpPr>
            <p:cNvPr id="23" name="Text Box 18">
              <a:extLst>
                <a:ext uri="{FF2B5EF4-FFF2-40B4-BE49-F238E27FC236}">
                  <a16:creationId xmlns:a16="http://schemas.microsoft.com/office/drawing/2014/main" id="{7B3D33E6-E16E-4BA7-BC4A-66325F75BD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909" y="592808"/>
              <a:ext cx="2130326" cy="25545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Привлекает серьезное внимание 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общества, на уровне охраны </a:t>
              </a:r>
              <a:endPara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общественного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порядка и защиты личности </a:t>
              </a:r>
            </a:p>
          </p:txBody>
        </p:sp>
        <p:pic>
          <p:nvPicPr>
            <p:cNvPr id="26" name="Picture 19">
              <a:extLst>
                <a:ext uri="{FF2B5EF4-FFF2-40B4-BE49-F238E27FC236}">
                  <a16:creationId xmlns:a16="http://schemas.microsoft.com/office/drawing/2014/main" id="{E836A7F4-22F6-4F87-9006-CE86040A0A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3220" y="827386"/>
              <a:ext cx="412750" cy="8651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D620B0BE-DE05-4FB6-B696-DACD183D2F6A}"/>
              </a:ext>
            </a:extLst>
          </p:cNvPr>
          <p:cNvSpPr txBox="1"/>
          <p:nvPr/>
        </p:nvSpPr>
        <p:spPr>
          <a:xfrm>
            <a:off x="948995" y="841459"/>
            <a:ext cx="7037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Что совершает в состоянии агрессии человек?</a:t>
            </a:r>
          </a:p>
        </p:txBody>
      </p:sp>
      <p:sp>
        <p:nvSpPr>
          <p:cNvPr id="32" name="Oval 6">
            <a:extLst>
              <a:ext uri="{FF2B5EF4-FFF2-40B4-BE49-F238E27FC236}">
                <a16:creationId xmlns:a16="http://schemas.microsoft.com/office/drawing/2014/main" id="{0853FCAD-5B95-44CB-83FE-42BB848E8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1675" y="6232593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000" b="1" dirty="0">
                <a:solidFill>
                  <a:prstClr val="white"/>
                </a:solidFill>
                <a:latin typeface="Arial" panose="020B0604020202020204" pitchFamily="34" charset="0"/>
              </a:rPr>
              <a:t>Далее</a:t>
            </a:r>
            <a:endParaRPr kumimoji="1" lang="ru-RU" altLang="ru-R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" name="AutoShape 23">
            <a:extLst>
              <a:ext uri="{FF2B5EF4-FFF2-40B4-BE49-F238E27FC236}">
                <a16:creationId xmlns:a16="http://schemas.microsoft.com/office/drawing/2014/main" id="{9CEA209F-873D-4645-BCC5-F06BF0E79098}"/>
              </a:ext>
            </a:extLst>
          </p:cNvPr>
          <p:cNvSpPr>
            <a:spLocks noChangeArrowheads="1"/>
          </p:cNvSpPr>
          <p:nvPr/>
        </p:nvSpPr>
        <p:spPr bwMode="auto">
          <a:xfrm rot="2329293">
            <a:off x="5862476" y="3122351"/>
            <a:ext cx="2431132" cy="2963830"/>
          </a:xfrm>
          <a:prstGeom prst="upDownArrowCallout">
            <a:avLst>
              <a:gd name="adj1" fmla="val 25000"/>
              <a:gd name="adj2" fmla="val 25000"/>
              <a:gd name="adj3" fmla="val 14395"/>
              <a:gd name="adj4" fmla="val 50000"/>
            </a:avLst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Замени гнев на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недовольство.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Выскажи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недовольство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Я-утверждениями</a:t>
            </a:r>
            <a:endParaRPr kumimoji="1" lang="ru-RU" altLang="ru-RU" sz="2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1" name="Oval 6">
            <a:extLst>
              <a:ext uri="{FF2B5EF4-FFF2-40B4-BE49-F238E27FC236}">
                <a16:creationId xmlns:a16="http://schemas.microsoft.com/office/drawing/2014/main" id="{848206F6-C30D-4A21-9B58-9ED4106245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1675" y="5804297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  <p:sp>
        <p:nvSpPr>
          <p:cNvPr id="33" name="AutoShape 22">
            <a:extLst>
              <a:ext uri="{FF2B5EF4-FFF2-40B4-BE49-F238E27FC236}">
                <a16:creationId xmlns:a16="http://schemas.microsoft.com/office/drawing/2014/main" id="{54C72F8F-3DC8-4347-AB97-4A1D5FA3A8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873" y="1166813"/>
            <a:ext cx="5807987" cy="3703345"/>
          </a:xfrm>
          <a:prstGeom prst="star16">
            <a:avLst>
              <a:gd name="adj" fmla="val 37500"/>
            </a:avLst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Я недоволен твоим поступком …!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Я бы не сделал так …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Мне больно от того, что ты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2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так поступил …!</a:t>
            </a:r>
            <a:endParaRPr kumimoji="1" lang="ru-RU" altLang="ru-RU" sz="22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0" name="AutoShape 16">
            <a:extLst>
              <a:ext uri="{FF2B5EF4-FFF2-40B4-BE49-F238E27FC236}">
                <a16:creationId xmlns:a16="http://schemas.microsoft.com/office/drawing/2014/main" id="{4C6F711A-62EF-4BD3-9ACE-18F66249F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561" y="4936799"/>
            <a:ext cx="5253615" cy="1135785"/>
          </a:xfrm>
          <a:prstGeom prst="irregularSeal1">
            <a:avLst/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atte">
            <a:bevelT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Недовольство</a:t>
            </a:r>
          </a:p>
        </p:txBody>
      </p:sp>
      <p:sp>
        <p:nvSpPr>
          <p:cNvPr id="36" name="AutoShape 22">
            <a:extLst>
              <a:ext uri="{FF2B5EF4-FFF2-40B4-BE49-F238E27FC236}">
                <a16:creationId xmlns:a16="http://schemas.microsoft.com/office/drawing/2014/main" id="{625B6D83-C5C9-4C8E-A284-31326AC697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104" y="1174393"/>
            <a:ext cx="5807987" cy="3703345"/>
          </a:xfrm>
          <a:prstGeom prst="star16">
            <a:avLst>
              <a:gd name="adj" fmla="val 37500"/>
            </a:avLst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000" dirty="0">
              <a:solidFill>
                <a:srgbClr val="66FF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000" dirty="0">
              <a:solidFill>
                <a:srgbClr val="66FF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000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Недовольство позволит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000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тебе изменить изменяемое принимать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000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неконтролируемое, делать выбор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000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осознанно и рационально, без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000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шумных выяснений и поисков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000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правды, на которые подталкивает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000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гнев и гонит ярость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000" dirty="0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ru-RU" altLang="ru-RU" sz="2000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</a:t>
            </a:r>
            <a:endParaRPr kumimoji="1" lang="ru-RU" altLang="ru-RU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BE4A1A5-C29C-487B-A062-A8E81F44B42A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0898" y="1013705"/>
            <a:ext cx="2519803" cy="23951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0717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3" grpId="0" animBg="1"/>
      <p:bldP spid="30" grpId="0" animBg="1"/>
      <p:bldP spid="3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>
            <a:extLst>
              <a:ext uri="{FF2B5EF4-FFF2-40B4-BE49-F238E27FC236}">
                <a16:creationId xmlns:a16="http://schemas.microsoft.com/office/drawing/2014/main" id="{E0D20FCE-2AFA-47DE-AB5F-2CFA9A3EBA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035" y="968030"/>
            <a:ext cx="5854767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altLang="ru-RU" sz="2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Вставьте в схему последствия печали: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ru-RU" altLang="ru-RU" sz="1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 Black" panose="020B0A04020102020204" pitchFamily="34" charset="0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ru-RU" altLang="ru-RU" sz="2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</a:rPr>
              <a:t>Застой в делах, прекращение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altLang="ru-RU" sz="2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</a:rPr>
              <a:t>    общения с людьми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ru-RU" altLang="ru-RU" sz="1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 Black" panose="020B0A04020102020204" pitchFamily="34" charset="0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 голову не идёт </a:t>
            </a: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   ничего позитивного</a:t>
            </a:r>
          </a:p>
          <a:p>
            <a:pPr marL="342900" indent="-3429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endParaRPr kumimoji="0" lang="ru-RU" alt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342900" indent="-3429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Жалеешь себя</a:t>
            </a:r>
          </a:p>
          <a:p>
            <a:pPr marL="342900" indent="-3429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endParaRPr kumimoji="0" lang="ru-RU" alt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342900" indent="-3429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Болезнь</a:t>
            </a:r>
          </a:p>
        </p:txBody>
      </p:sp>
      <p:pic>
        <p:nvPicPr>
          <p:cNvPr id="18" name="Picture 32">
            <a:extLst>
              <a:ext uri="{FF2B5EF4-FFF2-40B4-BE49-F238E27FC236}">
                <a16:creationId xmlns:a16="http://schemas.microsoft.com/office/drawing/2014/main" id="{60692B6D-35B1-4267-B4B2-E19261716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6175344" y="5268141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19" name="Picture 32">
            <a:extLst>
              <a:ext uri="{FF2B5EF4-FFF2-40B4-BE49-F238E27FC236}">
                <a16:creationId xmlns:a16="http://schemas.microsoft.com/office/drawing/2014/main" id="{231ED20F-529C-4E68-BCD4-5916F282A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6175341" y="4689906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0" name="AutoShape 16">
            <a:extLst>
              <a:ext uri="{FF2B5EF4-FFF2-40B4-BE49-F238E27FC236}">
                <a16:creationId xmlns:a16="http://schemas.microsoft.com/office/drawing/2014/main" id="{47545DED-B998-495F-9100-4B621C03F1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8704" y="5457054"/>
            <a:ext cx="5253615" cy="1135785"/>
          </a:xfrm>
          <a:prstGeom prst="irregularSeal1">
            <a:avLst/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atte">
            <a:bevelT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Печаль, грусть</a:t>
            </a:r>
            <a:endParaRPr kumimoji="1" lang="ru-RU" altLang="ru-RU" sz="2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1" name="Picture 32">
            <a:extLst>
              <a:ext uri="{FF2B5EF4-FFF2-40B4-BE49-F238E27FC236}">
                <a16:creationId xmlns:a16="http://schemas.microsoft.com/office/drawing/2014/main" id="{28E99CC6-91F6-47F3-8A01-3680633F7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942149" y="3753517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2" name="Picture 32">
            <a:extLst>
              <a:ext uri="{FF2B5EF4-FFF2-40B4-BE49-F238E27FC236}">
                <a16:creationId xmlns:a16="http://schemas.microsoft.com/office/drawing/2014/main" id="{C42A5E06-8F14-4917-A0E9-566AAC3D2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7473952" y="3753517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4" name="Picture 4" descr="11">
            <a:extLst>
              <a:ext uri="{FF2B5EF4-FFF2-40B4-BE49-F238E27FC236}">
                <a16:creationId xmlns:a16="http://schemas.microsoft.com/office/drawing/2014/main" id="{3467C7B3-9BF7-4393-96FB-71F7889C5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48" t="9521" r="1837" b="4927"/>
          <a:stretch>
            <a:fillRect/>
          </a:stretch>
        </p:blipFill>
        <p:spPr bwMode="auto">
          <a:xfrm>
            <a:off x="787818" y="3991919"/>
            <a:ext cx="2553419" cy="26009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F61F4A55-5270-4E3A-9838-6FD2E8945FF7}"/>
              </a:ext>
            </a:extLst>
          </p:cNvPr>
          <p:cNvSpPr txBox="1"/>
          <p:nvPr/>
        </p:nvSpPr>
        <p:spPr>
          <a:xfrm>
            <a:off x="581235" y="4608"/>
            <a:ext cx="7981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Как</a:t>
            </a:r>
            <a:r>
              <a:rPr kumimoji="0" lang="ru-RU" sz="2800" b="0" i="0" u="none" strike="noStrike" kern="1200" cap="none" spc="0" normalizeH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не допустить вредных последствий агрессии?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FC8699B5-E47A-45B7-98BF-DBAA13ACC094}"/>
              </a:ext>
            </a:extLst>
          </p:cNvPr>
          <p:cNvGrpSpPr/>
          <p:nvPr/>
        </p:nvGrpSpPr>
        <p:grpSpPr>
          <a:xfrm>
            <a:off x="3927146" y="2781427"/>
            <a:ext cx="5087619" cy="2576743"/>
            <a:chOff x="3927146" y="2781427"/>
            <a:chExt cx="5087619" cy="2576743"/>
          </a:xfrm>
        </p:grpSpPr>
        <p:sp>
          <p:nvSpPr>
            <p:cNvPr id="25" name="Rectangle 8">
              <a:extLst>
                <a:ext uri="{FF2B5EF4-FFF2-40B4-BE49-F238E27FC236}">
                  <a16:creationId xmlns:a16="http://schemas.microsoft.com/office/drawing/2014/main" id="{3B9E730A-1318-4168-BD29-95C05174D6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3896" y="4961295"/>
              <a:ext cx="3240088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 Жалеешь себя</a:t>
              </a:r>
            </a:p>
          </p:txBody>
        </p:sp>
        <p:sp>
          <p:nvSpPr>
            <p:cNvPr id="26" name="Rectangle 7">
              <a:extLst>
                <a:ext uri="{FF2B5EF4-FFF2-40B4-BE49-F238E27FC236}">
                  <a16:creationId xmlns:a16="http://schemas.microsoft.com/office/drawing/2014/main" id="{CB4E382C-95B0-433F-81FA-0A9ACF8E7D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7146" y="4076573"/>
              <a:ext cx="4573588" cy="701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 В голову не идёт ничего 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позитивного</a:t>
              </a:r>
            </a:p>
          </p:txBody>
        </p:sp>
        <p:sp>
          <p:nvSpPr>
            <p:cNvPr id="27" name="Rectangle 11">
              <a:extLst>
                <a:ext uri="{FF2B5EF4-FFF2-40B4-BE49-F238E27FC236}">
                  <a16:creationId xmlns:a16="http://schemas.microsoft.com/office/drawing/2014/main" id="{35DA6A71-B14C-43EF-898E-1D2DC21BF9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01652" y="2781427"/>
              <a:ext cx="3313113" cy="1006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 </a:t>
              </a:r>
              <a:r>
                <a:rPr kumimoji="0" lang="ru-RU" altLang="ru-RU" sz="200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  <a:latin typeface="Arial Black" panose="020B0A04020102020204" pitchFamily="34" charset="0"/>
                </a:rPr>
                <a:t>Застой в делах, прекращение общения с людьми</a:t>
              </a:r>
            </a:p>
          </p:txBody>
        </p:sp>
        <p:sp>
          <p:nvSpPr>
            <p:cNvPr id="28" name="Rectangle 12">
              <a:extLst>
                <a:ext uri="{FF2B5EF4-FFF2-40B4-BE49-F238E27FC236}">
                  <a16:creationId xmlns:a16="http://schemas.microsoft.com/office/drawing/2014/main" id="{6F9B5575-3879-49A6-BD7E-A5E04F3442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5608" y="3340295"/>
              <a:ext cx="2071688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Болезнь</a:t>
              </a:r>
            </a:p>
          </p:txBody>
        </p:sp>
      </p:grpSp>
      <p:grpSp>
        <p:nvGrpSpPr>
          <p:cNvPr id="29" name="Группа 28">
            <a:extLst>
              <a:ext uri="{FF2B5EF4-FFF2-40B4-BE49-F238E27FC236}">
                <a16:creationId xmlns:a16="http://schemas.microsoft.com/office/drawing/2014/main" id="{B2A8AC65-0370-427A-BDEB-334C50037C54}"/>
              </a:ext>
            </a:extLst>
          </p:cNvPr>
          <p:cNvGrpSpPr/>
          <p:nvPr/>
        </p:nvGrpSpPr>
        <p:grpSpPr>
          <a:xfrm>
            <a:off x="452413" y="975385"/>
            <a:ext cx="8678059" cy="3178488"/>
            <a:chOff x="390780" y="893443"/>
            <a:chExt cx="8678059" cy="3178488"/>
          </a:xfrm>
        </p:grpSpPr>
        <p:sp>
          <p:nvSpPr>
            <p:cNvPr id="34" name="Rectangle 22">
              <a:extLst>
                <a:ext uri="{FF2B5EF4-FFF2-40B4-BE49-F238E27FC236}">
                  <a16:creationId xmlns:a16="http://schemas.microsoft.com/office/drawing/2014/main" id="{AD132D5E-E56B-488C-B033-1EA88280C3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780" y="2132939"/>
              <a:ext cx="4012253" cy="19389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45720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altLang="ru-RU" sz="2000" b="1" u="sng" dirty="0">
                  <a:solidFill>
                    <a:srgbClr val="80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  ? (2)      </a:t>
              </a:r>
              <a:r>
                <a:rPr lang="ru-RU" altLang="ru-RU" sz="2000" b="1" u="sng" dirty="0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свою печаль:</a:t>
              </a:r>
            </a:p>
            <a:p>
              <a:pPr marL="342900" marR="0" lvl="0" indent="-34290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altLang="ru-RU" sz="2000" dirty="0">
                  <a:latin typeface="Arial" panose="020B0604020202020204" pitchFamily="34" charset="0"/>
                  <a:cs typeface="Arial" panose="020B0604020202020204" pitchFamily="34" charset="0"/>
                </a:rPr>
                <a:t>поплачь</a:t>
              </a:r>
            </a:p>
            <a:p>
              <a:pPr marL="342900" marR="0" lvl="0" indent="-34290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altLang="ru-RU" sz="2000" dirty="0">
                  <a:latin typeface="Arial" panose="020B0604020202020204" pitchFamily="34" charset="0"/>
                  <a:cs typeface="Arial" panose="020B0604020202020204" pitchFamily="34" charset="0"/>
                </a:rPr>
                <a:t>о</a:t>
              </a: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пиши ее в дневнике</a:t>
              </a:r>
            </a:p>
            <a:p>
              <a:pPr marL="342900" marR="0" lvl="0" indent="-34290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altLang="ru-RU" sz="2000" dirty="0">
                  <a:latin typeface="Arial" panose="020B0604020202020204" pitchFamily="34" charset="0"/>
                  <a:cs typeface="Arial" panose="020B0604020202020204" pitchFamily="34" charset="0"/>
                </a:rPr>
                <a:t>потанцуй</a:t>
              </a:r>
            </a:p>
            <a:p>
              <a:pPr marL="342900" marR="0" lvl="0" indent="-34290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altLang="ru-RU" sz="2000" dirty="0">
                  <a:latin typeface="Arial" panose="020B0604020202020204" pitchFamily="34" charset="0"/>
                  <a:cs typeface="Arial" panose="020B0604020202020204" pitchFamily="34" charset="0"/>
                </a:rPr>
                <a:t>п</a:t>
              </a:r>
              <a:r>
                <a:rPr kumimoji="0" lang="ru-RU" altLang="ru-RU" sz="2000" b="0" i="0" u="none" strike="noStrike" kern="1200" cap="none" spc="0" normalizeH="0" baseline="0" noProof="0" dirty="0" err="1">
                  <a:ln>
                    <a:noFill/>
                  </a:ln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ослушай</a:t>
              </a: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 грустную музыку</a:t>
              </a:r>
            </a:p>
            <a:p>
              <a:pPr marL="342900" marR="0" lvl="0" indent="-34290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altLang="ru-RU" sz="2000" dirty="0">
                  <a:latin typeface="Arial" panose="020B0604020202020204" pitchFamily="34" charset="0"/>
                  <a:cs typeface="Arial" panose="020B0604020202020204" pitchFamily="34" charset="0"/>
                </a:rPr>
                <a:t>порисуй</a:t>
              </a:r>
              <a:endParaRPr kumimoji="0" lang="ru-RU" altLang="ru-RU" sz="2000" b="0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Text Box 21">
              <a:extLst>
                <a:ext uri="{FF2B5EF4-FFF2-40B4-BE49-F238E27FC236}">
                  <a16:creationId xmlns:a16="http://schemas.microsoft.com/office/drawing/2014/main" id="{49A268A4-778E-46EB-887D-4EF60E8166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6340" y="894936"/>
              <a:ext cx="4900679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altLang="ru-RU" sz="2000" b="1" dirty="0">
                  <a:solidFill>
                    <a:srgbClr val="8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ru-RU" altLang="ru-RU" sz="2000" b="1" u="sng" dirty="0">
                  <a:solidFill>
                    <a:srgbClr val="8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ru-RU" altLang="ru-RU" sz="2000" b="1" u="sng" dirty="0">
                  <a:solidFill>
                    <a:srgbClr val="80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? (1)     </a:t>
              </a:r>
              <a:r>
                <a:rPr kumimoji="0" lang="ru-RU" altLang="ru-RU" sz="2000" b="1" i="0" u="sng" strike="noStrike" kern="1200" cap="none" spc="0" normalizeH="0" baseline="0" noProof="0" dirty="0">
                  <a:ln>
                    <a:noFill/>
                  </a:ln>
                  <a:solidFill>
                    <a:srgbClr val="800000"/>
                  </a:solidFill>
                  <a:uLnTx/>
                  <a:uFillTx/>
                  <a:latin typeface="Arial Black" panose="020B0A04020102020204" pitchFamily="34" charset="0"/>
                  <a:cs typeface="Arial" panose="020B0604020202020204" pitchFamily="34" charset="0"/>
                </a:rPr>
                <a:t> </a:t>
              </a:r>
              <a:r>
                <a:rPr kumimoji="0" lang="ru-RU" altLang="ru-RU" sz="2000" b="1" i="0" u="sng" strike="noStrike" kern="1200" cap="none" spc="0" normalizeH="0" baseline="0" noProof="0" dirty="0">
                  <a:ln>
                    <a:noFill/>
                  </a:ln>
                  <a:solidFill>
                    <a:schemeClr val="accent3">
                      <a:lumMod val="50000"/>
                    </a:schemeClr>
                  </a:solidFill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себе вопросы: 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«А для чего я сейчас</a:t>
              </a:r>
              <a:r>
                <a:rPr kumimoji="0" lang="ru-RU" altLang="ru-RU" sz="2000" b="0" i="0" u="none" strike="noStrike" kern="1200" cap="none" spc="0" normalizeH="0" noProof="0" dirty="0">
                  <a:ln>
                    <a:noFill/>
                  </a:ln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так тоскую? 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Чем это состояние мне выгодно?»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028CAB6F-B6AA-4093-8589-026845101AE9}"/>
                </a:ext>
              </a:extLst>
            </p:cNvPr>
            <p:cNvSpPr txBox="1"/>
            <p:nvPr/>
          </p:nvSpPr>
          <p:spPr>
            <a:xfrm>
              <a:off x="4442765" y="893443"/>
              <a:ext cx="4572000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ru-RU" sz="2000" i="0" u="sng" dirty="0">
                  <a:solidFill>
                    <a:srgbClr val="800000"/>
                  </a:solidFill>
                  <a:effectLst/>
                  <a:latin typeface="Arial Black" panose="020B0A04020102020204" pitchFamily="34" charset="0"/>
                  <a:cs typeface="Arial" panose="020B0604020202020204" pitchFamily="34" charset="0"/>
                </a:rPr>
                <a:t>  ? (3)      </a:t>
              </a:r>
              <a:r>
                <a:rPr lang="ru-RU" sz="2000" i="0" dirty="0">
                  <a:solidFill>
                    <a:schemeClr val="accent3">
                      <a:lumMod val="50000"/>
                    </a:schemeClr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,</a:t>
              </a:r>
              <a:r>
                <a:rPr lang="ru-RU" sz="2000" i="0" dirty="0">
                  <a:solidFill>
                    <a:srgbClr val="545454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 займись чем-то позитивным</a:t>
              </a:r>
              <a:endParaRPr lang="ru-RU" sz="2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7" name="Picture 32">
              <a:extLst>
                <a:ext uri="{FF2B5EF4-FFF2-40B4-BE49-F238E27FC236}">
                  <a16:creationId xmlns:a16="http://schemas.microsoft.com/office/drawing/2014/main" id="{14EF3F29-B729-4EA1-AFEB-A03D4912A1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1895517" y="1809883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38" name="Picture 32">
              <a:extLst>
                <a:ext uri="{FF2B5EF4-FFF2-40B4-BE49-F238E27FC236}">
                  <a16:creationId xmlns:a16="http://schemas.microsoft.com/office/drawing/2014/main" id="{B7080A2F-453B-47B8-8CB7-6071C86FBD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2148" y="952849"/>
              <a:ext cx="268287" cy="377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C25EC7FB-1047-4FC5-8DCC-52004E5AA15B}"/>
                </a:ext>
              </a:extLst>
            </p:cNvPr>
            <p:cNvSpPr txBox="1"/>
            <p:nvPr/>
          </p:nvSpPr>
          <p:spPr>
            <a:xfrm>
              <a:off x="4288620" y="1685231"/>
              <a:ext cx="4780219" cy="12926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ru-RU" sz="2000" dirty="0">
                  <a:solidFill>
                    <a:srgbClr val="8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Вставьте в советы психологов </a:t>
              </a:r>
            </a:p>
            <a:p>
              <a:pPr algn="r"/>
              <a:r>
                <a:rPr lang="ru-RU" sz="2000" b="1" dirty="0">
                  <a:solidFill>
                    <a:srgbClr val="8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«Как справиться с грустью?» </a:t>
              </a:r>
              <a:r>
                <a:rPr lang="ru-RU" sz="2000" dirty="0">
                  <a:solidFill>
                    <a:srgbClr val="8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слова:</a:t>
              </a:r>
            </a:p>
            <a:p>
              <a:pPr algn="r"/>
              <a:r>
                <a:rPr lang="ru-RU" sz="2000" b="1" dirty="0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отвлекись, </a:t>
              </a:r>
              <a:r>
                <a:rPr lang="ru-RU" sz="2000" b="1" dirty="0" err="1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вырази</a:t>
              </a:r>
              <a:r>
                <a:rPr lang="ru-RU" sz="2000" b="1" dirty="0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задавай </a:t>
              </a:r>
            </a:p>
            <a:p>
              <a:endParaRPr lang="ru-RU" dirty="0"/>
            </a:p>
          </p:txBody>
        </p:sp>
      </p:grpSp>
      <p:sp>
        <p:nvSpPr>
          <p:cNvPr id="40" name="Oval 6">
            <a:extLst>
              <a:ext uri="{FF2B5EF4-FFF2-40B4-BE49-F238E27FC236}">
                <a16:creationId xmlns:a16="http://schemas.microsoft.com/office/drawing/2014/main" id="{5C71B232-B1F5-4B51-B389-F2F7419839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4459" y="4710075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  <p:sp>
        <p:nvSpPr>
          <p:cNvPr id="41" name="Oval 6">
            <a:extLst>
              <a:ext uri="{FF2B5EF4-FFF2-40B4-BE49-F238E27FC236}">
                <a16:creationId xmlns:a16="http://schemas.microsoft.com/office/drawing/2014/main" id="{57CB9A87-2B0C-4677-BB97-337091D8A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8057" y="5175903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000" b="1" dirty="0">
                <a:solidFill>
                  <a:prstClr val="white"/>
                </a:solidFill>
                <a:latin typeface="Arial" panose="020B0604020202020204" pitchFamily="34" charset="0"/>
              </a:rPr>
              <a:t>Далее</a:t>
            </a:r>
            <a:endParaRPr kumimoji="1" lang="ru-RU" altLang="ru-R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154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2">
            <a:extLst>
              <a:ext uri="{FF2B5EF4-FFF2-40B4-BE49-F238E27FC236}">
                <a16:creationId xmlns:a16="http://schemas.microsoft.com/office/drawing/2014/main" id="{C80DB871-D905-462B-858A-28DEED803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409" y="2130061"/>
            <a:ext cx="382603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000" b="1" u="sng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Вырази</a:t>
            </a:r>
            <a:r>
              <a:rPr lang="ru-RU" altLang="ru-RU" sz="2000" b="1" u="sng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свою печаль: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поплачь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пиши печаль в дневнике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потанцуй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kumimoji="0" lang="ru-RU" altLang="ru-RU" sz="2000" b="0" i="0" u="none" strike="noStrike" kern="1200" cap="none" spc="0" normalizeH="0" baseline="0" noProof="0" dirty="0" err="1">
                <a:ln>
                  <a:noFill/>
                </a:ln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ослушай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грустную музыку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порисуй</a:t>
            </a: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Box 21">
            <a:extLst>
              <a:ext uri="{FF2B5EF4-FFF2-40B4-BE49-F238E27FC236}">
                <a16:creationId xmlns:a16="http://schemas.microsoft.com/office/drawing/2014/main" id="{D2A837D0-5D2A-4496-9933-25A2790C16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963" y="943423"/>
            <a:ext cx="490067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strike="noStrike" kern="1200" cap="none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altLang="ru-RU" sz="2000" b="1" i="0" u="sng" strike="noStrike" kern="1200" cap="none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Задавай себе вопросы: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«А для чего я сейчас</a:t>
            </a:r>
            <a:r>
              <a:rPr kumimoji="0" lang="ru-RU" altLang="ru-RU" sz="2000" b="0" i="0" u="none" strike="noStrike" kern="1200" cap="none" spc="0" normalizeH="0" noProof="0" dirty="0">
                <a:ln>
                  <a:noFill/>
                </a:ln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так тоскую?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Чем это состояние мне выгодно?»</a:t>
            </a:r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18C76145-AFCB-4BFE-89F7-1455DBDB1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3896" y="4961295"/>
            <a:ext cx="32400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Жалеешь себя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3B294001-FF9B-4BE8-802D-AE384CA967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7146" y="4076573"/>
            <a:ext cx="45735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В голову не идёт ничего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позитивного</a:t>
            </a: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E0D20FCE-2AFA-47DE-AB5F-2CFA9A3EBA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1652" y="2781427"/>
            <a:ext cx="331311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altLang="ru-RU" sz="2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</a:rPr>
              <a:t>Застой в делах, прекращение общения с людьми</a:t>
            </a:r>
          </a:p>
        </p:txBody>
      </p:sp>
      <p:sp>
        <p:nvSpPr>
          <p:cNvPr id="15" name="Rectangle 12">
            <a:extLst>
              <a:ext uri="{FF2B5EF4-FFF2-40B4-BE49-F238E27FC236}">
                <a16:creationId xmlns:a16="http://schemas.microsoft.com/office/drawing/2014/main" id="{04E58672-25DA-4512-A854-7E58BB2679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5608" y="3340295"/>
            <a:ext cx="20716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Болезнь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A02F2DC-7604-472B-8C84-5CB560EB3C8E}"/>
              </a:ext>
            </a:extLst>
          </p:cNvPr>
          <p:cNvSpPr txBox="1"/>
          <p:nvPr/>
        </p:nvSpPr>
        <p:spPr>
          <a:xfrm>
            <a:off x="4400319" y="939973"/>
            <a:ext cx="457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000" b="1" i="0" u="sng" dirty="0"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Отвлекись</a:t>
            </a:r>
            <a:r>
              <a:rPr lang="ru-RU" sz="2000" i="0" u="sng" dirty="0"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2000" i="0" dirty="0">
                <a:solidFill>
                  <a:srgbClr val="54545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займись чем-то позитивным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32">
            <a:extLst>
              <a:ext uri="{FF2B5EF4-FFF2-40B4-BE49-F238E27FC236}">
                <a16:creationId xmlns:a16="http://schemas.microsoft.com/office/drawing/2014/main" id="{60692B6D-35B1-4267-B4B2-E19261716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6175344" y="5268141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19" name="Picture 32">
            <a:extLst>
              <a:ext uri="{FF2B5EF4-FFF2-40B4-BE49-F238E27FC236}">
                <a16:creationId xmlns:a16="http://schemas.microsoft.com/office/drawing/2014/main" id="{231ED20F-529C-4E68-BCD4-5916F282A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6175341" y="4689906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0" name="AutoShape 16">
            <a:extLst>
              <a:ext uri="{FF2B5EF4-FFF2-40B4-BE49-F238E27FC236}">
                <a16:creationId xmlns:a16="http://schemas.microsoft.com/office/drawing/2014/main" id="{47545DED-B998-495F-9100-4B621C03F1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8704" y="5457054"/>
            <a:ext cx="5253615" cy="1135785"/>
          </a:xfrm>
          <a:prstGeom prst="irregularSeal1">
            <a:avLst/>
          </a:prstGeom>
          <a:solidFill>
            <a:srgbClr val="CC66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atte">
            <a:bevelT/>
          </a:sp3d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Печаль, грусть</a:t>
            </a:r>
            <a:endParaRPr kumimoji="1" lang="ru-RU" altLang="ru-RU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1" name="Picture 32">
            <a:extLst>
              <a:ext uri="{FF2B5EF4-FFF2-40B4-BE49-F238E27FC236}">
                <a16:creationId xmlns:a16="http://schemas.microsoft.com/office/drawing/2014/main" id="{28E99CC6-91F6-47F3-8A01-3680633F7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942149" y="3753517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2" name="Picture 32">
            <a:extLst>
              <a:ext uri="{FF2B5EF4-FFF2-40B4-BE49-F238E27FC236}">
                <a16:creationId xmlns:a16="http://schemas.microsoft.com/office/drawing/2014/main" id="{C42A5E06-8F14-4917-A0E9-566AAC3D2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7473952" y="3753517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4" name="Picture 4" descr="11">
            <a:extLst>
              <a:ext uri="{FF2B5EF4-FFF2-40B4-BE49-F238E27FC236}">
                <a16:creationId xmlns:a16="http://schemas.microsoft.com/office/drawing/2014/main" id="{3467C7B3-9BF7-4393-96FB-71F7889C5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48" t="9521" r="1837" b="4927"/>
          <a:stretch>
            <a:fillRect/>
          </a:stretch>
        </p:blipFill>
        <p:spPr bwMode="auto">
          <a:xfrm>
            <a:off x="787818" y="3991919"/>
            <a:ext cx="2553419" cy="26009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F61F4A55-5270-4E3A-9838-6FD2E8945FF7}"/>
              </a:ext>
            </a:extLst>
          </p:cNvPr>
          <p:cNvSpPr txBox="1"/>
          <p:nvPr/>
        </p:nvSpPr>
        <p:spPr>
          <a:xfrm>
            <a:off x="581235" y="4608"/>
            <a:ext cx="7981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Как</a:t>
            </a:r>
            <a:r>
              <a:rPr kumimoji="0" lang="ru-RU" sz="2800" b="0" i="0" u="none" strike="noStrike" kern="1200" cap="none" spc="0" normalizeH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не допустить вредных последствий агрессии?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pic>
        <p:nvPicPr>
          <p:cNvPr id="31" name="Picture 32">
            <a:extLst>
              <a:ext uri="{FF2B5EF4-FFF2-40B4-BE49-F238E27FC236}">
                <a16:creationId xmlns:a16="http://schemas.microsoft.com/office/drawing/2014/main" id="{8BD53657-D5BC-4FDF-86E9-E7E74738F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1930383" y="3668863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2" name="Picture 32">
            <a:extLst>
              <a:ext uri="{FF2B5EF4-FFF2-40B4-BE49-F238E27FC236}">
                <a16:creationId xmlns:a16="http://schemas.microsoft.com/office/drawing/2014/main" id="{C47E99CF-E4B9-45C1-805C-B177F08D0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1876682" y="1868772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D27F058-3608-4DE8-88AA-61E63A892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005" y="1056932"/>
            <a:ext cx="268287" cy="37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3" name="Oval 6">
            <a:extLst>
              <a:ext uri="{FF2B5EF4-FFF2-40B4-BE49-F238E27FC236}">
                <a16:creationId xmlns:a16="http://schemas.microsoft.com/office/drawing/2014/main" id="{C6D915E3-7947-43D3-823C-17662240E9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4459" y="4710075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  <p:sp>
        <p:nvSpPr>
          <p:cNvPr id="25" name="Oval 6">
            <a:extLst>
              <a:ext uri="{FF2B5EF4-FFF2-40B4-BE49-F238E27FC236}">
                <a16:creationId xmlns:a16="http://schemas.microsoft.com/office/drawing/2014/main" id="{206977BB-14FE-4C66-BA0D-64F016A984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8057" y="5175903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000" b="1" dirty="0">
                <a:solidFill>
                  <a:prstClr val="white"/>
                </a:solidFill>
                <a:latin typeface="Arial" panose="020B0604020202020204" pitchFamily="34" charset="0"/>
              </a:rPr>
              <a:t>Далее</a:t>
            </a:r>
            <a:endParaRPr kumimoji="1" lang="ru-RU" altLang="ru-R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92023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062BDEC-5D7B-4516-AF70-7B38D21BA11A}"/>
              </a:ext>
            </a:extLst>
          </p:cNvPr>
          <p:cNvSpPr txBox="1"/>
          <p:nvPr/>
        </p:nvSpPr>
        <p:spPr>
          <a:xfrm>
            <a:off x="290947" y="193963"/>
            <a:ext cx="85759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Вставьте нужное слово в схему</a:t>
            </a:r>
          </a:p>
        </p:txBody>
      </p:sp>
      <p:sp>
        <p:nvSpPr>
          <p:cNvPr id="3" name="Oval 4">
            <a:extLst>
              <a:ext uri="{FF2B5EF4-FFF2-40B4-BE49-F238E27FC236}">
                <a16:creationId xmlns:a16="http://schemas.microsoft.com/office/drawing/2014/main" id="{5B6C28EF-73FB-492F-82D5-6F889FFEA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2420938"/>
            <a:ext cx="2209800" cy="2160587"/>
          </a:xfrm>
          <a:prstGeom prst="ellipse">
            <a:avLst/>
          </a:prstGeom>
          <a:solidFill>
            <a:srgbClr val="FF9900"/>
          </a:solidFill>
          <a:ln w="12700" cap="sq">
            <a:solidFill>
              <a:srgbClr val="EAEAEA"/>
            </a:solidFill>
            <a:round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</a:rPr>
              <a:t>___ ? ___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</a:rPr>
              <a:t>агрессии</a:t>
            </a:r>
          </a:p>
        </p:txBody>
      </p:sp>
      <p:sp>
        <p:nvSpPr>
          <p:cNvPr id="4" name="Oval 21">
            <a:extLst>
              <a:ext uri="{FF2B5EF4-FFF2-40B4-BE49-F238E27FC236}">
                <a16:creationId xmlns:a16="http://schemas.microsoft.com/office/drawing/2014/main" id="{DCFB5FB0-07FC-463B-B0D2-F4283CB777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4028" y="2420937"/>
            <a:ext cx="2209800" cy="2160587"/>
          </a:xfrm>
          <a:prstGeom prst="ellipse">
            <a:avLst/>
          </a:prstGeom>
          <a:solidFill>
            <a:srgbClr val="FF9900"/>
          </a:solidFill>
          <a:ln w="12700" cap="sq">
            <a:solidFill>
              <a:srgbClr val="EAEAEA"/>
            </a:solidFill>
            <a:round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</a:rPr>
              <a:t>Причины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</a:rPr>
              <a:t>агрессии</a:t>
            </a:r>
          </a:p>
        </p:txBody>
      </p:sp>
      <p:sp>
        <p:nvSpPr>
          <p:cNvPr id="5" name="AutoShape 11">
            <a:extLst>
              <a:ext uri="{FF2B5EF4-FFF2-40B4-BE49-F238E27FC236}">
                <a16:creationId xmlns:a16="http://schemas.microsoft.com/office/drawing/2014/main" id="{94A99346-58C9-40C0-8D90-4A24AFAD16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908050"/>
            <a:ext cx="2663825" cy="825500"/>
          </a:xfrm>
          <a:prstGeom prst="wedgeRoundRectCallout">
            <a:avLst>
              <a:gd name="adj1" fmla="val 45056"/>
              <a:gd name="adj2" fmla="val 130000"/>
              <a:gd name="adj3" fmla="val 16667"/>
            </a:avLst>
          </a:prstGeom>
          <a:noFill/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</a:rPr>
              <a:t>Чувство вины</a:t>
            </a:r>
          </a:p>
        </p:txBody>
      </p:sp>
      <p:sp>
        <p:nvSpPr>
          <p:cNvPr id="6" name="AutoShape 10">
            <a:extLst>
              <a:ext uri="{FF2B5EF4-FFF2-40B4-BE49-F238E27FC236}">
                <a16:creationId xmlns:a16="http://schemas.microsoft.com/office/drawing/2014/main" id="{BA414212-F4B1-45FE-A8B7-D4C5B07560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908050"/>
            <a:ext cx="2663825" cy="825500"/>
          </a:xfrm>
          <a:prstGeom prst="wedgeRoundRectCallout">
            <a:avLst>
              <a:gd name="adj1" fmla="val -48093"/>
              <a:gd name="adj2" fmla="val 131153"/>
              <a:gd name="adj3" fmla="val 16667"/>
            </a:avLst>
          </a:prstGeom>
          <a:noFill/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</a:rPr>
              <a:t>Неуверенность</a:t>
            </a:r>
          </a:p>
        </p:txBody>
      </p:sp>
      <p:sp>
        <p:nvSpPr>
          <p:cNvPr id="7" name="AutoShape 8">
            <a:extLst>
              <a:ext uri="{FF2B5EF4-FFF2-40B4-BE49-F238E27FC236}">
                <a16:creationId xmlns:a16="http://schemas.microsoft.com/office/drawing/2014/main" id="{421DEF35-CFBF-43D6-AC75-F4FF28376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5963" y="1989138"/>
            <a:ext cx="2136774" cy="825500"/>
          </a:xfrm>
          <a:prstGeom prst="wedgeRoundRectCallout">
            <a:avLst>
              <a:gd name="adj1" fmla="val -65931"/>
              <a:gd name="adj2" fmla="val 39037"/>
              <a:gd name="adj3" fmla="val 16667"/>
            </a:avLst>
          </a:prstGeom>
          <a:noFill/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</a:rPr>
              <a:t>Страх</a:t>
            </a:r>
          </a:p>
        </p:txBody>
      </p:sp>
      <p:sp>
        <p:nvSpPr>
          <p:cNvPr id="8" name="AutoShape 7">
            <a:extLst>
              <a:ext uri="{FF2B5EF4-FFF2-40B4-BE49-F238E27FC236}">
                <a16:creationId xmlns:a16="http://schemas.microsoft.com/office/drawing/2014/main" id="{EB4FF4B0-211B-4273-A9EA-86EDAD2EA9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3068638"/>
            <a:ext cx="2009776" cy="825500"/>
          </a:xfrm>
          <a:prstGeom prst="wedgeRoundRectCallout">
            <a:avLst>
              <a:gd name="adj1" fmla="val -75315"/>
              <a:gd name="adj2" fmla="val -20579"/>
              <a:gd name="adj3" fmla="val 16667"/>
            </a:avLst>
          </a:prstGeom>
          <a:noFill/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Недовольство собой</a:t>
            </a:r>
          </a:p>
        </p:txBody>
      </p:sp>
      <p:sp>
        <p:nvSpPr>
          <p:cNvPr id="10" name="AutoShape 17">
            <a:extLst>
              <a:ext uri="{FF2B5EF4-FFF2-40B4-BE49-F238E27FC236}">
                <a16:creationId xmlns:a16="http://schemas.microsoft.com/office/drawing/2014/main" id="{7FC4B004-2121-4513-952B-BF5C0C350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4221163"/>
            <a:ext cx="2009776" cy="825500"/>
          </a:xfrm>
          <a:prstGeom prst="wedgeRoundRectCallout">
            <a:avLst>
              <a:gd name="adj1" fmla="val -78778"/>
              <a:gd name="adj2" fmla="val -87884"/>
              <a:gd name="adj3" fmla="val 16667"/>
            </a:avLst>
          </a:prstGeom>
          <a:noFill/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Проблемы в личной жизни</a:t>
            </a:r>
          </a:p>
        </p:txBody>
      </p:sp>
      <p:sp>
        <p:nvSpPr>
          <p:cNvPr id="11" name="AutoShape 6">
            <a:extLst>
              <a:ext uri="{FF2B5EF4-FFF2-40B4-BE49-F238E27FC236}">
                <a16:creationId xmlns:a16="http://schemas.microsoft.com/office/drawing/2014/main" id="{E5702B66-B17F-4E51-91E7-16FB9FFB5A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463" y="5300663"/>
            <a:ext cx="3457575" cy="984617"/>
          </a:xfrm>
          <a:prstGeom prst="wedgeRoundRectCallout">
            <a:avLst>
              <a:gd name="adj1" fmla="val -42606"/>
              <a:gd name="adj2" fmla="val -109903"/>
              <a:gd name="adj3" fmla="val 16667"/>
            </a:avLst>
          </a:prstGeom>
          <a:noFill/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</a:rPr>
              <a:t>Детские психические травмы и дефекты воспитания</a:t>
            </a:r>
          </a:p>
        </p:txBody>
      </p:sp>
      <p:sp>
        <p:nvSpPr>
          <p:cNvPr id="12" name="AutoShape 15">
            <a:extLst>
              <a:ext uri="{FF2B5EF4-FFF2-40B4-BE49-F238E27FC236}">
                <a16:creationId xmlns:a16="http://schemas.microsoft.com/office/drawing/2014/main" id="{FC66578B-0DB0-4ABE-A3C5-C6E115420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5300663"/>
            <a:ext cx="3455987" cy="984617"/>
          </a:xfrm>
          <a:prstGeom prst="wedgeRoundRectCallout">
            <a:avLst>
              <a:gd name="adj1" fmla="val 43708"/>
              <a:gd name="adj2" fmla="val -107968"/>
              <a:gd name="adj3" fmla="val 16667"/>
            </a:avLst>
          </a:prstGeom>
          <a:noFill/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</a:rPr>
              <a:t>Фильмы, игры, телепередачи со сценами насилия</a:t>
            </a:r>
          </a:p>
        </p:txBody>
      </p:sp>
      <p:sp>
        <p:nvSpPr>
          <p:cNvPr id="13" name="AutoShape 13">
            <a:extLst>
              <a:ext uri="{FF2B5EF4-FFF2-40B4-BE49-F238E27FC236}">
                <a16:creationId xmlns:a16="http://schemas.microsoft.com/office/drawing/2014/main" id="{DD914EC8-59D3-48E8-9F7E-CAF858CEE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999" y="4005263"/>
            <a:ext cx="2154239" cy="1114425"/>
          </a:xfrm>
          <a:prstGeom prst="wedgeRoundRectCallout">
            <a:avLst>
              <a:gd name="adj1" fmla="val 79361"/>
              <a:gd name="adj2" fmla="val -46153"/>
              <a:gd name="adj3" fmla="val 16667"/>
            </a:avLst>
          </a:prstGeom>
          <a:noFill/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</a:rPr>
              <a:t>Плохое самочувствие,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</a:rPr>
              <a:t>переутомление</a:t>
            </a:r>
          </a:p>
        </p:txBody>
      </p:sp>
      <p:sp>
        <p:nvSpPr>
          <p:cNvPr id="14" name="AutoShape 14">
            <a:extLst>
              <a:ext uri="{FF2B5EF4-FFF2-40B4-BE49-F238E27FC236}">
                <a16:creationId xmlns:a16="http://schemas.microsoft.com/office/drawing/2014/main" id="{439B5669-C41F-467B-8663-D3F73268E2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999" y="2997200"/>
            <a:ext cx="2009775" cy="650875"/>
          </a:xfrm>
          <a:prstGeom prst="wedgeRoundRectCallout">
            <a:avLst>
              <a:gd name="adj1" fmla="val 75880"/>
              <a:gd name="adj2" fmla="val -12306"/>
              <a:gd name="adj3" fmla="val 16667"/>
            </a:avLst>
          </a:prstGeom>
          <a:noFill/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</a:rPr>
              <a:t>Алкоголь,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</a:rPr>
              <a:t>наркотики</a:t>
            </a:r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id="{45AD3913-BF36-4DB8-82C4-7CF13B2D95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1263" y="1989138"/>
            <a:ext cx="2209800" cy="825500"/>
          </a:xfrm>
          <a:prstGeom prst="wedgeRoundRectCallout">
            <a:avLst>
              <a:gd name="adj1" fmla="val 65051"/>
              <a:gd name="adj2" fmla="val 39616"/>
              <a:gd name="adj3" fmla="val 16667"/>
            </a:avLst>
          </a:prstGeom>
          <a:noFill/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</a:rPr>
              <a:t>Недоверие</a:t>
            </a:r>
          </a:p>
        </p:txBody>
      </p:sp>
      <p:sp>
        <p:nvSpPr>
          <p:cNvPr id="18" name="Oval 6">
            <a:extLst>
              <a:ext uri="{FF2B5EF4-FFF2-40B4-BE49-F238E27FC236}">
                <a16:creationId xmlns:a16="http://schemas.microsoft.com/office/drawing/2014/main" id="{DD241698-4654-42CF-97D3-0EC140EB55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97" y="1039444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</p:spTree>
    <p:extLst>
      <p:ext uri="{BB962C8B-B14F-4D97-AF65-F5344CB8AC3E}">
        <p14:creationId xmlns:p14="http://schemas.microsoft.com/office/powerpoint/2010/main" val="33671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>
            <a:extLst>
              <a:ext uri="{FF2B5EF4-FFF2-40B4-BE49-F238E27FC236}">
                <a16:creationId xmlns:a16="http://schemas.microsoft.com/office/drawing/2014/main" id="{0C983300-D648-45DA-B9BC-8896565871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307" y="3615469"/>
            <a:ext cx="376670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ненормативная лексика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мат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грубые интонации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словесные угрозы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оскорбления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нанесение увечий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изнасилование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убийство</a:t>
            </a:r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3554A502-ECF6-4F09-80CE-72B51C4CE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8147" y="3633272"/>
            <a:ext cx="2977546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самообвинение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самоуничижение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1" lang="ru-RU" alt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саморазрушительное</a:t>
            </a: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поведение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травмы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несчастные случаи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болезни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самоубийство</a:t>
            </a:r>
          </a:p>
        </p:txBody>
      </p:sp>
      <p:sp>
        <p:nvSpPr>
          <p:cNvPr id="9" name="AutoShape 12">
            <a:extLst>
              <a:ext uri="{FF2B5EF4-FFF2-40B4-BE49-F238E27FC236}">
                <a16:creationId xmlns:a16="http://schemas.microsoft.com/office/drawing/2014/main" id="{AAEDC379-D82B-4EF9-BDD9-32B4FA4A2F0E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499089" y="2807964"/>
            <a:ext cx="647700" cy="485775"/>
          </a:xfrm>
          <a:prstGeom prst="chevron">
            <a:avLst>
              <a:gd name="adj" fmla="val 33333"/>
            </a:avLst>
          </a:prstGeom>
          <a:solidFill>
            <a:srgbClr val="FF00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139BD9-699E-4F59-8ED4-F4D47FBF70AE}"/>
              </a:ext>
            </a:extLst>
          </p:cNvPr>
          <p:cNvSpPr txBox="1"/>
          <p:nvPr/>
        </p:nvSpPr>
        <p:spPr>
          <a:xfrm>
            <a:off x="290947" y="193963"/>
            <a:ext cx="85759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Разрушительная сила агрессии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655F909-5D1A-4ABB-8CAC-86D1D17A41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472" y="1348963"/>
            <a:ext cx="2615074" cy="4649020"/>
          </a:xfrm>
          <a:prstGeom prst="rect">
            <a:avLst/>
          </a:prstGeom>
        </p:spPr>
      </p:pic>
      <p:sp>
        <p:nvSpPr>
          <p:cNvPr id="14" name="AutoShape 12">
            <a:extLst>
              <a:ext uri="{FF2B5EF4-FFF2-40B4-BE49-F238E27FC236}">
                <a16:creationId xmlns:a16="http://schemas.microsoft.com/office/drawing/2014/main" id="{25CC54BA-D77C-424E-A8D9-C26EA1016E10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1847360" y="2862263"/>
            <a:ext cx="647700" cy="485775"/>
          </a:xfrm>
          <a:prstGeom prst="chevron">
            <a:avLst>
              <a:gd name="adj" fmla="val 33333"/>
            </a:avLst>
          </a:prstGeom>
          <a:solidFill>
            <a:srgbClr val="FF00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9D111A-5BD3-4813-AF3D-E9E24C573565}"/>
              </a:ext>
            </a:extLst>
          </p:cNvPr>
          <p:cNvSpPr txBox="1"/>
          <p:nvPr/>
        </p:nvSpPr>
        <p:spPr>
          <a:xfrm>
            <a:off x="1139516" y="1348963"/>
            <a:ext cx="2063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Arial Black" panose="020B0A04020102020204" pitchFamily="34" charset="0"/>
              </a:rPr>
              <a:t>Агрессия</a:t>
            </a:r>
          </a:p>
          <a:p>
            <a:pPr algn="ctr"/>
            <a:r>
              <a:rPr lang="ru-RU" sz="2000" dirty="0">
                <a:latin typeface="Arial Black" panose="020B0A04020102020204" pitchFamily="34" charset="0"/>
              </a:rPr>
              <a:t>направлена</a:t>
            </a:r>
          </a:p>
          <a:p>
            <a:pPr algn="ctr"/>
            <a:r>
              <a:rPr lang="ru-RU" sz="2000" dirty="0">
                <a:latin typeface="Arial Black" panose="020B0A04020102020204" pitchFamily="34" charset="0"/>
              </a:rPr>
              <a:t>на _____?_____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68D24A-58DC-4CC1-831B-B8D45386BB59}"/>
              </a:ext>
            </a:extLst>
          </p:cNvPr>
          <p:cNvSpPr txBox="1"/>
          <p:nvPr/>
        </p:nvSpPr>
        <p:spPr>
          <a:xfrm>
            <a:off x="5905828" y="1345020"/>
            <a:ext cx="19479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Arial Black" panose="020B0A04020102020204" pitchFamily="34" charset="0"/>
              </a:rPr>
              <a:t>Агрессия</a:t>
            </a:r>
          </a:p>
          <a:p>
            <a:pPr algn="ctr"/>
            <a:r>
              <a:rPr lang="ru-RU" sz="2000" dirty="0">
                <a:latin typeface="Arial Black" panose="020B0A04020102020204" pitchFamily="34" charset="0"/>
              </a:rPr>
              <a:t>направлена</a:t>
            </a:r>
          </a:p>
          <a:p>
            <a:pPr algn="ctr"/>
            <a:r>
              <a:rPr lang="ru-RU" sz="2000" dirty="0">
                <a:latin typeface="Arial Black" panose="020B0A04020102020204" pitchFamily="34" charset="0"/>
              </a:rPr>
              <a:t>на ____?____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EF70C83-C245-4E94-B940-591E3E0BFD36}"/>
              </a:ext>
            </a:extLst>
          </p:cNvPr>
          <p:cNvSpPr txBox="1"/>
          <p:nvPr/>
        </p:nvSpPr>
        <p:spPr>
          <a:xfrm>
            <a:off x="3303678" y="687986"/>
            <a:ext cx="29990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Вставьте нужные слова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37A861C-6BCE-48FB-A173-6ECD816DBFAA}"/>
              </a:ext>
            </a:extLst>
          </p:cNvPr>
          <p:cNvSpPr txBox="1"/>
          <p:nvPr/>
        </p:nvSpPr>
        <p:spPr>
          <a:xfrm>
            <a:off x="897463" y="1338493"/>
            <a:ext cx="25474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Arial Black" panose="020B0A04020102020204" pitchFamily="34" charset="0"/>
              </a:rPr>
              <a:t>Агрессия</a:t>
            </a:r>
          </a:p>
          <a:p>
            <a:pPr algn="ctr"/>
            <a:r>
              <a:rPr lang="ru-RU" sz="2000" dirty="0">
                <a:latin typeface="Arial Black" panose="020B0A04020102020204" pitchFamily="34" charset="0"/>
              </a:rPr>
              <a:t>направлена</a:t>
            </a:r>
          </a:p>
          <a:p>
            <a:pPr algn="ctr"/>
            <a:r>
              <a:rPr lang="ru-RU" sz="2000" dirty="0">
                <a:solidFill>
                  <a:srgbClr val="993300"/>
                </a:solidFill>
                <a:latin typeface="Arial Black" panose="020B0A04020102020204" pitchFamily="34" charset="0"/>
              </a:rPr>
              <a:t>на окружающих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E602E28-9AE3-4F3B-AA0E-D65390525262}"/>
              </a:ext>
            </a:extLst>
          </p:cNvPr>
          <p:cNvSpPr txBox="1"/>
          <p:nvPr/>
        </p:nvSpPr>
        <p:spPr>
          <a:xfrm>
            <a:off x="5904120" y="1328402"/>
            <a:ext cx="19479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Arial Black" panose="020B0A04020102020204" pitchFamily="34" charset="0"/>
              </a:rPr>
              <a:t>Агрессия</a:t>
            </a:r>
          </a:p>
          <a:p>
            <a:pPr algn="ctr"/>
            <a:r>
              <a:rPr lang="ru-RU" sz="2000" dirty="0">
                <a:latin typeface="Arial Black" panose="020B0A04020102020204" pitchFamily="34" charset="0"/>
              </a:rPr>
              <a:t>направлена</a:t>
            </a:r>
          </a:p>
          <a:p>
            <a:pPr algn="ctr"/>
            <a:r>
              <a:rPr lang="ru-RU" sz="2000" dirty="0">
                <a:solidFill>
                  <a:srgbClr val="993300"/>
                </a:solidFill>
                <a:latin typeface="Arial Black" panose="020B0A04020102020204" pitchFamily="34" charset="0"/>
              </a:rPr>
              <a:t>на себя</a:t>
            </a:r>
          </a:p>
        </p:txBody>
      </p:sp>
      <p:sp>
        <p:nvSpPr>
          <p:cNvPr id="19" name="Oval 6">
            <a:extLst>
              <a:ext uri="{FF2B5EF4-FFF2-40B4-BE49-F238E27FC236}">
                <a16:creationId xmlns:a16="http://schemas.microsoft.com/office/drawing/2014/main" id="{86EAC242-5368-4E67-98F2-341854E04D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7409" y="5831351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</p:spTree>
    <p:extLst>
      <p:ext uri="{BB962C8B-B14F-4D97-AF65-F5344CB8AC3E}">
        <p14:creationId xmlns:p14="http://schemas.microsoft.com/office/powerpoint/2010/main" val="400051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/>
      <p:bldP spid="17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0">
            <a:extLst>
              <a:ext uri="{FF2B5EF4-FFF2-40B4-BE49-F238E27FC236}">
                <a16:creationId xmlns:a16="http://schemas.microsoft.com/office/drawing/2014/main" id="{708B1444-257A-4111-9EF7-59F253ED661A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1985787" y="3159085"/>
            <a:ext cx="647700" cy="485775"/>
          </a:xfrm>
          <a:prstGeom prst="chevron">
            <a:avLst>
              <a:gd name="adj" fmla="val 33333"/>
            </a:avLst>
          </a:prstGeom>
          <a:solidFill>
            <a:srgbClr val="00FF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120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AutoShape 19">
            <a:extLst>
              <a:ext uri="{FF2B5EF4-FFF2-40B4-BE49-F238E27FC236}">
                <a16:creationId xmlns:a16="http://schemas.microsoft.com/office/drawing/2014/main" id="{F3253E62-73F1-4D91-81AF-11A35E850E46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568280" y="3186113"/>
            <a:ext cx="647700" cy="485775"/>
          </a:xfrm>
          <a:prstGeom prst="chevron">
            <a:avLst>
              <a:gd name="adj" fmla="val 33333"/>
            </a:avLst>
          </a:prstGeom>
          <a:solidFill>
            <a:srgbClr val="FF0000"/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400" b="0" i="0" u="none" strike="noStrike" kern="0" cap="none" spc="0" normalizeH="0" baseline="0" noProof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718701D8-1D7F-4AE6-BC17-27B16E291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5574" y="4142408"/>
            <a:ext cx="1848583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мужество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храбрость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амбиции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отвага </a:t>
            </a:r>
          </a:p>
        </p:txBody>
      </p:sp>
      <p:sp>
        <p:nvSpPr>
          <p:cNvPr id="12" name="Text Box 7">
            <a:extLst>
              <a:ext uri="{FF2B5EF4-FFF2-40B4-BE49-F238E27FC236}">
                <a16:creationId xmlns:a16="http://schemas.microsoft.com/office/drawing/2014/main" id="{85ABBC5C-4A44-4A8A-B51F-09F9F3762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4938" y="4198950"/>
            <a:ext cx="247163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хамство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жестокость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настойчивость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насилие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002D9-C60D-40CC-BFA8-F2F8A4C6A661}"/>
              </a:ext>
            </a:extLst>
          </p:cNvPr>
          <p:cNvSpPr txBox="1"/>
          <p:nvPr/>
        </p:nvSpPr>
        <p:spPr>
          <a:xfrm>
            <a:off x="718529" y="1984824"/>
            <a:ext cx="36679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>
                <a:latin typeface="Arial Black" panose="020B0A04020102020204" pitchFamily="34" charset="0"/>
              </a:rPr>
              <a:t>Доброкачественная</a:t>
            </a:r>
          </a:p>
          <a:p>
            <a:pPr algn="ctr"/>
            <a:r>
              <a:rPr lang="ru-RU" sz="2400" dirty="0">
                <a:latin typeface="Arial Black" panose="020B0A04020102020204" pitchFamily="34" charset="0"/>
              </a:rPr>
              <a:t>агрессия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E0BE30-F069-458E-9231-8B9E0A715A94}"/>
              </a:ext>
            </a:extLst>
          </p:cNvPr>
          <p:cNvSpPr txBox="1"/>
          <p:nvPr/>
        </p:nvSpPr>
        <p:spPr>
          <a:xfrm>
            <a:off x="5199908" y="1984823"/>
            <a:ext cx="32255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>
                <a:latin typeface="Arial Black" panose="020B0A04020102020204" pitchFamily="34" charset="0"/>
              </a:rPr>
              <a:t>Злокачественная</a:t>
            </a:r>
          </a:p>
          <a:p>
            <a:pPr algn="ctr"/>
            <a:r>
              <a:rPr lang="ru-RU" sz="2400" dirty="0">
                <a:latin typeface="Arial Black" panose="020B0A04020102020204" pitchFamily="34" charset="0"/>
              </a:rPr>
              <a:t>агрессия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A8F9A09-4964-42C1-AE21-D1AF695986ED}"/>
              </a:ext>
            </a:extLst>
          </p:cNvPr>
          <p:cNvSpPr txBox="1"/>
          <p:nvPr/>
        </p:nvSpPr>
        <p:spPr>
          <a:xfrm>
            <a:off x="1831763" y="127846"/>
            <a:ext cx="59501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Агрессия бывает разного качества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DA7DF02-BD14-4FD2-9555-FEA559D3A1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7213" y="2978166"/>
            <a:ext cx="2246076" cy="2994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Text Box 6">
            <a:extLst>
              <a:ext uri="{FF2B5EF4-FFF2-40B4-BE49-F238E27FC236}">
                <a16:creationId xmlns:a16="http://schemas.microsoft.com/office/drawing/2014/main" id="{A2F459A8-6319-4150-85C6-5014216A21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232" y="3957742"/>
            <a:ext cx="2471639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настойчивость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мужество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храбрость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амбиции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1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отвага </a:t>
            </a:r>
          </a:p>
        </p:txBody>
      </p:sp>
      <p:sp>
        <p:nvSpPr>
          <p:cNvPr id="18" name="Oval 6">
            <a:extLst>
              <a:ext uri="{FF2B5EF4-FFF2-40B4-BE49-F238E27FC236}">
                <a16:creationId xmlns:a16="http://schemas.microsoft.com/office/drawing/2014/main" id="{A973075E-F690-4980-BDA9-5D34244809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928" y="721590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D9844DE-D3A9-41ED-B8B5-5BB2617ED06F}"/>
              </a:ext>
            </a:extLst>
          </p:cNvPr>
          <p:cNvSpPr txBox="1"/>
          <p:nvPr/>
        </p:nvSpPr>
        <p:spPr>
          <a:xfrm>
            <a:off x="3818287" y="1089390"/>
            <a:ext cx="21563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Найдите ошибку</a:t>
            </a:r>
          </a:p>
        </p:txBody>
      </p:sp>
    </p:spTree>
    <p:extLst>
      <p:ext uri="{BB962C8B-B14F-4D97-AF65-F5344CB8AC3E}">
        <p14:creationId xmlns:p14="http://schemas.microsoft.com/office/powerpoint/2010/main" val="345902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C926D00-4074-42E6-8B33-301897E244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081" y="-12700"/>
            <a:ext cx="9144000" cy="6857999"/>
          </a:xfrm>
          <a:prstGeom prst="rect">
            <a:avLst/>
          </a:prstGeom>
        </p:spPr>
      </p:pic>
      <p:sp>
        <p:nvSpPr>
          <p:cNvPr id="3" name="Text Box 18">
            <a:extLst>
              <a:ext uri="{FF2B5EF4-FFF2-40B4-BE49-F238E27FC236}">
                <a16:creationId xmlns:a16="http://schemas.microsoft.com/office/drawing/2014/main" id="{A9A6587B-395B-474C-A781-785B4CE237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69" y="946150"/>
            <a:ext cx="782478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«Кровавая драма разыгралась в Санкт-Петербурге.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28-летняя женщина нанесла 43 удара ножом школьной подруге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за то, что та девять лет назад увела у нее парня.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Суд приговорил убийцу к 13 годам колонии»</a:t>
            </a:r>
          </a:p>
        </p:txBody>
      </p:sp>
      <p:sp>
        <p:nvSpPr>
          <p:cNvPr id="5" name="Oval 2">
            <a:extLst>
              <a:ext uri="{FF2B5EF4-FFF2-40B4-BE49-F238E27FC236}">
                <a16:creationId xmlns:a16="http://schemas.microsoft.com/office/drawing/2014/main" id="{1252B735-1996-48A5-83EA-4F20FA3F8D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6626" y="2384424"/>
            <a:ext cx="2160587" cy="2089150"/>
          </a:xfrm>
          <a:prstGeom prst="ellipse">
            <a:avLst/>
          </a:prstGeom>
          <a:solidFill>
            <a:srgbClr val="FF9900"/>
          </a:solidFill>
          <a:ln w="12700" cap="sq">
            <a:solidFill>
              <a:srgbClr val="EAEAEA"/>
            </a:solidFill>
            <a:round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Цели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проявления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агрессии</a:t>
            </a:r>
          </a:p>
        </p:txBody>
      </p:sp>
      <p:sp>
        <p:nvSpPr>
          <p:cNvPr id="6" name="AutoShape 6">
            <a:extLst>
              <a:ext uri="{FF2B5EF4-FFF2-40B4-BE49-F238E27FC236}">
                <a16:creationId xmlns:a16="http://schemas.microsoft.com/office/drawing/2014/main" id="{0134474C-C581-4DD5-8C27-71732F90D1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200" y="2781300"/>
            <a:ext cx="2663825" cy="825500"/>
          </a:xfrm>
          <a:prstGeom prst="wedgeRoundRectCallout">
            <a:avLst>
              <a:gd name="adj1" fmla="val 65556"/>
              <a:gd name="adj2" fmla="val -13079"/>
              <a:gd name="adj3" fmla="val 16667"/>
            </a:avLst>
          </a:prstGeom>
          <a:noFill/>
          <a:ln w="38100" cap="sq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dirty="0">
                <a:latin typeface="Arial" panose="020B0604020202020204" pitchFamily="34" charset="0"/>
              </a:rPr>
              <a:t>Тяга к власти</a:t>
            </a:r>
          </a:p>
        </p:txBody>
      </p:sp>
      <p:sp>
        <p:nvSpPr>
          <p:cNvPr id="7" name="AutoShape 10">
            <a:extLst>
              <a:ext uri="{FF2B5EF4-FFF2-40B4-BE49-F238E27FC236}">
                <a16:creationId xmlns:a16="http://schemas.microsoft.com/office/drawing/2014/main" id="{25006A83-7031-4E02-A0BF-9BACCF797B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455" y="3929857"/>
            <a:ext cx="2881313" cy="1008063"/>
          </a:xfrm>
          <a:prstGeom prst="wedgeRoundRectCallout">
            <a:avLst>
              <a:gd name="adj1" fmla="val 66585"/>
              <a:gd name="adj2" fmla="val -30789"/>
              <a:gd name="adj3" fmla="val 16667"/>
            </a:avLst>
          </a:prstGeom>
          <a:noFill/>
          <a:ln w="38100" cap="sq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dirty="0">
                <a:latin typeface="Arial" panose="020B0604020202020204" pitchFamily="34" charset="0"/>
              </a:rPr>
              <a:t>Психологическая разрядка</a:t>
            </a:r>
          </a:p>
        </p:txBody>
      </p:sp>
      <p:sp>
        <p:nvSpPr>
          <p:cNvPr id="8" name="AutoShape 11">
            <a:extLst>
              <a:ext uri="{FF2B5EF4-FFF2-40B4-BE49-F238E27FC236}">
                <a16:creationId xmlns:a16="http://schemas.microsoft.com/office/drawing/2014/main" id="{0D6C6E49-CDDC-4043-9F5D-B89A76C01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300663"/>
            <a:ext cx="3960813" cy="1295400"/>
          </a:xfrm>
          <a:prstGeom prst="wedgeRoundRectCallout">
            <a:avLst>
              <a:gd name="adj1" fmla="val 41222"/>
              <a:gd name="adj2" fmla="val -110171"/>
              <a:gd name="adj3" fmla="val 16667"/>
            </a:avLst>
          </a:prstGeom>
          <a:noFill/>
          <a:ln w="38100" cap="sq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dirty="0">
                <a:latin typeface="Arial" panose="020B0604020202020204" pitchFamily="34" charset="0"/>
              </a:rPr>
              <a:t>Стремление произвести определённое впечатление</a:t>
            </a:r>
          </a:p>
        </p:txBody>
      </p:sp>
      <p:sp>
        <p:nvSpPr>
          <p:cNvPr id="9" name="AutoShape 5">
            <a:extLst>
              <a:ext uri="{FF2B5EF4-FFF2-40B4-BE49-F238E27FC236}">
                <a16:creationId xmlns:a16="http://schemas.microsoft.com/office/drawing/2014/main" id="{52883266-DE11-4C2D-865C-55DF523316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2" y="2690812"/>
            <a:ext cx="2592387" cy="865188"/>
          </a:xfrm>
          <a:prstGeom prst="wedgeRoundRectCallout">
            <a:avLst>
              <a:gd name="adj1" fmla="val -68676"/>
              <a:gd name="adj2" fmla="val -3759"/>
              <a:gd name="adj3" fmla="val 16667"/>
            </a:avLst>
          </a:prstGeom>
          <a:noFill/>
          <a:ln w="38100" cap="sq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dirty="0">
                <a:latin typeface="Arial" panose="020B0604020202020204" pitchFamily="34" charset="0"/>
              </a:rPr>
              <a:t>Самооборона</a:t>
            </a:r>
          </a:p>
        </p:txBody>
      </p:sp>
      <p:sp>
        <p:nvSpPr>
          <p:cNvPr id="10" name="AutoShape 9">
            <a:extLst>
              <a:ext uri="{FF2B5EF4-FFF2-40B4-BE49-F238E27FC236}">
                <a16:creationId xmlns:a16="http://schemas.microsoft.com/office/drawing/2014/main" id="{83DF8CD8-B089-4EA2-9174-4D89035DA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3299" y="3879055"/>
            <a:ext cx="2881312" cy="1008063"/>
          </a:xfrm>
          <a:prstGeom prst="wedgeRoundRectCallout">
            <a:avLst>
              <a:gd name="adj1" fmla="val -67519"/>
              <a:gd name="adj2" fmla="val -33778"/>
              <a:gd name="adj3" fmla="val 16667"/>
            </a:avLst>
          </a:prstGeom>
          <a:noFill/>
          <a:ln w="38100" cap="sq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dirty="0">
                <a:latin typeface="Arial" panose="020B0604020202020204" pitchFamily="34" charset="0"/>
              </a:rPr>
              <a:t>Желание причинить ущерб</a:t>
            </a:r>
          </a:p>
        </p:txBody>
      </p:sp>
      <p:sp>
        <p:nvSpPr>
          <p:cNvPr id="11" name="AutoShape 3">
            <a:extLst>
              <a:ext uri="{FF2B5EF4-FFF2-40B4-BE49-F238E27FC236}">
                <a16:creationId xmlns:a16="http://schemas.microsoft.com/office/drawing/2014/main" id="{697BCA93-F1B1-405D-AAEB-D260E8E3DE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463" y="5252243"/>
            <a:ext cx="3960812" cy="1330325"/>
          </a:xfrm>
          <a:prstGeom prst="wedgeRoundRectCallout">
            <a:avLst>
              <a:gd name="adj1" fmla="val -41301"/>
              <a:gd name="adj2" fmla="val -109903"/>
              <a:gd name="adj3" fmla="val 16667"/>
            </a:avLst>
          </a:prstGeom>
          <a:noFill/>
          <a:ln w="38100" cap="sq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dirty="0">
                <a:latin typeface="Arial" panose="020B0604020202020204" pitchFamily="34" charset="0"/>
              </a:rPr>
              <a:t>Принуждение других к какому-либо поведению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A59897-A9FE-45AB-9944-E7DEB16B3880}"/>
              </a:ext>
            </a:extLst>
          </p:cNvPr>
          <p:cNvSpPr txBox="1"/>
          <p:nvPr/>
        </p:nvSpPr>
        <p:spPr>
          <a:xfrm>
            <a:off x="290947" y="193963"/>
            <a:ext cx="85759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Выберите ответ из схемы</a:t>
            </a:r>
          </a:p>
        </p:txBody>
      </p:sp>
      <p:sp>
        <p:nvSpPr>
          <p:cNvPr id="14" name="Oval 6">
            <a:extLst>
              <a:ext uri="{FF2B5EF4-FFF2-40B4-BE49-F238E27FC236}">
                <a16:creationId xmlns:a16="http://schemas.microsoft.com/office/drawing/2014/main" id="{5F3CE73F-04E1-4ABE-BE5E-33BC56D06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200" y="632435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  <p:sp>
        <p:nvSpPr>
          <p:cNvPr id="16" name="AutoShape 9">
            <a:extLst>
              <a:ext uri="{FF2B5EF4-FFF2-40B4-BE49-F238E27FC236}">
                <a16:creationId xmlns:a16="http://schemas.microsoft.com/office/drawing/2014/main" id="{90FAED1D-B2CB-40E8-893B-1FD3C9DA39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3299" y="3879055"/>
            <a:ext cx="2881312" cy="1008063"/>
          </a:xfrm>
          <a:prstGeom prst="wedgeRoundRectCallout">
            <a:avLst>
              <a:gd name="adj1" fmla="val -67519"/>
              <a:gd name="adj2" fmla="val -33778"/>
              <a:gd name="adj3" fmla="val 16667"/>
            </a:avLst>
          </a:prstGeom>
          <a:solidFill>
            <a:srgbClr val="FF9900"/>
          </a:solidFill>
          <a:ln w="38100" cap="sq">
            <a:solidFill>
              <a:srgbClr val="FF9900"/>
            </a:solidFill>
            <a:miter lim="800000"/>
            <a:headEnd type="none" w="sm" len="sm"/>
            <a:tailEnd type="none" w="sm" len="sm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dirty="0">
                <a:latin typeface="Arial" panose="020B0604020202020204" pitchFamily="34" charset="0"/>
              </a:rPr>
              <a:t>Желание причинить ущерб</a:t>
            </a:r>
          </a:p>
        </p:txBody>
      </p:sp>
    </p:spTree>
    <p:extLst>
      <p:ext uri="{BB962C8B-B14F-4D97-AF65-F5344CB8AC3E}">
        <p14:creationId xmlns:p14="http://schemas.microsoft.com/office/powerpoint/2010/main" val="1500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90D748C-C088-4685-A5AD-204D163C8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D86BF6-9A5A-4C60-B209-D67285AAB2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0518" y="4643820"/>
            <a:ext cx="2727740" cy="18538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95F477D-F401-4F9F-847E-E02BA73C4B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7507" y="4648148"/>
            <a:ext cx="1872885" cy="18538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F3571E-6A3D-49A3-BC5F-3DB93973874D}"/>
              </a:ext>
            </a:extLst>
          </p:cNvPr>
          <p:cNvSpPr txBox="1"/>
          <p:nvPr/>
        </p:nvSpPr>
        <p:spPr>
          <a:xfrm>
            <a:off x="544993" y="63041"/>
            <a:ext cx="798329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Очень важно позволить себе злиться и испытывать гнев. Но выражать его более адекватными способами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0C685CE-E4E3-4513-90CB-B56BF99A6A43}"/>
              </a:ext>
            </a:extLst>
          </p:cNvPr>
          <p:cNvSpPr txBox="1"/>
          <p:nvPr/>
        </p:nvSpPr>
        <p:spPr>
          <a:xfrm>
            <a:off x="2467396" y="2504180"/>
            <a:ext cx="11869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Побить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подушку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C008142-D2BD-4855-BED3-01D53BF5F21C}"/>
              </a:ext>
            </a:extLst>
          </p:cNvPr>
          <p:cNvSpPr txBox="1"/>
          <p:nvPr/>
        </p:nvSpPr>
        <p:spPr>
          <a:xfrm>
            <a:off x="5212757" y="4883430"/>
            <a:ext cx="148983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Покричать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закрытой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комнате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421376C-6176-486B-8030-8E20358BE0C8}"/>
              </a:ext>
            </a:extLst>
          </p:cNvPr>
          <p:cNvSpPr txBox="1"/>
          <p:nvPr/>
        </p:nvSpPr>
        <p:spPr>
          <a:xfrm>
            <a:off x="189498" y="4621778"/>
            <a:ext cx="195277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Высказать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всё обидчику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через зеркало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и простить его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5082007-6B97-46D4-8737-67C4AE3E98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4428" y="2278054"/>
            <a:ext cx="2683078" cy="18286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4BB5210-228F-4AA1-B427-A06C91502E12}"/>
              </a:ext>
            </a:extLst>
          </p:cNvPr>
          <p:cNvSpPr txBox="1"/>
          <p:nvPr/>
        </p:nvSpPr>
        <p:spPr>
          <a:xfrm>
            <a:off x="7075306" y="2343944"/>
            <a:ext cx="186089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Сделать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глубокий вдох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 сосчитать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до 10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67C7770-812B-428D-AEAD-4B7A42FF33EC}"/>
              </a:ext>
            </a:extLst>
          </p:cNvPr>
          <p:cNvSpPr txBox="1"/>
          <p:nvPr/>
        </p:nvSpPr>
        <p:spPr>
          <a:xfrm>
            <a:off x="370801" y="1255177"/>
            <a:ext cx="84023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Сделайте подписи к адекватным способам выражения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своего гнева</a:t>
            </a:r>
          </a:p>
        </p:txBody>
      </p:sp>
      <p:pic>
        <p:nvPicPr>
          <p:cNvPr id="2049" name="Рисунок 2048">
            <a:extLst>
              <a:ext uri="{FF2B5EF4-FFF2-40B4-BE49-F238E27FC236}">
                <a16:creationId xmlns:a16="http://schemas.microsoft.com/office/drawing/2014/main" id="{34C9A6F1-C759-492E-91A0-234A97A91B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079" y="2244448"/>
            <a:ext cx="1872885" cy="18622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51" name="Овал 2050">
            <a:extLst>
              <a:ext uri="{FF2B5EF4-FFF2-40B4-BE49-F238E27FC236}">
                <a16:creationId xmlns:a16="http://schemas.microsoft.com/office/drawing/2014/main" id="{EC2309CD-8B1D-4187-97CA-44630A653B64}"/>
              </a:ext>
            </a:extLst>
          </p:cNvPr>
          <p:cNvSpPr/>
          <p:nvPr/>
        </p:nvSpPr>
        <p:spPr>
          <a:xfrm>
            <a:off x="300213" y="1995452"/>
            <a:ext cx="645873" cy="656551"/>
          </a:xfrm>
          <a:prstGeom prst="ellipse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1.</a:t>
            </a:r>
          </a:p>
        </p:txBody>
      </p:sp>
      <p:sp>
        <p:nvSpPr>
          <p:cNvPr id="42" name="Овал 41">
            <a:extLst>
              <a:ext uri="{FF2B5EF4-FFF2-40B4-BE49-F238E27FC236}">
                <a16:creationId xmlns:a16="http://schemas.microsoft.com/office/drawing/2014/main" id="{E5AB8F30-FD79-4626-86A6-726660732B07}"/>
              </a:ext>
            </a:extLst>
          </p:cNvPr>
          <p:cNvSpPr/>
          <p:nvPr/>
        </p:nvSpPr>
        <p:spPr>
          <a:xfrm>
            <a:off x="3893505" y="2015668"/>
            <a:ext cx="645873" cy="656551"/>
          </a:xfrm>
          <a:prstGeom prst="ellipse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2.</a:t>
            </a:r>
          </a:p>
        </p:txBody>
      </p:sp>
      <p:sp>
        <p:nvSpPr>
          <p:cNvPr id="43" name="Овал 42">
            <a:extLst>
              <a:ext uri="{FF2B5EF4-FFF2-40B4-BE49-F238E27FC236}">
                <a16:creationId xmlns:a16="http://schemas.microsoft.com/office/drawing/2014/main" id="{7D095F60-45C2-47A8-B70E-C2A7BE4AC5ED}"/>
              </a:ext>
            </a:extLst>
          </p:cNvPr>
          <p:cNvSpPr/>
          <p:nvPr/>
        </p:nvSpPr>
        <p:spPr>
          <a:xfrm>
            <a:off x="1967581" y="4311232"/>
            <a:ext cx="645873" cy="656551"/>
          </a:xfrm>
          <a:prstGeom prst="ellipse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3.</a:t>
            </a:r>
          </a:p>
        </p:txBody>
      </p:sp>
      <p:sp>
        <p:nvSpPr>
          <p:cNvPr id="44" name="Овал 43">
            <a:extLst>
              <a:ext uri="{FF2B5EF4-FFF2-40B4-BE49-F238E27FC236}">
                <a16:creationId xmlns:a16="http://schemas.microsoft.com/office/drawing/2014/main" id="{3912D854-2A2F-4670-810C-1CF427310484}"/>
              </a:ext>
            </a:extLst>
          </p:cNvPr>
          <p:cNvSpPr/>
          <p:nvPr/>
        </p:nvSpPr>
        <p:spPr>
          <a:xfrm>
            <a:off x="6379650" y="4284430"/>
            <a:ext cx="645873" cy="656551"/>
          </a:xfrm>
          <a:prstGeom prst="ellipse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4.</a:t>
            </a:r>
          </a:p>
        </p:txBody>
      </p:sp>
      <p:sp>
        <p:nvSpPr>
          <p:cNvPr id="17" name="Oval 6">
            <a:extLst>
              <a:ext uri="{FF2B5EF4-FFF2-40B4-BE49-F238E27FC236}">
                <a16:creationId xmlns:a16="http://schemas.microsoft.com/office/drawing/2014/main" id="{7437866F-8D60-4B9C-A9CE-B8118582B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223" y="850402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</p:spTree>
    <p:extLst>
      <p:ext uri="{BB962C8B-B14F-4D97-AF65-F5344CB8AC3E}">
        <p14:creationId xmlns:p14="http://schemas.microsoft.com/office/powerpoint/2010/main" val="306158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3" grpId="0"/>
      <p:bldP spid="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118079E-F57B-41A5-A0D8-67E9C3D495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00"/>
            <a:ext cx="9144000" cy="6934199"/>
          </a:xfrm>
          <a:prstGeom prst="rect">
            <a:avLst/>
          </a:prstGeom>
        </p:spPr>
      </p:pic>
      <p:pic>
        <p:nvPicPr>
          <p:cNvPr id="23" name="Picture 2" descr="Prohibited Forbidden Not Allowed - Free vector graphic on Pixabay">
            <a:extLst>
              <a:ext uri="{FF2B5EF4-FFF2-40B4-BE49-F238E27FC236}">
                <a16:creationId xmlns:a16="http://schemas.microsoft.com/office/drawing/2014/main" id="{B85FB726-BE13-4936-9D1D-9A8C211EA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727" y="3809589"/>
            <a:ext cx="1150772" cy="1150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konv19">
            <a:extLst>
              <a:ext uri="{FF2B5EF4-FFF2-40B4-BE49-F238E27FC236}">
                <a16:creationId xmlns:a16="http://schemas.microsoft.com/office/drawing/2014/main" id="{EF4792E3-EFF7-407F-9320-A5991E167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437" y="2734554"/>
            <a:ext cx="1727200" cy="1276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07C95E8-FAA3-4C6D-8CB3-E2DF495D43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8392" y="3313192"/>
            <a:ext cx="1974101" cy="19703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5360559-3CFF-4330-8424-F6FFEF87A7BD}"/>
              </a:ext>
            </a:extLst>
          </p:cNvPr>
          <p:cNvSpPr txBox="1"/>
          <p:nvPr/>
        </p:nvSpPr>
        <p:spPr>
          <a:xfrm>
            <a:off x="4556637" y="5510102"/>
            <a:ext cx="25200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Написать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письмо ненависти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 сжечь его</a:t>
            </a:r>
          </a:p>
        </p:txBody>
      </p: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0C25F570-6DF1-48EC-B4CE-325D294CF309}"/>
              </a:ext>
            </a:extLst>
          </p:cNvPr>
          <p:cNvGrpSpPr/>
          <p:nvPr/>
        </p:nvGrpSpPr>
        <p:grpSpPr>
          <a:xfrm>
            <a:off x="86917" y="2771229"/>
            <a:ext cx="2529347" cy="2546344"/>
            <a:chOff x="3571875" y="1771650"/>
            <a:chExt cx="4752976" cy="4836987"/>
          </a:xfrm>
        </p:grpSpPr>
        <p:pic>
          <p:nvPicPr>
            <p:cNvPr id="29" name="Picture 6" descr="0_6f490_a523c43c_orig">
              <a:extLst>
                <a:ext uri="{FF2B5EF4-FFF2-40B4-BE49-F238E27FC236}">
                  <a16:creationId xmlns:a16="http://schemas.microsoft.com/office/drawing/2014/main" id="{B3FEADDB-3BAD-461B-9221-5266535623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75" y="1771650"/>
              <a:ext cx="4752976" cy="43243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Rectangle 9">
              <a:extLst>
                <a:ext uri="{FF2B5EF4-FFF2-40B4-BE49-F238E27FC236}">
                  <a16:creationId xmlns:a16="http://schemas.microsoft.com/office/drawing/2014/main" id="{7D730476-5C7D-4384-AA37-D48ABCF2F2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7175" y="3860798"/>
              <a:ext cx="4140118" cy="27478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sng" strike="noStrike" kern="1200" cap="none" spc="0" normalizeH="0" baseline="0" noProof="0" dirty="0">
                  <a:ln>
                    <a:noFill/>
                  </a:ln>
                  <a:solidFill>
                    <a:srgbClr val="800000"/>
                  </a:solidFill>
                  <a:effectLst/>
                  <a:uLnTx/>
                  <a:uFillTx/>
                  <a:latin typeface="Arial Narrow" panose="020B0606020202030204" pitchFamily="34" charset="0"/>
                  <a:cs typeface="Arial" panose="020B0604020202020204" pitchFamily="34" charset="0"/>
                </a:rPr>
                <a:t>Я злюсь на тебя, потому что ….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000" b="0" i="0" u="sng" strike="noStrike" kern="1200" cap="none" spc="0" normalizeH="0" baseline="0" noProof="0" dirty="0">
                  <a:ln>
                    <a:noFill/>
                  </a:ln>
                  <a:solidFill>
                    <a:srgbClr val="800000"/>
                  </a:solidFill>
                  <a:effectLst/>
                  <a:uLnTx/>
                  <a:uFillTx/>
                  <a:latin typeface="Arial Narrow" panose="020B0606020202030204" pitchFamily="34" charset="0"/>
                  <a:cs typeface="Arial" panose="020B0604020202020204" pitchFamily="34" charset="0"/>
                </a:rPr>
                <a:t>Мне не нравится …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4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1581B18B-2532-4593-98BA-F2F264762B30}"/>
              </a:ext>
            </a:extLst>
          </p:cNvPr>
          <p:cNvSpPr txBox="1"/>
          <p:nvPr/>
        </p:nvSpPr>
        <p:spPr>
          <a:xfrm>
            <a:off x="222056" y="5226784"/>
            <a:ext cx="252934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3B425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Высказать всё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3B425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Я-утверждениями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3B425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тому, кто тебя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3B425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разозлил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4C6268B2-106F-46F3-863E-F2D2694922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59637" y="4014995"/>
            <a:ext cx="2378132" cy="2498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" name="Picture 7" descr="0_6f3f6_f79632dd_orig">
            <a:extLst>
              <a:ext uri="{FF2B5EF4-FFF2-40B4-BE49-F238E27FC236}">
                <a16:creationId xmlns:a16="http://schemas.microsoft.com/office/drawing/2014/main" id="{B320780C-63CB-4C0D-909F-EE9506A3C3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5" r="49753"/>
          <a:stretch/>
        </p:blipFill>
        <p:spPr bwMode="auto">
          <a:xfrm>
            <a:off x="2697480" y="3472229"/>
            <a:ext cx="1687269" cy="326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46439ED-5D5F-4292-8028-ED15F3E6B7E1}"/>
              </a:ext>
            </a:extLst>
          </p:cNvPr>
          <p:cNvSpPr txBox="1"/>
          <p:nvPr/>
        </p:nvSpPr>
        <p:spPr>
          <a:xfrm>
            <a:off x="544993" y="63041"/>
            <a:ext cx="798329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Очень важно позволить себе злиться и испытывать гнев. Но выражать его более адекватными способами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1E686A-0950-4073-9D20-AA07E257ECEA}"/>
              </a:ext>
            </a:extLst>
          </p:cNvPr>
          <p:cNvSpPr txBox="1"/>
          <p:nvPr/>
        </p:nvSpPr>
        <p:spPr>
          <a:xfrm>
            <a:off x="370801" y="1268226"/>
            <a:ext cx="84023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Сделайте подписи к адекватным способам выражения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своего гнева</a:t>
            </a: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DF2F1D6E-48C3-48BA-8030-FAD8FE2AC1D5}"/>
              </a:ext>
            </a:extLst>
          </p:cNvPr>
          <p:cNvSpPr/>
          <p:nvPr/>
        </p:nvSpPr>
        <p:spPr>
          <a:xfrm>
            <a:off x="313772" y="2146730"/>
            <a:ext cx="645873" cy="656551"/>
          </a:xfrm>
          <a:prstGeom prst="ellipse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5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73DD8301-91DC-47DF-82AC-CD53B3E3B0E0}"/>
              </a:ext>
            </a:extLst>
          </p:cNvPr>
          <p:cNvSpPr/>
          <p:nvPr/>
        </p:nvSpPr>
        <p:spPr>
          <a:xfrm>
            <a:off x="2837456" y="3542747"/>
            <a:ext cx="645873" cy="656551"/>
          </a:xfrm>
          <a:prstGeom prst="ellipse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6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A086472F-96AC-4427-8DC7-5722974C27E7}"/>
              </a:ext>
            </a:extLst>
          </p:cNvPr>
          <p:cNvSpPr/>
          <p:nvPr/>
        </p:nvSpPr>
        <p:spPr>
          <a:xfrm>
            <a:off x="4796922" y="2146730"/>
            <a:ext cx="645873" cy="656551"/>
          </a:xfrm>
          <a:prstGeom prst="ellipse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7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CE7BCA79-5682-4C3E-A216-5A9DA2B6EEF5}"/>
              </a:ext>
            </a:extLst>
          </p:cNvPr>
          <p:cNvSpPr/>
          <p:nvPr/>
        </p:nvSpPr>
        <p:spPr>
          <a:xfrm>
            <a:off x="6719292" y="3524722"/>
            <a:ext cx="645873" cy="656551"/>
          </a:xfrm>
          <a:prstGeom prst="ellipse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8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DA11BE-1A5D-443F-922F-91A845540A36}"/>
              </a:ext>
            </a:extLst>
          </p:cNvPr>
          <p:cNvSpPr txBox="1"/>
          <p:nvPr/>
        </p:nvSpPr>
        <p:spPr>
          <a:xfrm>
            <a:off x="2373365" y="2096757"/>
            <a:ext cx="25200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Подвигаться: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прогулка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бег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 лестнице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отжимания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AE218A-ED7B-4E73-8C30-4F471CBDAF2E}"/>
              </a:ext>
            </a:extLst>
          </p:cNvPr>
          <p:cNvSpPr txBox="1"/>
          <p:nvPr/>
        </p:nvSpPr>
        <p:spPr>
          <a:xfrm>
            <a:off x="6412005" y="2049290"/>
            <a:ext cx="25200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 накручивать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себе 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егативные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мысли</a:t>
            </a:r>
          </a:p>
        </p:txBody>
      </p:sp>
      <p:sp>
        <p:nvSpPr>
          <p:cNvPr id="21" name="Oval 6">
            <a:extLst>
              <a:ext uri="{FF2B5EF4-FFF2-40B4-BE49-F238E27FC236}">
                <a16:creationId xmlns:a16="http://schemas.microsoft.com/office/drawing/2014/main" id="{DE355FC8-8658-4682-8454-EA72FAA89B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609" y="867298"/>
            <a:ext cx="1079500" cy="360363"/>
          </a:xfrm>
          <a:prstGeom prst="ellipse">
            <a:avLst/>
          </a:prstGeom>
          <a:solidFill>
            <a:srgbClr val="9900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Ответ</a:t>
            </a:r>
          </a:p>
        </p:txBody>
      </p:sp>
    </p:spTree>
    <p:extLst>
      <p:ext uri="{BB962C8B-B14F-4D97-AF65-F5344CB8AC3E}">
        <p14:creationId xmlns:p14="http://schemas.microsoft.com/office/powerpoint/2010/main" val="51961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1" grpId="0"/>
      <p:bldP spid="17" grpId="0"/>
      <p:bldP spid="1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14A08F7-7FB9-4F09-8F5B-A171E61C3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00"/>
            <a:ext cx="9144000" cy="69341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AA3AB0-9AD9-4AF6-93B8-D9F358DC66B9}"/>
              </a:ext>
            </a:extLst>
          </p:cNvPr>
          <p:cNvSpPr txBox="1"/>
          <p:nvPr/>
        </p:nvSpPr>
        <p:spPr>
          <a:xfrm>
            <a:off x="581235" y="4608"/>
            <a:ext cx="7981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Лучшее в умении управлять своей агрессией</a:t>
            </a:r>
          </a:p>
        </p:txBody>
      </p:sp>
      <p:pic>
        <p:nvPicPr>
          <p:cNvPr id="9" name="Picture 6" descr="2009-04-17%25252013-07-31">
            <a:extLst>
              <a:ext uri="{FF2B5EF4-FFF2-40B4-BE49-F238E27FC236}">
                <a16:creationId xmlns:a16="http://schemas.microsoft.com/office/drawing/2014/main" id="{EB22A229-B13F-4FA2-82B3-4AB14D5A6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3" r="19690"/>
          <a:stretch>
            <a:fillRect/>
          </a:stretch>
        </p:blipFill>
        <p:spPr bwMode="auto">
          <a:xfrm>
            <a:off x="2424113" y="1223963"/>
            <a:ext cx="4105275" cy="39830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0DBB3A0-0BD0-49FE-B44D-AFDEDE14B513}"/>
              </a:ext>
            </a:extLst>
          </p:cNvPr>
          <p:cNvSpPr txBox="1"/>
          <p:nvPr/>
        </p:nvSpPr>
        <p:spPr>
          <a:xfrm>
            <a:off x="204839" y="5524668"/>
            <a:ext cx="873431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Tahoma" panose="020B0604030504040204" pitchFamily="34" charset="0"/>
              </a:rPr>
              <a:t>Обрывайте агрессивный ход мыслей неприятным для себя действием, например, несильно прикусите губу.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Tahoma" panose="020B0604030504040204" pitchFamily="34" charset="0"/>
              </a:rPr>
              <a:t>Со временем выработается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Tahoma" panose="020B0604030504040204" pitchFamily="34" charset="0"/>
              </a:rPr>
              <a:t>условный рефлекс, позволяющий контролировать агрессию</a:t>
            </a:r>
            <a:endParaRPr lang="ru-RU" sz="20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3C5C013-0D0E-44DD-9082-DC679488E54A}"/>
              </a:ext>
            </a:extLst>
          </p:cNvPr>
          <p:cNvSpPr/>
          <p:nvPr/>
        </p:nvSpPr>
        <p:spPr>
          <a:xfrm>
            <a:off x="2080467" y="5853080"/>
            <a:ext cx="2958258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20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28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023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14A08F7-7FB9-4F09-8F5B-A171E61C3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00"/>
            <a:ext cx="9144000" cy="69341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AA3AB0-9AD9-4AF6-93B8-D9F358DC66B9}"/>
              </a:ext>
            </a:extLst>
          </p:cNvPr>
          <p:cNvSpPr txBox="1"/>
          <p:nvPr/>
        </p:nvSpPr>
        <p:spPr>
          <a:xfrm>
            <a:off x="581235" y="4608"/>
            <a:ext cx="7981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Лучшее в умении управлять своей агрессией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E618EF68-4334-4A02-8F1D-87D8164AC50D}"/>
              </a:ext>
            </a:extLst>
          </p:cNvPr>
          <p:cNvSpPr/>
          <p:nvPr/>
        </p:nvSpPr>
        <p:spPr>
          <a:xfrm>
            <a:off x="2458933" y="2025664"/>
            <a:ext cx="4267200" cy="4048125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A3DE78-75BC-49C7-A615-1D06BA4F8647}"/>
              </a:ext>
            </a:extLst>
          </p:cNvPr>
          <p:cNvSpPr txBox="1"/>
          <p:nvPr/>
        </p:nvSpPr>
        <p:spPr>
          <a:xfrm>
            <a:off x="120032" y="2257529"/>
            <a:ext cx="24447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Общение со </a:t>
            </a:r>
          </a:p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своими близкими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206D351F-FC45-42AF-9DCE-F3468380D166}"/>
              </a:ext>
            </a:extLst>
          </p:cNvPr>
          <p:cNvSpPr/>
          <p:nvPr/>
        </p:nvSpPr>
        <p:spPr>
          <a:xfrm>
            <a:off x="2465748" y="2025664"/>
            <a:ext cx="4267200" cy="4048125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6F941A-18A1-42FE-9BCF-E7F0BA4C4EA7}"/>
              </a:ext>
            </a:extLst>
          </p:cNvPr>
          <p:cNvSpPr txBox="1"/>
          <p:nvPr/>
        </p:nvSpPr>
        <p:spPr>
          <a:xfrm>
            <a:off x="6702360" y="2318372"/>
            <a:ext cx="22240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Прогулки на</a:t>
            </a:r>
          </a:p>
          <a:p>
            <a:pPr algn="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свежем воздухе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2632790F-ABD4-4CF9-AB48-A5C0CA806B5C}"/>
              </a:ext>
            </a:extLst>
          </p:cNvPr>
          <p:cNvSpPr/>
          <p:nvPr/>
        </p:nvSpPr>
        <p:spPr>
          <a:xfrm>
            <a:off x="2458736" y="2018230"/>
            <a:ext cx="4267200" cy="404812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922F661-74B4-495B-A578-254E42A7C58A}"/>
              </a:ext>
            </a:extLst>
          </p:cNvPr>
          <p:cNvSpPr txBox="1"/>
          <p:nvPr/>
        </p:nvSpPr>
        <p:spPr>
          <a:xfrm>
            <a:off x="3525241" y="6258405"/>
            <a:ext cx="18179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Иметь хобби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050C6462-C62C-4DFF-9E45-5A44A861E133}"/>
              </a:ext>
            </a:extLst>
          </p:cNvPr>
          <p:cNvSpPr/>
          <p:nvPr/>
        </p:nvSpPr>
        <p:spPr>
          <a:xfrm>
            <a:off x="2441641" y="1994336"/>
            <a:ext cx="4267200" cy="4048125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2AF9E6-2B1D-48E4-9D94-D7A0662700CB}"/>
              </a:ext>
            </a:extLst>
          </p:cNvPr>
          <p:cNvSpPr txBox="1"/>
          <p:nvPr/>
        </p:nvSpPr>
        <p:spPr>
          <a:xfrm>
            <a:off x="577065" y="5453061"/>
            <a:ext cx="17059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Чтение книг</a:t>
            </a:r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96B1EDB1-1CD7-4628-A42E-D1AAB8F089D8}"/>
              </a:ext>
            </a:extLst>
          </p:cNvPr>
          <p:cNvSpPr/>
          <p:nvPr/>
        </p:nvSpPr>
        <p:spPr>
          <a:xfrm>
            <a:off x="2458736" y="2009656"/>
            <a:ext cx="4267200" cy="4048125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688178A-FAC8-4F98-96ED-F576C62F1223}"/>
              </a:ext>
            </a:extLst>
          </p:cNvPr>
          <p:cNvSpPr txBox="1"/>
          <p:nvPr/>
        </p:nvSpPr>
        <p:spPr>
          <a:xfrm>
            <a:off x="6412941" y="5366275"/>
            <a:ext cx="23673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Занятия спортом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B238762-101B-46BF-8491-3F6496C9D283}"/>
              </a:ext>
            </a:extLst>
          </p:cNvPr>
          <p:cNvSpPr txBox="1"/>
          <p:nvPr/>
        </p:nvSpPr>
        <p:spPr>
          <a:xfrm>
            <a:off x="107947" y="864454"/>
            <a:ext cx="881842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ак только мы забываем обо всем этом, то погружаемся в негатив, становимся более раздражительными и агрессивными.</a:t>
            </a:r>
          </a:p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Назовём ЭТО все вместе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6430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10" grpId="0" animBg="1"/>
      <p:bldP spid="11" grpId="0"/>
      <p:bldP spid="12" grpId="0" animBg="1"/>
      <p:bldP spid="14" grpId="0"/>
      <p:bldP spid="15" grpId="0" animBg="1"/>
      <p:bldP spid="16" grpId="0"/>
      <p:bldP spid="18" grpId="0" animBg="1"/>
      <p:bldP spid="2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0C60527-A3B9-4991-9EA0-BCE20467F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00"/>
            <a:ext cx="9144000" cy="6934199"/>
          </a:xfrm>
          <a:prstGeom prst="rect">
            <a:avLst/>
          </a:prstGeom>
        </p:spPr>
      </p:pic>
      <p:pic>
        <p:nvPicPr>
          <p:cNvPr id="4" name="Picture 6" descr="kakuyu-lichnost-schitayut-volevoy--460x300">
            <a:extLst>
              <a:ext uri="{FF2B5EF4-FFF2-40B4-BE49-F238E27FC236}">
                <a16:creationId xmlns:a16="http://schemas.microsoft.com/office/drawing/2014/main" id="{A9AA92C7-82AC-44C0-95D8-C6BE298E9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222" y="1279353"/>
            <a:ext cx="6530577" cy="35019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D62FCE-8414-4C39-8203-24C1FD7166C2}"/>
              </a:ext>
            </a:extLst>
          </p:cNvPr>
          <p:cNvSpPr txBox="1"/>
          <p:nvPr/>
        </p:nvSpPr>
        <p:spPr>
          <a:xfrm>
            <a:off x="581235" y="4608"/>
            <a:ext cx="7981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Лучшее в умении управлять своей агрессией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6CAED9-01A8-4397-B8B7-087413AD69EC}"/>
              </a:ext>
            </a:extLst>
          </p:cNvPr>
          <p:cNvSpPr txBox="1"/>
          <p:nvPr/>
        </p:nvSpPr>
        <p:spPr>
          <a:xfrm>
            <a:off x="574639" y="5101983"/>
            <a:ext cx="816974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Tahoma" panose="020B0604030504040204" pitchFamily="34" charset="0"/>
              </a:rPr>
              <a:t>Старайтесь во всех делах превращать</a:t>
            </a:r>
            <a:r>
              <a:rPr kumimoji="0" lang="ru-RU" altLang="ru-RU" sz="20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Tahoma" panose="020B0604030504040204" pitchFamily="34" charset="0"/>
              </a:rPr>
              <a:t> свою агрессию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000" dirty="0">
                <a:latin typeface="Arial" panose="020B0604020202020204" pitchFamily="34" charset="0"/>
                <a:cs typeface="Tahoma" panose="020B0604030504040204" pitchFamily="34" charset="0"/>
              </a:rPr>
              <a:t>в настойчивость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Tahoma" panose="020B0604030504040204" pitchFamily="34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Tahoma" panose="020B060403050404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000" dirty="0">
                <a:latin typeface="Arial" panose="020B0604020202020204" pitchFamily="34" charset="0"/>
                <a:cs typeface="Tahoma" panose="020B0604030504040204" pitchFamily="34" charset="0"/>
              </a:rPr>
              <a:t>Так вы добьётесь успеха в жизни!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1EB3E3F-6634-40B9-A820-5010407B7B39}"/>
              </a:ext>
            </a:extLst>
          </p:cNvPr>
          <p:cNvSpPr/>
          <p:nvPr/>
        </p:nvSpPr>
        <p:spPr>
          <a:xfrm>
            <a:off x="3877553" y="5451413"/>
            <a:ext cx="1970797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20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28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011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8483D99-07D4-47E5-A4C4-9E9C43D124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00"/>
            <a:ext cx="9144000" cy="6934199"/>
          </a:xfrm>
          <a:prstGeom prst="rect">
            <a:avLst/>
          </a:prstGeom>
        </p:spPr>
      </p:pic>
      <p:pic>
        <p:nvPicPr>
          <p:cNvPr id="74754" name="Picture 8" descr="NWdj21vs7oE">
            <a:extLst>
              <a:ext uri="{FF2B5EF4-FFF2-40B4-BE49-F238E27FC236}">
                <a16:creationId xmlns:a16="http://schemas.microsoft.com/office/drawing/2014/main" id="{E0EC6569-A387-47DD-B7CF-7A6F7F164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3"/>
          <a:stretch>
            <a:fillRect/>
          </a:stretch>
        </p:blipFill>
        <p:spPr bwMode="auto">
          <a:xfrm>
            <a:off x="5753100" y="62706"/>
            <a:ext cx="2951163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5" name="Text Box 4">
            <a:extLst>
              <a:ext uri="{FF2B5EF4-FFF2-40B4-BE49-F238E27FC236}">
                <a16:creationId xmlns:a16="http://schemas.microsoft.com/office/drawing/2014/main" id="{EA50EFAF-643E-4C64-9262-581E795D6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193925"/>
            <a:ext cx="4410075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Жил человек гневливый до предела,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Он молод был, и вот отец его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Сказал, чтоб он, когда не сдержит гнева,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Вбивал бы в столб забора длинный гвоздь.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Сначала столб пронизывали гвозди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По нескольку десятков каждый день,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Потом все меньше, и однажды вовсе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Он молотком забора не задел.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Отец его задание дал другое -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Когда он сможет снова гнев сдержать,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За каждую победу над собою -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По одному теперь их выдирать.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 </a:t>
            </a:r>
          </a:p>
        </p:txBody>
      </p:sp>
      <p:sp>
        <p:nvSpPr>
          <p:cNvPr id="74756" name="Text Box 6">
            <a:extLst>
              <a:ext uri="{FF2B5EF4-FFF2-40B4-BE49-F238E27FC236}">
                <a16:creationId xmlns:a16="http://schemas.microsoft.com/office/drawing/2014/main" id="{29DCB2B6-50E5-4DC6-B9BF-2C941F5BA2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2193925"/>
            <a:ext cx="4240212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И вот настал тот день, когда в заборе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Он не нашел гвоздя ни одного,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И сын сказал, довольный сам собою: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- Смотри, отец, я победил его!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Гнев побежден, и для отца важнее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Чем столб, дырявым ставший от гвоздей,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И молвил он, что сказанное в гневе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Гвоздей железных может быть острей.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И как забор уже не будет новым,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Так в сердце шрамы, словно от гвоздей,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От грубого презрительного слова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Навеки остаются у людей.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2000" b="0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3260F9-20E5-4611-9F1E-F8FE3907A907}"/>
              </a:ext>
            </a:extLst>
          </p:cNvPr>
          <p:cNvSpPr txBox="1"/>
          <p:nvPr/>
        </p:nvSpPr>
        <p:spPr>
          <a:xfrm>
            <a:off x="156818" y="472280"/>
            <a:ext cx="5439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Как воспитывать свою настойчивость</a:t>
            </a:r>
          </a:p>
        </p:txBody>
      </p:sp>
    </p:spTree>
  </p:cSld>
  <p:clrMapOvr>
    <a:masterClrMapping/>
  </p:clrMapOvr>
  <p:transition spd="slow"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F8D9EE5-5D68-4EC1-9355-BFBE71FAD5CC}"/>
              </a:ext>
            </a:extLst>
          </p:cNvPr>
          <p:cNvSpPr txBox="1"/>
          <p:nvPr/>
        </p:nvSpPr>
        <p:spPr>
          <a:xfrm>
            <a:off x="1309687" y="176058"/>
            <a:ext cx="6524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Выводы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80F3AE-CE08-4BC7-8397-721B97C4B9D5}"/>
              </a:ext>
            </a:extLst>
          </p:cNvPr>
          <p:cNvSpPr txBox="1"/>
          <p:nvPr/>
        </p:nvSpPr>
        <p:spPr>
          <a:xfrm>
            <a:off x="790574" y="1438275"/>
            <a:ext cx="74009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1. У каждого из нас есть своя агрессия.</a:t>
            </a: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2. Для успеха в жизни необходимо заниматься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  самовоспитанием агрессии.</a:t>
            </a: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3. В самовоспитании агрессии важно выработать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   умение управлять своей агрессией.</a:t>
            </a: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4. Нужно постараться</a:t>
            </a:r>
            <a:r>
              <a:rPr lang="ru-RU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быть добрее и терпимее к</a:t>
            </a:r>
          </a:p>
          <a:p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</a:t>
            </a:r>
            <a:r>
              <a:rPr lang="ru-RU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окружающим.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9830573-BC32-4DF3-9A62-79954F5B2942}"/>
              </a:ext>
            </a:extLst>
          </p:cNvPr>
          <p:cNvSpPr/>
          <p:nvPr/>
        </p:nvSpPr>
        <p:spPr>
          <a:xfrm>
            <a:off x="5090367" y="1557305"/>
            <a:ext cx="1415208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12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12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D79D1AB-30C4-4B2C-BE04-925BA79EC3AC}"/>
              </a:ext>
            </a:extLst>
          </p:cNvPr>
          <p:cNvSpPr/>
          <p:nvPr/>
        </p:nvSpPr>
        <p:spPr>
          <a:xfrm>
            <a:off x="1123949" y="2605055"/>
            <a:ext cx="2543175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12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12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3FE9077-265A-4DCE-9424-A8B2E6ABA223}"/>
              </a:ext>
            </a:extLst>
          </p:cNvPr>
          <p:cNvSpPr/>
          <p:nvPr/>
        </p:nvSpPr>
        <p:spPr>
          <a:xfrm>
            <a:off x="4757736" y="4457635"/>
            <a:ext cx="1147764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12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12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0F5E8A7-49EA-449C-9CD4-716A945196F5}"/>
              </a:ext>
            </a:extLst>
          </p:cNvPr>
          <p:cNvSpPr/>
          <p:nvPr/>
        </p:nvSpPr>
        <p:spPr>
          <a:xfrm>
            <a:off x="6215060" y="4457634"/>
            <a:ext cx="1347789" cy="358837"/>
          </a:xfrm>
          <a:prstGeom prst="rect">
            <a:avLst/>
          </a:prstGeom>
          <a:solidFill>
            <a:srgbClr val="FF9900"/>
          </a:solidFill>
          <a:ln>
            <a:solidFill>
              <a:srgbClr val="808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1200" dirty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Проверим!</a:t>
            </a:r>
            <a:endParaRPr lang="ru-RU" sz="1200" dirty="0">
              <a:ln>
                <a:solidFill>
                  <a:srgbClr val="FFCC00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42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Три подиума за первое, второе и третье место. золотой, серебряный и  бронзовый постамент или платформа с номером на вершине на белом фоне. |  Премиум векторы">
            <a:extLst>
              <a:ext uri="{FF2B5EF4-FFF2-40B4-BE49-F238E27FC236}">
                <a16:creationId xmlns:a16="http://schemas.microsoft.com/office/drawing/2014/main" id="{11022999-8FD9-4B2B-8825-66B2BCCB87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09" t="15168" r="11874" b="17620"/>
          <a:stretch/>
        </p:blipFill>
        <p:spPr bwMode="auto">
          <a:xfrm>
            <a:off x="1540695" y="1914525"/>
            <a:ext cx="6062610" cy="3914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20AABB-2A49-4D51-9656-D317F673A50A}"/>
              </a:ext>
            </a:extLst>
          </p:cNvPr>
          <p:cNvSpPr txBox="1"/>
          <p:nvPr/>
        </p:nvSpPr>
        <p:spPr>
          <a:xfrm>
            <a:off x="950119" y="176058"/>
            <a:ext cx="72437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Подведем итоги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б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рейн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-ринга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«Вред и польза твоей агрессии» </a:t>
            </a:r>
          </a:p>
        </p:txBody>
      </p:sp>
    </p:spTree>
    <p:extLst>
      <p:ext uri="{BB962C8B-B14F-4D97-AF65-F5344CB8AC3E}">
        <p14:creationId xmlns:p14="http://schemas.microsoft.com/office/powerpoint/2010/main" val="39827418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794065DD-4B2A-4DA3-AEF7-96AED6A4A3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003891"/>
            <a:ext cx="739176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http://molodezh40.ru/konkurs/1/cocialnyi_plakat_1/36/chto_gde_kogda</a:t>
            </a:r>
            <a:endParaRPr lang="ru-RU" alt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http://vk.com/wall-56449676_2014</a:t>
            </a:r>
            <a:endParaRPr lang="ru-RU" alt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310045AE-C172-404C-BF7D-BCAEFBAF3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808858"/>
            <a:ext cx="476284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http://read.virmk.ru/s/SANZ_SOC/g-032.htm</a:t>
            </a: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E6B3E132-B57C-4566-B25D-3DAAE92A39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353098"/>
            <a:ext cx="5147563" cy="430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38088" bIns="114264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http://blog.marinadidenko.pro/post/51516175990</a:t>
            </a:r>
            <a:endParaRPr lang="ru-RU" alt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FAC52E3F-430C-4626-9BDB-7D6C46FCED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722" y="3892548"/>
            <a:ext cx="70583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http://edu.dvgups.ru/METDOC/CGU/PSIHOLOG/PSIH_UPR/UMK_</a:t>
            </a:r>
          </a:p>
          <a:p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DO/PRAK/PRIL4.HTM</a:t>
            </a: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7BCB19-BC40-407C-A2E1-9A1D9F2B70BB}"/>
              </a:ext>
            </a:extLst>
          </p:cNvPr>
          <p:cNvSpPr txBox="1"/>
          <p:nvPr/>
        </p:nvSpPr>
        <p:spPr>
          <a:xfrm>
            <a:off x="1309687" y="315912"/>
            <a:ext cx="6524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Использованная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>
                <a:solidFill>
                  <a:srgbClr val="990033"/>
                </a:solidFill>
                <a:latin typeface="Arial Black" panose="020B0A04020102020204" pitchFamily="34" charset="0"/>
              </a:rPr>
              <a:t>литература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CDADD0-20EC-4867-8F79-595797BFDCFB}"/>
              </a:ext>
            </a:extLst>
          </p:cNvPr>
          <p:cNvSpPr txBox="1"/>
          <p:nvPr/>
        </p:nvSpPr>
        <p:spPr>
          <a:xfrm>
            <a:off x="755650" y="4692510"/>
            <a:ext cx="4572000" cy="3727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https://smart-lab.ru/blog/43485.php</a:t>
            </a:r>
            <a:endParaRPr lang="ru-RU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E8ACF2-A3F7-4929-80FE-A5256DF8DDBB}"/>
              </a:ext>
            </a:extLst>
          </p:cNvPr>
          <p:cNvSpPr txBox="1"/>
          <p:nvPr/>
        </p:nvSpPr>
        <p:spPr>
          <a:xfrm>
            <a:off x="739722" y="1546119"/>
            <a:ext cx="6092825" cy="324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750"/>
              </a:spcAft>
            </a:pP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u="sng" kern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http://sevcspsd.ru/2018/02/19/что-такое-агрессия/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7876D2-AE5E-494B-8466-B3716903D528}"/>
              </a:ext>
            </a:extLst>
          </p:cNvPr>
          <p:cNvSpPr txBox="1"/>
          <p:nvPr/>
        </p:nvSpPr>
        <p:spPr>
          <a:xfrm>
            <a:off x="755650" y="5129848"/>
            <a:ext cx="668644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https://infourok.ru/prezentaciya-k-vneklassnomu-meropriyatiyu-ti-menedzher-svoih-emociy-2420046.html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576774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Business Plan">
  <a:themeElements>
    <a:clrScheme name="Business Plan 1">
      <a:dk1>
        <a:srgbClr val="000000"/>
      </a:dk1>
      <a:lt1>
        <a:srgbClr val="EAEAEA"/>
      </a:lt1>
      <a:dk2>
        <a:srgbClr val="00763B"/>
      </a:dk2>
      <a:lt2>
        <a:srgbClr val="FFFFCC"/>
      </a:lt2>
      <a:accent1>
        <a:srgbClr val="CC6600"/>
      </a:accent1>
      <a:accent2>
        <a:srgbClr val="FF9900"/>
      </a:accent2>
      <a:accent3>
        <a:srgbClr val="AABDAF"/>
      </a:accent3>
      <a:accent4>
        <a:srgbClr val="C8C8C8"/>
      </a:accent4>
      <a:accent5>
        <a:srgbClr val="E2B8AA"/>
      </a:accent5>
      <a:accent6>
        <a:srgbClr val="E78A00"/>
      </a:accent6>
      <a:hlink>
        <a:srgbClr val="CC3300"/>
      </a:hlink>
      <a:folHlink>
        <a:srgbClr val="71BB96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usiness Plan 1">
        <a:dk1>
          <a:srgbClr val="000000"/>
        </a:dk1>
        <a:lt1>
          <a:srgbClr val="EAEAEA"/>
        </a:lt1>
        <a:dk2>
          <a:srgbClr val="00763B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AABDAF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71BB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2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71BB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4">
        <a:dk1>
          <a:srgbClr val="271A0D"/>
        </a:dk1>
        <a:lt1>
          <a:srgbClr val="EAEAEA"/>
        </a:lt1>
        <a:dk2>
          <a:srgbClr val="996633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CAB8AD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CA95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5">
        <a:dk1>
          <a:srgbClr val="001428"/>
        </a:dk1>
        <a:lt1>
          <a:srgbClr val="DDDDDD"/>
        </a:lt1>
        <a:dk2>
          <a:srgbClr val="336699"/>
        </a:dk2>
        <a:lt2>
          <a:srgbClr val="CCFFCC"/>
        </a:lt2>
        <a:accent1>
          <a:srgbClr val="009999"/>
        </a:accent1>
        <a:accent2>
          <a:srgbClr val="8263A2"/>
        </a:accent2>
        <a:accent3>
          <a:srgbClr val="ADB8CA"/>
        </a:accent3>
        <a:accent4>
          <a:srgbClr val="BDBDBD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699BC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2705</TotalTime>
  <Words>2165</Words>
  <Application>Microsoft Office PowerPoint</Application>
  <PresentationFormat>Экран (4:3)</PresentationFormat>
  <Paragraphs>613</Paragraphs>
  <Slides>36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36</vt:i4>
      </vt:variant>
    </vt:vector>
  </HeadingPairs>
  <TitlesOfParts>
    <vt:vector size="47" baseType="lpstr">
      <vt:lpstr>Arial</vt:lpstr>
      <vt:lpstr>Arial Black</vt:lpstr>
      <vt:lpstr>Arial Narrow</vt:lpstr>
      <vt:lpstr>Calibri</vt:lpstr>
      <vt:lpstr>Century Gothic</vt:lpstr>
      <vt:lpstr>Tahoma</vt:lpstr>
      <vt:lpstr>Times New Roman</vt:lpstr>
      <vt:lpstr>Tw Cen MT</vt:lpstr>
      <vt:lpstr>Wingdings</vt:lpstr>
      <vt:lpstr>Капля</vt:lpstr>
      <vt:lpstr>Business Plan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243</cp:revision>
  <dcterms:created xsi:type="dcterms:W3CDTF">2021-02-08T12:12:56Z</dcterms:created>
  <dcterms:modified xsi:type="dcterms:W3CDTF">2021-02-28T15:29:31Z</dcterms:modified>
</cp:coreProperties>
</file>