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8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84" y="-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5300" y="78970"/>
            <a:ext cx="9601200" cy="6363393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 </a:t>
            </a:r>
            <a:r>
              <a:rPr lang="ru-RU" sz="2800" dirty="0" smtClean="0"/>
              <a:t>«М.В.Ломоносов как основоположник российской науки»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                                                              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886610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76" y="1699337"/>
            <a:ext cx="6400801" cy="6148917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М.В.Ломоносов – многогранная личность. В</a:t>
            </a:r>
            <a:br>
              <a:rPr lang="ru-RU" sz="2400" dirty="0" smtClean="0"/>
            </a:br>
            <a:r>
              <a:rPr lang="ru-RU" sz="2400" dirty="0" smtClean="0"/>
              <a:t>истории отечественной мировой науки и культуры Михаил Васильевич Ломоносов занимает</a:t>
            </a:r>
            <a:r>
              <a:rPr lang="ru-RU" sz="2400" dirty="0"/>
              <a:t> </a:t>
            </a:r>
            <a:r>
              <a:rPr lang="ru-RU" sz="2400" dirty="0" smtClean="0"/>
              <a:t>особое место. Человек </a:t>
            </a:r>
            <a:r>
              <a:rPr lang="ru-RU" sz="2400" dirty="0" smtClean="0"/>
              <a:t>удивительной </a:t>
            </a:r>
            <a:r>
              <a:rPr lang="ru-RU" sz="2400" dirty="0" smtClean="0"/>
              <a:t>судьбы и выдающийся ученый, лингвист, первый российский академик, создатель первого университета в России.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b="1" dirty="0" smtClean="0"/>
              <a:t>Актуальность темы:</a:t>
            </a:r>
            <a:r>
              <a:rPr lang="ru-RU" sz="2400" dirty="0" smtClean="0"/>
              <a:t> Ломоносов сделал русский</a:t>
            </a:r>
            <a:br>
              <a:rPr lang="ru-RU" sz="2400" dirty="0" smtClean="0"/>
            </a:br>
            <a:r>
              <a:rPr lang="ru-RU" sz="2400" dirty="0" smtClean="0"/>
              <a:t>язык глубоко понятным.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b="1" dirty="0"/>
          </a:p>
        </p:txBody>
      </p:sp>
      <p:pic>
        <p:nvPicPr>
          <p:cNvPr id="1026" name="Picture 2" descr="https://rosspectr.ru/wp-content/uploads/8/e/0/8e0dcd31011bf7bb492f70242155b0a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9133" y="210781"/>
            <a:ext cx="4538133" cy="5938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694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7531" y="143933"/>
            <a:ext cx="10566402" cy="6366934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Цель: </a:t>
            </a:r>
            <a:r>
              <a:rPr lang="ru-RU" sz="2400" dirty="0" smtClean="0"/>
              <a:t>выявление роли </a:t>
            </a:r>
            <a:r>
              <a:rPr lang="ru-RU" sz="2400" dirty="0" err="1" smtClean="0"/>
              <a:t>М.В.Ломоносова</a:t>
            </a:r>
            <a:r>
              <a:rPr lang="ru-RU" sz="2400" dirty="0" smtClean="0"/>
              <a:t> в истории российской науки, его вклада в создании русского научного языка.</a:t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800" b="1" dirty="0" smtClean="0"/>
              <a:t>Задачи:</a:t>
            </a:r>
            <a:r>
              <a:rPr lang="ru-RU" sz="2400" b="1" dirty="0" smtClean="0"/>
              <a:t> </a:t>
            </a:r>
            <a:br>
              <a:rPr lang="ru-RU" sz="2400" b="1" dirty="0" smtClean="0"/>
            </a:br>
            <a:r>
              <a:rPr lang="ru-RU" sz="2400" b="1" dirty="0"/>
              <a:t> </a:t>
            </a:r>
            <a:r>
              <a:rPr lang="ru-RU" sz="2400" b="1" dirty="0" smtClean="0"/>
              <a:t>         1. </a:t>
            </a:r>
            <a:r>
              <a:rPr lang="ru-RU" sz="2400" dirty="0" smtClean="0"/>
              <a:t>Изучить материал по биографии </a:t>
            </a:r>
            <a:r>
              <a:rPr lang="ru-RU" sz="2400" dirty="0" err="1" smtClean="0"/>
              <a:t>М.В.Ломоносова</a:t>
            </a:r>
            <a:r>
              <a:rPr lang="ru-RU" sz="2400" dirty="0" smtClean="0"/>
              <a:t>.</a:t>
            </a:r>
            <a:br>
              <a:rPr lang="ru-RU" sz="2400" dirty="0" smtClean="0"/>
            </a:br>
            <a:r>
              <a:rPr lang="ru-RU" sz="2400" dirty="0"/>
              <a:t> </a:t>
            </a:r>
            <a:r>
              <a:rPr lang="ru-RU" sz="2400" dirty="0" smtClean="0"/>
              <a:t>         </a:t>
            </a:r>
            <a:r>
              <a:rPr lang="ru-RU" sz="2400" b="1" dirty="0" smtClean="0"/>
              <a:t>2.</a:t>
            </a:r>
            <a:r>
              <a:rPr lang="ru-RU" sz="2400" dirty="0" smtClean="0"/>
              <a:t> Выявить роль ученого в российской и мировой науке.</a:t>
            </a:r>
            <a:br>
              <a:rPr lang="ru-RU" sz="2400" dirty="0" smtClean="0"/>
            </a:br>
            <a:r>
              <a:rPr lang="ru-RU" sz="2400" dirty="0"/>
              <a:t> </a:t>
            </a:r>
            <a:r>
              <a:rPr lang="ru-RU" sz="2400" dirty="0" smtClean="0"/>
              <a:t>         </a:t>
            </a:r>
            <a:r>
              <a:rPr lang="ru-RU" sz="2400" b="1" dirty="0" smtClean="0"/>
              <a:t>3</a:t>
            </a:r>
            <a:r>
              <a:rPr lang="ru-RU" sz="2400" dirty="0" smtClean="0"/>
              <a:t>. Обобщить материал по вкладу </a:t>
            </a:r>
            <a:r>
              <a:rPr lang="ru-RU" sz="2400" dirty="0" err="1" smtClean="0"/>
              <a:t>М.В.Ломоносова</a:t>
            </a:r>
            <a:r>
              <a:rPr lang="ru-RU" sz="2400" dirty="0" smtClean="0"/>
              <a:t> в преобразование русского языка.</a:t>
            </a:r>
            <a:br>
              <a:rPr lang="ru-RU" sz="2400" dirty="0" smtClean="0"/>
            </a:b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268116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1200" y="-6893"/>
            <a:ext cx="13631333" cy="1485900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                                          </a:t>
            </a:r>
            <a:r>
              <a:rPr lang="ru-RU" sz="3600" b="1" dirty="0" smtClean="0"/>
              <a:t>Детские годы</a:t>
            </a:r>
            <a:br>
              <a:rPr lang="ru-RU" sz="3600" b="1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2400" dirty="0" smtClean="0"/>
              <a:t>Он родился 8 ноября 1711 г., в селе Денисовке, Архангельской губернии, Холмогорского</a:t>
            </a:r>
            <a:br>
              <a:rPr lang="ru-RU" sz="2400" dirty="0" smtClean="0"/>
            </a:br>
            <a:r>
              <a:rPr lang="ru-RU" sz="2400" dirty="0" smtClean="0"/>
              <a:t>уезда, в крестьянской, довольно зажиточной семье. Его отец занимался рыбным промыслом</a:t>
            </a:r>
            <a:br>
              <a:rPr lang="ru-RU" sz="2400" dirty="0" smtClean="0"/>
            </a:br>
            <a:r>
              <a:rPr lang="ru-RU" sz="2400" dirty="0" smtClean="0"/>
              <a:t>и нередко совершал большие морские поездки. Мать Ломоносова, умершая очень рано,</a:t>
            </a:r>
            <a:br>
              <a:rPr lang="ru-RU" sz="2400" dirty="0" smtClean="0"/>
            </a:br>
            <a:r>
              <a:rPr lang="ru-RU" sz="2400" dirty="0" smtClean="0"/>
              <a:t>была дочерью дьякона. От нее Ломоносов научился читать и получил охоту к чтению. Жажда</a:t>
            </a:r>
            <a:br>
              <a:rPr lang="ru-RU" sz="2400" dirty="0" smtClean="0"/>
            </a:br>
            <a:r>
              <a:rPr lang="ru-RU" sz="2400" dirty="0" smtClean="0"/>
              <a:t>знаний заставила его бросить дом и пешком, с рыбным обозом, отправиться в Москву – </a:t>
            </a:r>
            <a:br>
              <a:rPr lang="ru-RU" sz="2400" dirty="0" smtClean="0"/>
            </a:br>
            <a:r>
              <a:rPr lang="ru-RU" sz="2400" dirty="0" smtClean="0"/>
              <a:t>учиться!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4100" y="5983815"/>
            <a:ext cx="3836670" cy="1949517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2050" name="Picture 2" descr="https://avatars.dzeninfra.ru/get-zen_doc/5218869/pub_63cfd94c1025182d2761120b_63cfdd0bf342be6238cece12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742950"/>
            <a:ext cx="3826933" cy="372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5.userapi.com/impg/Jlcb7Gd1uS9NOlOC-S2vq4XT0ul6G9Vj1S5YJA/i1TU8v-pMSg.jpg?size=400x531&amp;quality=96&amp;sign=b113fec02c12362f86112b3039c8b755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946" y="736057"/>
            <a:ext cx="2659794" cy="3734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avatars.mds.yandex.net/i?id=204d25288a1fa339b3610720a766bea1b391307f-8310669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886" y="742950"/>
            <a:ext cx="4218515" cy="3734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26260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9653" y="-1"/>
            <a:ext cx="9601200" cy="6561667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Ломоносов – филолог</a:t>
            </a:r>
            <a:br>
              <a:rPr lang="ru-RU" sz="3200" b="1" dirty="0" smtClean="0"/>
            </a:br>
            <a:r>
              <a:rPr lang="ru-RU" sz="3200" b="1" dirty="0"/>
              <a:t> </a:t>
            </a:r>
            <a:r>
              <a:rPr lang="ru-RU" sz="3200" b="1" dirty="0" smtClean="0"/>
              <a:t>     </a:t>
            </a:r>
            <a:r>
              <a:rPr lang="ru-RU" sz="2400" dirty="0" smtClean="0"/>
              <a:t>На долю Ломоносова выпала поистине гигантская</a:t>
            </a:r>
            <a:br>
              <a:rPr lang="ru-RU" sz="2400" dirty="0" smtClean="0"/>
            </a:br>
            <a:r>
              <a:rPr lang="ru-RU" sz="2400" dirty="0" smtClean="0"/>
              <a:t>работа сделавшая его подлинным создателем русского</a:t>
            </a:r>
            <a:br>
              <a:rPr lang="ru-RU" sz="2400" dirty="0" smtClean="0"/>
            </a:br>
            <a:r>
              <a:rPr lang="ru-RU" sz="2400" dirty="0" smtClean="0"/>
              <a:t>поэтического языка и языка русской науки. Впервые в</a:t>
            </a:r>
            <a:br>
              <a:rPr lang="ru-RU" sz="2400" dirty="0" smtClean="0"/>
            </a:br>
            <a:r>
              <a:rPr lang="ru-RU" sz="2400" dirty="0" smtClean="0"/>
              <a:t>России он начал читать публичные лекции на русском языке</a:t>
            </a:r>
            <a:br>
              <a:rPr lang="ru-RU" sz="2400" dirty="0" smtClean="0"/>
            </a:br>
            <a:r>
              <a:rPr lang="ru-RU" sz="2400" dirty="0" smtClean="0"/>
              <a:t>в Академии наук и писать по-русски научные труды. Он знал</a:t>
            </a:r>
            <a:br>
              <a:rPr lang="ru-RU" sz="2400" dirty="0" smtClean="0"/>
            </a:br>
            <a:r>
              <a:rPr lang="ru-RU" sz="2400" dirty="0" smtClean="0"/>
              <a:t>родной язык во всей его пестроте и разнообразии. К</a:t>
            </a:r>
            <a:br>
              <a:rPr lang="ru-RU" sz="2400" dirty="0" smtClean="0"/>
            </a:br>
            <a:r>
              <a:rPr lang="ru-RU" sz="2400" dirty="0" smtClean="0"/>
              <a:t>изучению русской грамматики Ломоносов впервые</a:t>
            </a:r>
            <a:br>
              <a:rPr lang="ru-RU" sz="2400" dirty="0" smtClean="0"/>
            </a:br>
            <a:r>
              <a:rPr lang="ru-RU" sz="2400" dirty="0" smtClean="0"/>
              <a:t>применил строгие научные приемы, впервые проводит</a:t>
            </a:r>
            <a:br>
              <a:rPr lang="ru-RU" sz="2400" dirty="0" smtClean="0"/>
            </a:br>
            <a:r>
              <a:rPr lang="ru-RU" sz="2400" dirty="0" smtClean="0"/>
              <a:t>резкую грань между языками русским литературным и</a:t>
            </a:r>
            <a:br>
              <a:rPr lang="ru-RU" sz="2400" dirty="0" smtClean="0"/>
            </a:br>
            <a:r>
              <a:rPr lang="ru-RU" sz="2400" dirty="0" smtClean="0"/>
              <a:t>церковно-славянским, между разговорной речью и устной.</a:t>
            </a:r>
            <a:br>
              <a:rPr lang="ru-RU" sz="2400" dirty="0" smtClean="0"/>
            </a:br>
            <a:r>
              <a:rPr lang="ru-RU" sz="2400" dirty="0" smtClean="0"/>
              <a:t>В 1757 г. </a:t>
            </a:r>
            <a:r>
              <a:rPr lang="ru-RU" sz="2400" dirty="0"/>
              <a:t>в</a:t>
            </a:r>
            <a:r>
              <a:rPr lang="ru-RU" sz="2400" dirty="0" smtClean="0"/>
              <a:t>ышла первая научная грамматика русского языка</a:t>
            </a:r>
            <a:br>
              <a:rPr lang="ru-RU" sz="2400" dirty="0" smtClean="0"/>
            </a:br>
            <a:r>
              <a:rPr lang="ru-RU" sz="2400" dirty="0" smtClean="0"/>
              <a:t>«Российская грамматика». Ученый раскрывал в своих</a:t>
            </a:r>
            <a:br>
              <a:rPr lang="ru-RU" sz="2400" dirty="0" smtClean="0"/>
            </a:br>
            <a:r>
              <a:rPr lang="ru-RU" sz="2400" dirty="0" smtClean="0"/>
              <a:t>пояснениях и правилах значение человеческого слова.</a:t>
            </a:r>
            <a:br>
              <a:rPr lang="ru-RU" sz="2400" dirty="0" smtClean="0"/>
            </a:br>
            <a:r>
              <a:rPr lang="ru-RU" sz="2400" dirty="0" smtClean="0"/>
              <a:t>Ломоносов говорит о том, что русский язык может выразить</a:t>
            </a:r>
            <a:br>
              <a:rPr lang="ru-RU" sz="2400" dirty="0" smtClean="0"/>
            </a:br>
            <a:r>
              <a:rPr lang="ru-RU" sz="2400" dirty="0" smtClean="0"/>
              <a:t>тончайшие философские понятия, все перемены,</a:t>
            </a:r>
            <a:br>
              <a:rPr lang="ru-RU" sz="2400" dirty="0" smtClean="0"/>
            </a:br>
            <a:r>
              <a:rPr lang="ru-RU" sz="2400" dirty="0" smtClean="0"/>
              <a:t>происходящие в видимом мире, все оттенки человеческих</a:t>
            </a:r>
            <a:br>
              <a:rPr lang="ru-RU" sz="2400" dirty="0" smtClean="0"/>
            </a:br>
            <a:r>
              <a:rPr lang="ru-RU" sz="2400" dirty="0" smtClean="0"/>
              <a:t>отношений.</a:t>
            </a:r>
            <a:endParaRPr lang="ru-RU" sz="3200" b="1" dirty="0"/>
          </a:p>
        </p:txBody>
      </p:sp>
      <p:pic>
        <p:nvPicPr>
          <p:cNvPr id="3074" name="Picture 2" descr="https://im.kommersant.ru/Issues.photo/NAUKA_Online/2017/01/20/KMO_111307_16231_1_t222_1556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29" y="973213"/>
            <a:ext cx="2126325" cy="2975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m.realnoevremya.ru/uploads/article/36/e1/9ca06af59b8d6b9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968" y="3485590"/>
            <a:ext cx="2113706" cy="2959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849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8844" y="-1"/>
            <a:ext cx="10482349" cy="7165571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         Ломоносов - создатель русского научного языка</a:t>
            </a:r>
            <a:br>
              <a:rPr lang="ru-RU" sz="3200" b="1" dirty="0" smtClean="0"/>
            </a:br>
            <a:r>
              <a:rPr lang="ru-RU" sz="2400" dirty="0" smtClean="0"/>
              <a:t>Ломоносов заложил основы русской научной и технической терминологии.</a:t>
            </a:r>
            <a:br>
              <a:rPr lang="ru-RU" sz="2400" dirty="0" smtClean="0"/>
            </a:br>
            <a:r>
              <a:rPr lang="ru-RU" sz="2400" dirty="0" smtClean="0"/>
              <a:t>Многие термины, созданные Ломоносовым прочно вошли в научный обиход: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-</a:t>
            </a:r>
            <a:r>
              <a:rPr lang="ru-RU" sz="2400" i="1" dirty="0" smtClean="0"/>
              <a:t>термометр </a:t>
            </a:r>
            <a:br>
              <a:rPr lang="ru-RU" sz="2400" i="1" dirty="0" smtClean="0"/>
            </a:br>
            <a:r>
              <a:rPr lang="ru-RU" sz="2400" i="1" dirty="0" smtClean="0"/>
              <a:t> -градус </a:t>
            </a:r>
            <a:br>
              <a:rPr lang="ru-RU" sz="2400" i="1" dirty="0" smtClean="0"/>
            </a:br>
            <a:r>
              <a:rPr lang="ru-RU" sz="2400" i="1" dirty="0" smtClean="0"/>
              <a:t> -кислота</a:t>
            </a:r>
            <a:br>
              <a:rPr lang="ru-RU" sz="2400" i="1" dirty="0" smtClean="0"/>
            </a:br>
            <a:r>
              <a:rPr lang="ru-RU" sz="2400" i="1" dirty="0" smtClean="0"/>
              <a:t> -равновесие</a:t>
            </a:r>
            <a:br>
              <a:rPr lang="ru-RU" sz="2400" i="1" dirty="0" smtClean="0"/>
            </a:br>
            <a:r>
              <a:rPr lang="ru-RU" sz="2400" i="1" dirty="0" smtClean="0"/>
              <a:t> -земная ось</a:t>
            </a:r>
            <a:br>
              <a:rPr lang="ru-RU" sz="2400" i="1" dirty="0" smtClean="0"/>
            </a:br>
            <a:r>
              <a:rPr lang="ru-RU" sz="2400" i="1" dirty="0" smtClean="0"/>
              <a:t> -удельный вес</a:t>
            </a:r>
            <a:br>
              <a:rPr lang="ru-RU" sz="2400" i="1" dirty="0" smtClean="0"/>
            </a:br>
            <a:r>
              <a:rPr lang="ru-RU" sz="2400" i="1" dirty="0" smtClean="0"/>
              <a:t> -зажигательное стекло</a:t>
            </a:r>
            <a:br>
              <a:rPr lang="ru-RU" sz="2400" i="1" dirty="0" smtClean="0"/>
            </a:br>
            <a:r>
              <a:rPr lang="ru-RU" sz="2400" i="1" dirty="0" smtClean="0"/>
              <a:t> -преломление лучей</a:t>
            </a:r>
            <a:br>
              <a:rPr lang="ru-RU" sz="2400" i="1" dirty="0" smtClean="0"/>
            </a:br>
            <a:r>
              <a:rPr lang="ru-RU" sz="2400" i="1" dirty="0" smtClean="0"/>
              <a:t> -магнитная стрелка</a:t>
            </a: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12242599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0200" y="0"/>
            <a:ext cx="13377488" cy="7493000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                                       Ломоносов – поэт  </a:t>
            </a:r>
            <a:br>
              <a:rPr lang="ru-RU" sz="3200" b="1" dirty="0" smtClean="0"/>
            </a:br>
            <a:r>
              <a:rPr lang="ru-RU" sz="3200" b="1" dirty="0" smtClean="0"/>
              <a:t>             </a:t>
            </a:r>
            <a:r>
              <a:rPr lang="ru-RU" sz="2400" dirty="0" smtClean="0"/>
              <a:t>Реформируя систему стихосложения, Ломоносов и сам создавал поэтические</a:t>
            </a:r>
            <a:br>
              <a:rPr lang="ru-RU" sz="2400" dirty="0" smtClean="0"/>
            </a:br>
            <a:r>
              <a:rPr lang="ru-RU" sz="2400" dirty="0" smtClean="0"/>
              <a:t>     произведения, в которых выражал свои убеждения. Он писал произведения самых</a:t>
            </a:r>
            <a:br>
              <a:rPr lang="ru-RU" sz="2400" dirty="0" smtClean="0"/>
            </a:br>
            <a:r>
              <a:rPr lang="ru-RU" sz="2400" dirty="0" smtClean="0"/>
              <a:t>     различных жанров: оды, трагедии, лирические и сатирические стихотворения, басни,</a:t>
            </a:r>
            <a:br>
              <a:rPr lang="ru-RU" sz="2400" dirty="0" smtClean="0"/>
            </a:br>
            <a:r>
              <a:rPr lang="ru-RU" sz="2400" dirty="0" smtClean="0"/>
              <a:t>     эпиграммы. Ломоносов был поэтом, творившим в рамках классицизма. Для</a:t>
            </a:r>
            <a:br>
              <a:rPr lang="ru-RU" sz="2400" dirty="0" smtClean="0"/>
            </a:br>
            <a:r>
              <a:rPr lang="ru-RU" sz="2400" dirty="0" smtClean="0"/>
              <a:t>     классицистов интересы государства стояли превыше всего. Процветание государства</a:t>
            </a:r>
            <a:br>
              <a:rPr lang="ru-RU" sz="2400" dirty="0" smtClean="0"/>
            </a:br>
            <a:r>
              <a:rPr lang="ru-RU" sz="2400" dirty="0"/>
              <a:t> </a:t>
            </a:r>
            <a:r>
              <a:rPr lang="ru-RU" sz="2400" dirty="0" smtClean="0"/>
              <a:t>    поэт связывал с миром. Для того чтобы Россия становилась сильным, могучем</a:t>
            </a:r>
            <a:br>
              <a:rPr lang="ru-RU" sz="2400" dirty="0" smtClean="0"/>
            </a:br>
            <a:r>
              <a:rPr lang="ru-RU" sz="2400" dirty="0" smtClean="0"/>
              <a:t>     государством, необходимо по его мнению, повсеместное распространение знаний.</a:t>
            </a:r>
            <a:br>
              <a:rPr lang="ru-RU" sz="2400" dirty="0" smtClean="0"/>
            </a:br>
            <a:r>
              <a:rPr lang="ru-RU" sz="2400" dirty="0"/>
              <a:t> </a:t>
            </a:r>
            <a:r>
              <a:rPr lang="ru-RU" sz="2400" dirty="0" smtClean="0"/>
              <a:t>    Просветительские взгляды поэта отразились в его творчестве.</a:t>
            </a:r>
            <a:br>
              <a:rPr lang="ru-RU" sz="2400" dirty="0" smtClean="0"/>
            </a:br>
            <a:r>
              <a:rPr lang="ru-RU" sz="2400" dirty="0"/>
              <a:t> </a:t>
            </a:r>
            <a:r>
              <a:rPr lang="ru-RU" sz="2400" dirty="0" smtClean="0"/>
              <a:t>        Ломоносов воспевает талантливость великого русского народа, могучий дух его</a:t>
            </a:r>
            <a:br>
              <a:rPr lang="ru-RU" sz="2400" dirty="0" smtClean="0"/>
            </a:br>
            <a:r>
              <a:rPr lang="ru-RU" sz="2400" dirty="0" smtClean="0"/>
              <a:t>     войска, русский флот, выражает твердую уверенность, что Российская земля</a:t>
            </a:r>
            <a:br>
              <a:rPr lang="ru-RU" sz="2400" dirty="0" smtClean="0"/>
            </a:br>
            <a:r>
              <a:rPr lang="ru-RU" sz="2400" dirty="0"/>
              <a:t> </a:t>
            </a:r>
            <a:r>
              <a:rPr lang="ru-RU" sz="2400" dirty="0" smtClean="0"/>
              <a:t>    способна рождать собственных великих ученых, великих деятелей России.</a:t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>                                                     </a:t>
            </a:r>
            <a:endParaRPr lang="ru-RU" sz="3200" b="1" dirty="0"/>
          </a:p>
        </p:txBody>
      </p:sp>
      <p:sp>
        <p:nvSpPr>
          <p:cNvPr id="4" name="AutoShape 4" descr="https://www.mibs-vlz.ru/images/other/lomonosov/lomonosov-10-l.jpg"/>
          <p:cNvSpPr>
            <a:spLocks noChangeAspect="1" noChangeArrowheads="1"/>
          </p:cNvSpPr>
          <p:nvPr/>
        </p:nvSpPr>
        <p:spPr bwMode="auto">
          <a:xfrm>
            <a:off x="2060575" y="86307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https://www.mibs-vlz.ru/images/other/lomonosov/lomonosov-10-l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6115" y="4334404"/>
            <a:ext cx="1855085" cy="23293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7511" y="4334404"/>
            <a:ext cx="1731433" cy="232291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1211" y="4298829"/>
            <a:ext cx="1540856" cy="2400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76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8133" y="-1"/>
            <a:ext cx="13234631" cy="7374467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                                       Заключение</a:t>
            </a:r>
            <a:br>
              <a:rPr lang="ru-RU" sz="3200" b="1" dirty="0" smtClean="0"/>
            </a:br>
            <a:r>
              <a:rPr lang="ru-RU" sz="2400" dirty="0" smtClean="0"/>
              <a:t>Роль Ломоносова в формировании русского литературного языка в целом и языка</a:t>
            </a:r>
            <a:br>
              <a:rPr lang="ru-RU" sz="2400" dirty="0" smtClean="0"/>
            </a:br>
            <a:r>
              <a:rPr lang="ru-RU" sz="2400" dirty="0" smtClean="0"/>
              <a:t>русской науки в частности была чрезвычайно значительна. Заслуга его в том, что он</a:t>
            </a:r>
            <a:br>
              <a:rPr lang="ru-RU" sz="2400" dirty="0" smtClean="0"/>
            </a:br>
            <a:r>
              <a:rPr lang="ru-RU" sz="2400" dirty="0" smtClean="0"/>
              <a:t>со свойственным ему тактом не отбросил накопленный опыт, а начал шлифовать</a:t>
            </a:r>
            <a:br>
              <a:rPr lang="ru-RU" sz="2400" dirty="0" smtClean="0"/>
            </a:br>
            <a:r>
              <a:rPr lang="ru-RU" sz="2400" dirty="0" smtClean="0"/>
              <a:t>языковой материал, решительно устраняя наносное и устарелое и всей силой своего</a:t>
            </a:r>
            <a:br>
              <a:rPr lang="ru-RU" sz="2400" dirty="0" smtClean="0"/>
            </a:br>
            <a:r>
              <a:rPr lang="ru-RU" sz="2400" dirty="0" smtClean="0"/>
              <a:t>научного и литературного авторитета подкрепляя новые нормы языкового</a:t>
            </a:r>
            <a:br>
              <a:rPr lang="ru-RU" sz="2400" dirty="0" smtClean="0"/>
            </a:br>
            <a:r>
              <a:rPr lang="ru-RU" sz="2400" dirty="0" smtClean="0"/>
              <a:t>употребления. М.В.Ломоносов занимает особое место в развитии отечественной</a:t>
            </a:r>
            <a:br>
              <a:rPr lang="ru-RU" sz="2400" dirty="0" smtClean="0"/>
            </a:br>
            <a:r>
              <a:rPr lang="ru-RU" sz="2400" dirty="0" smtClean="0"/>
              <a:t>и мировой науки и культуры. Разработанные им проекты и открытия в различных</a:t>
            </a:r>
            <a:br>
              <a:rPr lang="ru-RU" sz="2400" dirty="0" smtClean="0"/>
            </a:br>
            <a:r>
              <a:rPr lang="ru-RU" sz="2400" dirty="0" smtClean="0"/>
              <a:t>отраслях научных знаний не утратили своей актуальности и востребованы в</a:t>
            </a:r>
            <a:br>
              <a:rPr lang="ru-RU" sz="2400" dirty="0" smtClean="0"/>
            </a:br>
            <a:r>
              <a:rPr lang="ru-RU" sz="2400" smtClean="0"/>
              <a:t>современном обществе.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471624461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TM10001105[[fn=Уголки]]</Template>
  <TotalTime>150</TotalTime>
  <Words>51</Words>
  <Application>Microsoft Office PowerPoint</Application>
  <PresentationFormat>Широкоэкранный</PresentationFormat>
  <Paragraphs>17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Franklin Gothic Book</vt:lpstr>
      <vt:lpstr>Crop</vt:lpstr>
      <vt:lpstr> «М.В.Ломоносов как основоположник российской науки»                                                                    </vt:lpstr>
      <vt:lpstr>М.В.Ломоносов – многогранная личность. В истории отечественной мировой науки и культуры Михаил Васильевич Ломоносов занимает особое место. Человек удивительной судьбы и выдающийся ученый, лингвист, первый российский академик, создатель первого университета в России.  Актуальность темы: Ломоносов сделал русский язык глубоко понятным.  </vt:lpstr>
      <vt:lpstr>Цель: выявление роли М.В.Ломоносова в истории российской науки, его вклада в создании русского научного языка.   Задачи:            1. Изучить материал по биографии М.В.Ломоносова.           2. Выявить роль ученого в российской и мировой науке.           3. Обобщить материал по вкладу М.В.Ломоносова в преобразование русского языка. </vt:lpstr>
      <vt:lpstr>                                          Детские годы           Он родился 8 ноября 1711 г., в селе Денисовке, Архангельской губернии, Холмогорского уезда, в крестьянской, довольно зажиточной семье. Его отец занимался рыбным промыслом и нередко совершал большие морские поездки. Мать Ломоносова, умершая очень рано, была дочерью дьякона. От нее Ломоносов научился читать и получил охоту к чтению. Жажда знаний заставила его бросить дом и пешком, с рыбным обозом, отправиться в Москву –  учиться! </vt:lpstr>
      <vt:lpstr>Ломоносов – филолог       На долю Ломоносова выпала поистине гигантская работа сделавшая его подлинным создателем русского поэтического языка и языка русской науки. Впервые в России он начал читать публичные лекции на русском языке в Академии наук и писать по-русски научные труды. Он знал родной язык во всей его пестроте и разнообразии. К изучению русской грамматики Ломоносов впервые применил строгие научные приемы, впервые проводит резкую грань между языками русским литературным и церковно-славянским, между разговорной речью и устной. В 1757 г. вышла первая научная грамматика русского языка «Российская грамматика». Ученый раскрывал в своих пояснениях и правилах значение человеческого слова. Ломоносов говорит о том, что русский язык может выразить тончайшие философские понятия, все перемены, происходящие в видимом мире, все оттенки человеческих отношений.</vt:lpstr>
      <vt:lpstr>         Ломоносов - создатель русского научного языка Ломоносов заложил основы русской научной и технической терминологии. Многие термины, созданные Ломоносовым прочно вошли в научный обиход:    -термометр   -градус   -кислота  -равновесие  -земная ось  -удельный вес  -зажигательное стекло  -преломление лучей  -магнитная стрелка</vt:lpstr>
      <vt:lpstr>                                       Ломоносов – поэт                Реформируя систему стихосложения, Ломоносов и сам создавал поэтические      произведения, в которых выражал свои убеждения. Он писал произведения самых      различных жанров: оды, трагедии, лирические и сатирические стихотворения, басни,      эпиграммы. Ломоносов был поэтом, творившим в рамках классицизма. Для      классицистов интересы государства стояли превыше всего. Процветание государства      поэт связывал с миром. Для того чтобы Россия становилась сильным, могучем      государством, необходимо по его мнению, повсеместное распространение знаний.      Просветительские взгляды поэта отразились в его творчестве.          Ломоносов воспевает талантливость великого русского народа, могучий дух его      войска, русский флот, выражает твердую уверенность, что Российская земля      способна рождать собственных великих ученых, великих деятелей России.                                                       </vt:lpstr>
      <vt:lpstr>                                       Заключение Роль Ломоносова в формировании русского литературного языка в целом и языка русской науки в частности была чрезвычайно значительна. Заслуга его в том, что он со свойственным ему тактом не отбросил накопленный опыт, а начал шлифовать языковой материал, решительно устраняя наносное и устарелое и всей силой своего научного и литературного авторитета подкрепляя новые нормы языкового употребления. М.В.Ломоносов занимает особое место в развитии отечественной и мировой науки и культуры. Разработанные им проекты и открытия в различных отраслях научных знаний не утратили своей актуальности и востребованы в современном обществе.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Школьная научно-практическая конференция «Эрудит»                 Тема научно-практической работы:  «М.В.Ломоносов как основоположник российской науки»     Вы</dc:title>
  <dc:creator>Admin</dc:creator>
  <cp:lastModifiedBy>K32</cp:lastModifiedBy>
  <cp:revision>17</cp:revision>
  <dcterms:created xsi:type="dcterms:W3CDTF">2024-02-21T14:18:32Z</dcterms:created>
  <dcterms:modified xsi:type="dcterms:W3CDTF">2025-03-06T01:36:49Z</dcterms:modified>
</cp:coreProperties>
</file>