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4" r:id="rId6"/>
    <p:sldId id="273" r:id="rId7"/>
    <p:sldId id="276" r:id="rId8"/>
    <p:sldId id="277" r:id="rId9"/>
    <p:sldId id="278" r:id="rId10"/>
    <p:sldId id="260" r:id="rId11"/>
    <p:sldId id="267" r:id="rId12"/>
    <p:sldId id="261" r:id="rId13"/>
    <p:sldId id="262" r:id="rId14"/>
    <p:sldId id="263" r:id="rId15"/>
    <p:sldId id="279" r:id="rId16"/>
    <p:sldId id="272" r:id="rId17"/>
    <p:sldId id="268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be-B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be-B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be-BY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be-B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be-BY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be-B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be-BY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be-BY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be-B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be-BY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be-B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be-BY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be-BY" smtClean="0"/>
              <a:t>Образец текста</a:t>
            </a:r>
          </a:p>
          <a:p>
            <a:pPr lvl="1"/>
            <a:r>
              <a:rPr lang="ru-RU" altLang="be-BY" smtClean="0"/>
              <a:t>Второй уровень</a:t>
            </a:r>
          </a:p>
          <a:p>
            <a:pPr lvl="2"/>
            <a:r>
              <a:rPr lang="ru-RU" altLang="be-BY" smtClean="0"/>
              <a:t>Третий уровень</a:t>
            </a:r>
          </a:p>
          <a:p>
            <a:pPr lvl="3"/>
            <a:r>
              <a:rPr lang="ru-RU" altLang="be-BY" smtClean="0"/>
              <a:t>Четвертый уровень</a:t>
            </a:r>
          </a:p>
          <a:p>
            <a:pPr lvl="4"/>
            <a:r>
              <a:rPr lang="ru-RU" altLang="be-BY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e-B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66800"/>
            <a:ext cx="8839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Сервировка </a:t>
            </a:r>
          </a:p>
          <a:p>
            <a:pPr algn="ctr"/>
            <a:r>
              <a:rPr lang="ru-RU" sz="72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стола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81200" y="381000"/>
            <a:ext cx="5410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  Тема урока :</a:t>
            </a:r>
            <a:endParaRPr lang="ru-RU" sz="6000" b="1" dirty="0"/>
          </a:p>
        </p:txBody>
      </p:sp>
      <p:pic>
        <p:nvPicPr>
          <p:cNvPr id="13314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276600"/>
            <a:ext cx="38100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320" name="Picture 8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3276600"/>
            <a:ext cx="4038600" cy="2899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2590800" y="6096000"/>
            <a:ext cx="563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Урок труда (технологии </a:t>
            </a:r>
            <a:r>
              <a:rPr lang="ru-RU" b="1" dirty="0" smtClean="0"/>
              <a:t>) для </a:t>
            </a:r>
            <a:r>
              <a:rPr lang="ru-RU" b="1" dirty="0" smtClean="0"/>
              <a:t>5 </a:t>
            </a:r>
            <a:r>
              <a:rPr lang="ru-RU" b="1" dirty="0" smtClean="0"/>
              <a:t>класса</a:t>
            </a:r>
            <a:endParaRPr lang="ru-RU" b="1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ru-RU" sz="54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ook Antiqua" pitchFamily="18" charset="0"/>
                <a:ea typeface="+mn-ea"/>
                <a:cs typeface="+mn-cs"/>
              </a:rPr>
              <a:t>          </a:t>
            </a:r>
            <a:r>
              <a:rPr lang="ru-RU" sz="54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Цели урока:</a:t>
            </a:r>
            <a:endParaRPr lang="ru-RU" sz="5400" b="1" kern="10" dirty="0">
              <a:ln w="19050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99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1600200"/>
            <a:ext cx="8001000" cy="4429125"/>
          </a:xfrm>
        </p:spPr>
        <p:txBody>
          <a:bodyPr>
            <a:normAutofit/>
          </a:bodyPr>
          <a:lstStyle/>
          <a:p>
            <a:pPr marL="650875" indent="-514350" algn="just" fontAlgn="auto">
              <a:spcAft>
                <a:spcPts val="0"/>
              </a:spcAft>
              <a:buClrTx/>
              <a:buNone/>
              <a:defRPr/>
            </a:pPr>
            <a:r>
              <a:rPr lang="ru-RU" sz="3200" b="1" dirty="0" smtClean="0"/>
              <a:t>Познакомить с понятием «сервировка» стола,</a:t>
            </a:r>
            <a:r>
              <a:rPr lang="en-US" sz="3200" b="1" dirty="0" smtClean="0"/>
              <a:t> </a:t>
            </a:r>
            <a:r>
              <a:rPr lang="ru-RU" sz="3200" b="1" dirty="0" smtClean="0"/>
              <a:t>с правилами </a:t>
            </a:r>
            <a:r>
              <a:rPr lang="en-US" sz="3200" b="1" dirty="0" smtClean="0"/>
              <a:t> </a:t>
            </a:r>
            <a:r>
              <a:rPr lang="ru-RU" sz="3200" b="1" dirty="0" smtClean="0"/>
              <a:t>и  предметами сервировки.</a:t>
            </a:r>
            <a:endParaRPr lang="en-US" sz="3200" b="1" dirty="0" smtClean="0"/>
          </a:p>
          <a:p>
            <a:pPr marL="650875" indent="-514350" algn="just" fontAlgn="auto">
              <a:spcAft>
                <a:spcPts val="0"/>
              </a:spcAft>
              <a:buClrTx/>
              <a:buNone/>
              <a:defRPr/>
            </a:pPr>
            <a:r>
              <a:rPr lang="ru-RU" sz="3200" b="1" dirty="0" smtClean="0"/>
              <a:t>Учить приемам складывания салфеток,</a:t>
            </a:r>
            <a:r>
              <a:rPr lang="en-US" sz="3200" b="1" dirty="0" smtClean="0"/>
              <a:t> </a:t>
            </a:r>
            <a:r>
              <a:rPr lang="ru-RU" sz="3200" b="1" dirty="0" smtClean="0"/>
              <a:t>расстановки посуды.</a:t>
            </a:r>
            <a:endParaRPr lang="en-US" sz="3200" b="1" dirty="0" smtClean="0"/>
          </a:p>
          <a:p>
            <a:pPr marL="650875" indent="-514350" algn="just" fontAlgn="auto">
              <a:spcAft>
                <a:spcPts val="0"/>
              </a:spcAft>
              <a:buClrTx/>
              <a:buNone/>
              <a:defRPr/>
            </a:pPr>
            <a:r>
              <a:rPr lang="ru-RU" sz="3200" b="1" dirty="0" smtClean="0"/>
              <a:t>Познакомить с правилами поведения за</a:t>
            </a:r>
            <a:r>
              <a:rPr lang="en-US" sz="3200" b="1" dirty="0" smtClean="0"/>
              <a:t> </a:t>
            </a:r>
            <a:r>
              <a:rPr lang="ru-RU" sz="3200" b="1" dirty="0" smtClean="0"/>
              <a:t>столом.</a:t>
            </a:r>
            <a:endParaRPr lang="en-US" sz="3200" b="1" dirty="0" smtClean="0"/>
          </a:p>
          <a:p>
            <a:pPr marL="650875" indent="-514350" algn="just" fontAlgn="auto">
              <a:spcAft>
                <a:spcPts val="0"/>
              </a:spcAft>
              <a:buClrTx/>
              <a:buNone/>
              <a:defRPr/>
            </a:pPr>
            <a:r>
              <a:rPr lang="ru-RU" sz="3200" b="1" dirty="0" smtClean="0"/>
              <a:t>Развивать эстетический вкус.</a:t>
            </a:r>
          </a:p>
        </p:txBody>
      </p:sp>
      <p:pic>
        <p:nvPicPr>
          <p:cNvPr id="15362" name="Picture 2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5486400"/>
            <a:ext cx="190500" cy="190500"/>
          </a:xfrm>
          <a:prstGeom prst="rect">
            <a:avLst/>
          </a:prstGeom>
          <a:noFill/>
        </p:spPr>
      </p:pic>
      <p:pic>
        <p:nvPicPr>
          <p:cNvPr id="15363" name="Picture 3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4419600"/>
            <a:ext cx="190500" cy="190500"/>
          </a:xfrm>
          <a:prstGeom prst="rect">
            <a:avLst/>
          </a:prstGeom>
          <a:noFill/>
        </p:spPr>
      </p:pic>
      <p:pic>
        <p:nvPicPr>
          <p:cNvPr id="15364" name="Picture 4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3352800"/>
            <a:ext cx="190500" cy="190500"/>
          </a:xfrm>
          <a:prstGeom prst="rect">
            <a:avLst/>
          </a:prstGeom>
          <a:noFill/>
        </p:spPr>
      </p:pic>
      <p:pic>
        <p:nvPicPr>
          <p:cNvPr id="15365" name="Picture 5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82880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381000"/>
            <a:ext cx="8229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</a:rPr>
              <a:t>Сервировка</a:t>
            </a:r>
            <a:r>
              <a:rPr lang="ru-RU" sz="4000" dirty="0" smtClean="0">
                <a:solidFill>
                  <a:srgbClr val="0033CC"/>
                </a:solidFill>
              </a:rPr>
              <a:t> </a:t>
            </a:r>
            <a:r>
              <a:rPr lang="ru-RU" sz="4000" dirty="0" smtClean="0"/>
              <a:t>– это подготовка и оформление стола для приема пищи. Основная цель сервировки – создать удобство пользования приборами.</a:t>
            </a:r>
            <a:endParaRPr lang="ru-RU" sz="4000" dirty="0"/>
          </a:p>
        </p:txBody>
      </p:sp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2971800"/>
            <a:ext cx="7333856" cy="3455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802" y="457200"/>
            <a:ext cx="885679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5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Правила и порядок сервировки</a:t>
            </a:r>
            <a:endParaRPr lang="ru-RU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1447800"/>
            <a:ext cx="350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600" dirty="0" smtClean="0"/>
              <a:t>Накрыть стол</a:t>
            </a:r>
          </a:p>
          <a:p>
            <a:r>
              <a:rPr lang="ru-RU" sz="3600" dirty="0" smtClean="0"/>
              <a:t>   скатертью</a:t>
            </a:r>
          </a:p>
          <a:p>
            <a:endParaRPr lang="ru-RU" sz="3600" dirty="0" smtClean="0"/>
          </a:p>
          <a:p>
            <a:endParaRPr lang="ru-RU" sz="3600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22530" name="Picture 2" descr="Picture background"/>
          <p:cNvPicPr>
            <a:picLocks noChangeAspect="1" noChangeArrowheads="1"/>
          </p:cNvPicPr>
          <p:nvPr/>
        </p:nvPicPr>
        <p:blipFill>
          <a:blip r:embed="rId3"/>
          <a:srcRect l="1842" t="3053" r="2379" b="5344"/>
          <a:stretch>
            <a:fillRect/>
          </a:stretch>
        </p:blipFill>
        <p:spPr bwMode="auto">
          <a:xfrm>
            <a:off x="4648200" y="1219200"/>
            <a:ext cx="422656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657600" y="3962400"/>
            <a:ext cx="5486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Wingdings" pitchFamily="2" charset="2"/>
              <a:buChar char="Ø"/>
            </a:pPr>
            <a:r>
              <a:rPr lang="ru-RU" sz="3600" dirty="0" smtClean="0"/>
              <a:t>Сервировать стол тарелками и  столовыми приборами</a:t>
            </a:r>
            <a:endParaRPr lang="ru-RU" sz="3200" dirty="0" smtClean="0"/>
          </a:p>
        </p:txBody>
      </p:sp>
      <p:pic>
        <p:nvPicPr>
          <p:cNvPr id="22534" name="Picture 6" descr="Picture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3276600"/>
            <a:ext cx="3505200" cy="3171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04800" y="4648200"/>
            <a:ext cx="4800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600" dirty="0" smtClean="0"/>
              <a:t>Расставить приборы </a:t>
            </a:r>
          </a:p>
          <a:p>
            <a:r>
              <a:rPr lang="ru-RU" sz="3600" dirty="0" smtClean="0"/>
              <a:t>   для специй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4800" y="762000"/>
            <a:ext cx="41540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600" dirty="0" smtClean="0"/>
              <a:t>Сервировать стол</a:t>
            </a:r>
          </a:p>
          <a:p>
            <a:r>
              <a:rPr lang="ru-RU" sz="3600" dirty="0" smtClean="0"/>
              <a:t>стеклянной посудой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38600" y="3124200"/>
            <a:ext cx="45686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600" dirty="0" smtClean="0"/>
              <a:t>Разложить салфетки</a:t>
            </a:r>
          </a:p>
        </p:txBody>
      </p:sp>
      <p:pic>
        <p:nvPicPr>
          <p:cNvPr id="17410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533400"/>
            <a:ext cx="3733800" cy="2102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Picture background"/>
          <p:cNvPicPr>
            <a:picLocks noChangeAspect="1" noChangeArrowheads="1"/>
          </p:cNvPicPr>
          <p:nvPr/>
        </p:nvPicPr>
        <p:blipFill>
          <a:blip r:embed="rId3"/>
          <a:srcRect t="3030" r="2273" b="6061"/>
          <a:stretch>
            <a:fillRect/>
          </a:stretch>
        </p:blipFill>
        <p:spPr bwMode="auto">
          <a:xfrm>
            <a:off x="304800" y="2209800"/>
            <a:ext cx="3276600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4" name="Picture 6" descr="Picture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3959226"/>
            <a:ext cx="2514600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609600"/>
            <a:ext cx="8305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</a:rPr>
              <a:t>Салфетка</a:t>
            </a:r>
            <a:r>
              <a:rPr lang="ru-RU" sz="2400" i="1" dirty="0" smtClean="0"/>
              <a:t> </a:t>
            </a:r>
            <a:r>
              <a:rPr lang="ru-RU" sz="2400" dirty="0" smtClean="0"/>
              <a:t>- обязательный элемент сервировки стола. Салфетка, предназначенная для индивидуального пользования, в развёрнутом виде укладывается на коленях. Она предохраняет одежду от случайного попадания на неё кусочков пищи. Вытирать губы полотняной салфеткой за столом не положено, можно лишь приложить салфетку к губам до и после питья, после каждого блюда. Однако лучше, если для этой цели служат специальные гигиенические (бумажные) салфетки. По окончании приёма пищи, выходя из - за стола, салфетку кладут справа от тарелки.</a:t>
            </a:r>
            <a:endParaRPr lang="ru-RU" sz="2400" dirty="0"/>
          </a:p>
        </p:txBody>
      </p:sp>
      <p:pic>
        <p:nvPicPr>
          <p:cNvPr id="30722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4343400"/>
            <a:ext cx="2403565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4" name="Picture 4" descr="Picture backgroun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267200"/>
            <a:ext cx="2209800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6" name="Picture 6" descr="Picture backgrou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14600" y="4800600"/>
            <a:ext cx="2077528" cy="1835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8" name="Picture 8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4876800"/>
            <a:ext cx="2057400" cy="1631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629400" y="990600"/>
            <a:ext cx="3557566" cy="1143000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ru-RU" sz="36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rPr>
              <a:t>Лилия</a:t>
            </a:r>
          </a:p>
        </p:txBody>
      </p:sp>
      <p:sp>
        <p:nvSpPr>
          <p:cNvPr id="14339" name="Содержимое 3"/>
          <p:cNvSpPr>
            <a:spLocks noGrp="1"/>
          </p:cNvSpPr>
          <p:nvPr>
            <p:ph idx="1"/>
          </p:nvPr>
        </p:nvSpPr>
        <p:spPr>
          <a:xfrm>
            <a:off x="152400" y="990600"/>
            <a:ext cx="6324600" cy="5143500"/>
          </a:xfrm>
        </p:spPr>
        <p:txBody>
          <a:bodyPr/>
          <a:lstStyle/>
          <a:p>
            <a:pPr marL="650875" indent="-514350">
              <a:buNone/>
            </a:pPr>
            <a:r>
              <a:rPr lang="ru-RU" sz="2800" dirty="0" smtClean="0"/>
              <a:t>1. Исходная форма салфетка сложена по диагонали.</a:t>
            </a:r>
          </a:p>
          <a:p>
            <a:pPr marL="650875" indent="-514350">
              <a:buNone/>
            </a:pPr>
            <a:r>
              <a:rPr lang="ru-RU" sz="2800" dirty="0" smtClean="0"/>
              <a:t>2. Совместите левый и правый углы с вершиной треугольника.</a:t>
            </a:r>
          </a:p>
          <a:p>
            <a:pPr marL="650875" indent="-514350">
              <a:buNone/>
            </a:pPr>
            <a:r>
              <a:rPr lang="ru-RU" sz="2800" dirty="0" smtClean="0"/>
              <a:t>3.Сложите салфетку пополам по горизонтальной оси.</a:t>
            </a:r>
          </a:p>
          <a:p>
            <a:pPr marL="650875" indent="-514350">
              <a:buNone/>
            </a:pPr>
            <a:r>
              <a:rPr lang="ru-RU" sz="2800" dirty="0" smtClean="0"/>
              <a:t>4.Отогните вершину верхнего треугольника.</a:t>
            </a:r>
          </a:p>
        </p:txBody>
      </p:sp>
      <p:pic>
        <p:nvPicPr>
          <p:cNvPr id="14340" name="Рисунок 4" descr="s2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72200" y="1981200"/>
            <a:ext cx="2743200" cy="2450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Рисунок 5" descr="s2a.jpg"/>
          <p:cNvPicPr>
            <a:picLocks noChangeAspect="1"/>
          </p:cNvPicPr>
          <p:nvPr/>
        </p:nvPicPr>
        <p:blipFill>
          <a:blip r:embed="rId3" cstate="print"/>
          <a:srcRect t="51790" r="51038"/>
          <a:stretch>
            <a:fillRect/>
          </a:stretch>
        </p:blipFill>
        <p:spPr bwMode="auto">
          <a:xfrm>
            <a:off x="6248400" y="4800600"/>
            <a:ext cx="2133600" cy="156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5" descr="s2a.jpg"/>
          <p:cNvPicPr>
            <a:picLocks noChangeAspect="1"/>
          </p:cNvPicPr>
          <p:nvPr/>
        </p:nvPicPr>
        <p:blipFill>
          <a:blip r:embed="rId3" cstate="print"/>
          <a:srcRect l="50710" b="52918"/>
          <a:stretch>
            <a:fillRect/>
          </a:stretch>
        </p:blipFill>
        <p:spPr bwMode="auto">
          <a:xfrm>
            <a:off x="3505200" y="4800600"/>
            <a:ext cx="214788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5" descr="s2a.jpg"/>
          <p:cNvPicPr>
            <a:picLocks noChangeAspect="1"/>
          </p:cNvPicPr>
          <p:nvPr/>
        </p:nvPicPr>
        <p:blipFill>
          <a:blip r:embed="rId3" cstate="print"/>
          <a:srcRect r="51038" b="50564"/>
          <a:stretch>
            <a:fillRect/>
          </a:stretch>
        </p:blipFill>
        <p:spPr bwMode="auto">
          <a:xfrm>
            <a:off x="685800" y="4800600"/>
            <a:ext cx="21336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33400" y="304800"/>
            <a:ext cx="76891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Приемы складывания салфеток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95400" y="0"/>
            <a:ext cx="5872146" cy="1143000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ru-RU" sz="28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rPr>
              <a:t>             </a:t>
            </a:r>
            <a:r>
              <a:rPr lang="ru-RU" sz="36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rPr>
              <a:t>Артишок</a:t>
            </a:r>
            <a:endParaRPr lang="ru-RU" sz="3600" b="1" dirty="0">
              <a:ln w="15875">
                <a:solidFill>
                  <a:schemeClr val="tx1"/>
                </a:solidFill>
              </a:ln>
              <a:gradFill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latin typeface="+mn-lt"/>
              <a:ea typeface="+mn-ea"/>
              <a:cs typeface="+mn-cs"/>
            </a:endParaRPr>
          </a:p>
        </p:txBody>
      </p:sp>
      <p:pic>
        <p:nvPicPr>
          <p:cNvPr id="7" name="Рисунок 6" descr="serv07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38800" y="228600"/>
            <a:ext cx="3075338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8" name="Содержимое 3"/>
          <p:cNvSpPr>
            <a:spLocks noGrp="1"/>
          </p:cNvSpPr>
          <p:nvPr>
            <p:ph idx="1"/>
          </p:nvPr>
        </p:nvSpPr>
        <p:spPr>
          <a:xfrm>
            <a:off x="152400" y="914400"/>
            <a:ext cx="6172200" cy="4191000"/>
          </a:xfrm>
        </p:spPr>
        <p:txBody>
          <a:bodyPr/>
          <a:lstStyle/>
          <a:p>
            <a:pPr marL="650875" indent="-514350">
              <a:buFont typeface="Wingdings 2" pitchFamily="18" charset="2"/>
              <a:buAutoNum type="arabicPeriod"/>
            </a:pPr>
            <a:r>
              <a:rPr lang="ru-RU" sz="2100" dirty="0" smtClean="0"/>
              <a:t>Салфетку положите изнаночной                                  стороной вверх. Все ее четыре угла                                 загните к центру.</a:t>
            </a:r>
          </a:p>
          <a:p>
            <a:pPr marL="650875" indent="-514350">
              <a:buFont typeface="Wingdings 2" pitchFamily="18" charset="2"/>
              <a:buAutoNum type="arabicPeriod"/>
            </a:pPr>
            <a:r>
              <a:rPr lang="ru-RU" sz="2100" dirty="0" smtClean="0"/>
              <a:t>Еще раз загните к центру все углы. </a:t>
            </a:r>
          </a:p>
          <a:p>
            <a:pPr marL="650875" indent="-514350">
              <a:buFont typeface="Wingdings 2" pitchFamily="18" charset="2"/>
              <a:buAutoNum type="arabicPeriod"/>
            </a:pPr>
            <a:r>
              <a:rPr lang="ru-RU" sz="2100" dirty="0" smtClean="0"/>
              <a:t>Переверните салфетку. </a:t>
            </a:r>
          </a:p>
          <a:p>
            <a:pPr marL="650875" indent="-514350">
              <a:buFont typeface="Wingdings 2" pitchFamily="18" charset="2"/>
              <a:buAutoNum type="arabicPeriod"/>
            </a:pPr>
            <a:r>
              <a:rPr lang="ru-RU" sz="2100" dirty="0" smtClean="0"/>
              <a:t>Опять загните к центру все углы. </a:t>
            </a:r>
          </a:p>
          <a:p>
            <a:pPr marL="650875" indent="-514350">
              <a:buFont typeface="Wingdings 2" pitchFamily="18" charset="2"/>
              <a:buAutoNum type="arabicPeriod"/>
            </a:pPr>
            <a:r>
              <a:rPr lang="ru-RU" sz="2100" dirty="0" smtClean="0"/>
              <a:t>Вытяните кончик салфетки,                                       оказавшийся  внутри четырехугольника. </a:t>
            </a:r>
          </a:p>
          <a:p>
            <a:pPr marL="650875" indent="-514350">
              <a:buFont typeface="Wingdings 2" pitchFamily="18" charset="2"/>
              <a:buAutoNum type="arabicPeriod"/>
            </a:pPr>
            <a:r>
              <a:rPr lang="ru-RU" sz="2100" dirty="0" smtClean="0"/>
              <a:t>Вытяните остальные кончики. </a:t>
            </a:r>
          </a:p>
          <a:p>
            <a:pPr marL="650875" indent="-514350">
              <a:buFont typeface="Wingdings 2" pitchFamily="18" charset="2"/>
              <a:buAutoNum type="arabicPeriod"/>
            </a:pPr>
            <a:r>
              <a:rPr lang="ru-RU" sz="2100" dirty="0" smtClean="0"/>
              <a:t>Оставшиеся четыре уголка вытяните из под сложенной фигуры</a:t>
            </a:r>
          </a:p>
        </p:txBody>
      </p:sp>
      <p:pic>
        <p:nvPicPr>
          <p:cNvPr id="9" name="Рисунок 8" descr="serv07a.jpg"/>
          <p:cNvPicPr>
            <a:picLocks noChangeAspect="1"/>
          </p:cNvPicPr>
          <p:nvPr/>
        </p:nvPicPr>
        <p:blipFill>
          <a:blip r:embed="rId3" cstate="print"/>
          <a:srcRect l="50578" t="67318"/>
          <a:stretch>
            <a:fillRect/>
          </a:stretch>
        </p:blipFill>
        <p:spPr>
          <a:xfrm>
            <a:off x="7010400" y="5029200"/>
            <a:ext cx="1828800" cy="1295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serv07a.jpg"/>
          <p:cNvPicPr>
            <a:picLocks noChangeAspect="1"/>
          </p:cNvPicPr>
          <p:nvPr/>
        </p:nvPicPr>
        <p:blipFill>
          <a:blip r:embed="rId3" cstate="print"/>
          <a:srcRect t="67318" r="51721"/>
          <a:stretch>
            <a:fillRect/>
          </a:stretch>
        </p:blipFill>
        <p:spPr>
          <a:xfrm>
            <a:off x="4876800" y="5029200"/>
            <a:ext cx="1828800" cy="1295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 descr="serv07a.jpg"/>
          <p:cNvPicPr>
            <a:picLocks noChangeAspect="1"/>
          </p:cNvPicPr>
          <p:nvPr/>
        </p:nvPicPr>
        <p:blipFill>
          <a:blip r:embed="rId3" cstate="print"/>
          <a:srcRect l="50578" t="34679" b="36762"/>
          <a:stretch>
            <a:fillRect/>
          </a:stretch>
        </p:blipFill>
        <p:spPr>
          <a:xfrm>
            <a:off x="2743200" y="5029200"/>
            <a:ext cx="1842839" cy="1295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Рисунок 10" descr="serv07a.jpg"/>
          <p:cNvPicPr>
            <a:picLocks noChangeAspect="1"/>
          </p:cNvPicPr>
          <p:nvPr/>
        </p:nvPicPr>
        <p:blipFill>
          <a:blip r:embed="rId3" cstate="print"/>
          <a:srcRect t="34679" r="51721" b="34722"/>
          <a:stretch>
            <a:fillRect/>
          </a:stretch>
        </p:blipFill>
        <p:spPr>
          <a:xfrm>
            <a:off x="609600" y="5029200"/>
            <a:ext cx="1828800" cy="13062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Рисунок 11" descr="serv07a.jpg"/>
          <p:cNvPicPr>
            <a:picLocks noChangeAspect="1"/>
          </p:cNvPicPr>
          <p:nvPr/>
        </p:nvPicPr>
        <p:blipFill>
          <a:blip r:embed="rId3" cstate="print"/>
          <a:srcRect l="50578" b="67361"/>
          <a:stretch>
            <a:fillRect/>
          </a:stretch>
        </p:blipFill>
        <p:spPr>
          <a:xfrm>
            <a:off x="7086600" y="3505200"/>
            <a:ext cx="1866679" cy="1219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Рисунок 12" descr="serv07a.jpg"/>
          <p:cNvPicPr>
            <a:picLocks noChangeAspect="1"/>
          </p:cNvPicPr>
          <p:nvPr/>
        </p:nvPicPr>
        <p:blipFill>
          <a:blip r:embed="rId3" cstate="print"/>
          <a:srcRect r="51721" b="67361"/>
          <a:stretch>
            <a:fillRect/>
          </a:stretch>
        </p:blipFill>
        <p:spPr>
          <a:xfrm>
            <a:off x="5496792" y="2133600"/>
            <a:ext cx="1818408" cy="1219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5857916" cy="1071546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ru-RU" sz="36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rPr>
              <a:t>         Шатер на троих</a:t>
            </a:r>
            <a:endParaRPr lang="ru-RU" sz="3600" b="1" dirty="0">
              <a:ln w="15875">
                <a:solidFill>
                  <a:schemeClr val="tx1"/>
                </a:solidFill>
              </a:ln>
              <a:gradFill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latin typeface="+mn-lt"/>
              <a:ea typeface="+mn-ea"/>
              <a:cs typeface="+mn-cs"/>
            </a:endParaRP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152400" y="990600"/>
            <a:ext cx="5572125" cy="5072062"/>
          </a:xfrm>
        </p:spPr>
        <p:txBody>
          <a:bodyPr/>
          <a:lstStyle/>
          <a:p>
            <a:pPr marL="650875" indent="-514350">
              <a:buNone/>
            </a:pPr>
            <a:r>
              <a:rPr lang="ru-RU" sz="2800" dirty="0" smtClean="0"/>
              <a:t>1.   Исходная форма салфетка сложена по диагонали (сгиб внизу).</a:t>
            </a:r>
            <a:endParaRPr lang="en-US" sz="2800" dirty="0" smtClean="0"/>
          </a:p>
          <a:p>
            <a:pPr marL="650875" indent="-514350">
              <a:buNone/>
            </a:pPr>
            <a:r>
              <a:rPr lang="ru-RU" sz="2800" dirty="0" smtClean="0"/>
              <a:t>2.   Левый угол совместите с правым, складывая салфетку пополам.</a:t>
            </a:r>
            <a:endParaRPr lang="en-US" sz="2800" dirty="0" smtClean="0"/>
          </a:p>
          <a:p>
            <a:pPr marL="650875" indent="-514350">
              <a:buNone/>
            </a:pPr>
            <a:r>
              <a:rPr lang="ru-RU" sz="2800" dirty="0" smtClean="0"/>
              <a:t>3.   Верхний угол совместите с нижним правым углом, складывая салфетку еще раз.</a:t>
            </a:r>
            <a:endParaRPr lang="en-US" sz="2800" dirty="0" smtClean="0"/>
          </a:p>
          <a:p>
            <a:pPr marL="650875" indent="-514350">
              <a:buNone/>
            </a:pPr>
            <a:r>
              <a:rPr lang="ru-RU" sz="2800" dirty="0" smtClean="0"/>
              <a:t>4.   Придайте фигуре вертикальное положение.</a:t>
            </a:r>
          </a:p>
        </p:txBody>
      </p:sp>
      <p:pic>
        <p:nvPicPr>
          <p:cNvPr id="13317" name="Рисунок 4" descr="s39a.jpg"/>
          <p:cNvPicPr>
            <a:picLocks noChangeAspect="1"/>
          </p:cNvPicPr>
          <p:nvPr/>
        </p:nvPicPr>
        <p:blipFill>
          <a:blip r:embed="rId2" cstate="print"/>
          <a:srcRect l="50445" t="52033"/>
          <a:stretch>
            <a:fillRect/>
          </a:stretch>
        </p:blipFill>
        <p:spPr bwMode="auto">
          <a:xfrm>
            <a:off x="6324600" y="5029200"/>
            <a:ext cx="1946275" cy="140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4" descr="s39a.jpg"/>
          <p:cNvPicPr>
            <a:picLocks noChangeAspect="1"/>
          </p:cNvPicPr>
          <p:nvPr/>
        </p:nvPicPr>
        <p:blipFill>
          <a:blip r:embed="rId2" cstate="print"/>
          <a:srcRect l="50445" b="50569"/>
          <a:stretch>
            <a:fillRect/>
          </a:stretch>
        </p:blipFill>
        <p:spPr bwMode="auto">
          <a:xfrm>
            <a:off x="6324600" y="3429000"/>
            <a:ext cx="19462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4" descr="s39a.jpg"/>
          <p:cNvPicPr>
            <a:picLocks noChangeAspect="1"/>
          </p:cNvPicPr>
          <p:nvPr/>
        </p:nvPicPr>
        <p:blipFill>
          <a:blip r:embed="rId2" cstate="print"/>
          <a:srcRect r="51496" b="50569"/>
          <a:stretch>
            <a:fillRect/>
          </a:stretch>
        </p:blipFill>
        <p:spPr bwMode="auto">
          <a:xfrm>
            <a:off x="6324600" y="1905000"/>
            <a:ext cx="1905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 descr="Салфетка 45х45 см «Журавинка» ультрамарин (гладь)  - интернет-магазин КленМаркет.ру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304800"/>
            <a:ext cx="1600199" cy="1600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685800"/>
            <a:ext cx="5943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Правила поведения за столом складывались веками. У разных народов они имеют свои особенности. Эти правила были названы этикетом.</a:t>
            </a:r>
            <a:endParaRPr lang="ru-RU" sz="3200" dirty="0" smtClean="0"/>
          </a:p>
          <a:p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3962400" y="3124200"/>
            <a:ext cx="5181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</a:rPr>
              <a:t>Этикет - </a:t>
            </a:r>
            <a:r>
              <a:rPr lang="ru-RU" sz="2800" dirty="0" smtClean="0"/>
              <a:t>это установленный порядок поведения. Знание этикета и умение следовать ему формируют общую культуру человека, помогают проявить свое внимание и уважение к окружающим. </a:t>
            </a:r>
            <a:endParaRPr lang="ru-RU" sz="3200" dirty="0" smtClean="0"/>
          </a:p>
        </p:txBody>
      </p:sp>
      <p:pic>
        <p:nvPicPr>
          <p:cNvPr id="2150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429000"/>
            <a:ext cx="3652444" cy="24288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1508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685800"/>
            <a:ext cx="3276600" cy="2184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45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Правила поведения за столом</a:t>
            </a:r>
            <a:endParaRPr lang="ru-RU" sz="4500" b="1" kern="10" dirty="0">
              <a:ln w="19050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2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990000"/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1371600"/>
            <a:ext cx="487680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1.Садиться за стол надо не очень далеко и не слишком плотно к краю, также нельзя на него класть локти, можно только кисти.</a:t>
            </a:r>
          </a:p>
          <a:p>
            <a:r>
              <a:rPr lang="ru-RU" sz="2800" dirty="0" smtClean="0"/>
              <a:t> </a:t>
            </a:r>
          </a:p>
          <a:p>
            <a:endParaRPr lang="ru-RU" sz="2800" dirty="0"/>
          </a:p>
        </p:txBody>
      </p:sp>
      <p:pic>
        <p:nvPicPr>
          <p:cNvPr id="23554" name="Picture 2" descr="https://cgon.rospotrebnadzor.ru/upload/pictures_inside_article/5dc/f5nvf4ru3z1ys4o1tm3hdkd3hp9401jy/9ea087f830d2a1ed40031698bd43efa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4648200"/>
            <a:ext cx="2743200" cy="18011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6" name="Picture 4" descr="Picture background"/>
          <p:cNvPicPr>
            <a:picLocks noChangeAspect="1" noChangeArrowheads="1"/>
          </p:cNvPicPr>
          <p:nvPr/>
        </p:nvPicPr>
        <p:blipFill>
          <a:blip r:embed="rId4"/>
          <a:srcRect l="17969" t="31291" r="17969" b="4042"/>
          <a:stretch>
            <a:fillRect/>
          </a:stretch>
        </p:blipFill>
        <p:spPr bwMode="auto">
          <a:xfrm>
            <a:off x="5486400" y="1295400"/>
            <a:ext cx="2868561" cy="21689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8" name="Picture 6" descr="Picture background"/>
          <p:cNvPicPr>
            <a:picLocks noChangeAspect="1" noChangeArrowheads="1"/>
          </p:cNvPicPr>
          <p:nvPr/>
        </p:nvPicPr>
        <p:blipFill>
          <a:blip r:embed="rId5"/>
          <a:srcRect t="12224" r="37204"/>
          <a:stretch>
            <a:fillRect/>
          </a:stretch>
        </p:blipFill>
        <p:spPr bwMode="auto">
          <a:xfrm>
            <a:off x="381000" y="2895600"/>
            <a:ext cx="2808251" cy="22844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657600" y="3429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2.На стуле необходимо сидеть прямо, не склоняясь над тарелкой с едой.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33400" y="5410200"/>
            <a:ext cx="50939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3. Положите салфетку себе на колени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228600"/>
            <a:ext cx="3251200" cy="2057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81000" y="6858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4.Есть следует в спокойном темпе, небольшими порциями.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33800" y="2286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5. Не тянитесь за блюдом, если оно далеко, попросите других участников трапезы передать его.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200" y="396240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6. Не принято дуть на горячие блюда. Можно немного подождать, пока еда остынет сама.</a:t>
            </a:r>
          </a:p>
        </p:txBody>
      </p:sp>
      <p:pic>
        <p:nvPicPr>
          <p:cNvPr id="20484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828800"/>
            <a:ext cx="2971800" cy="19821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6" name="Picture 6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3556000"/>
            <a:ext cx="3124200" cy="2082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124200" y="5486400"/>
            <a:ext cx="6172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7. Принимать пищу следует бесшумно, </a:t>
            </a:r>
          </a:p>
          <a:p>
            <a:r>
              <a:rPr lang="ru-RU" sz="2400" dirty="0" smtClean="0"/>
              <a:t>чтобы не испортить аппетит окружающим.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6096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 </a:t>
            </a:r>
            <a:endParaRPr lang="ru-RU" i="1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762000"/>
            <a:ext cx="533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8. Нож в правой руке, а вилка в левой. Указательный палец кладем на основание прибора. Менять приборы местами можно только в том случае, если перед вами, например, рис или картофельное пюре. Вы легко сможете помочь ножом наносить еду на вилку.</a:t>
            </a:r>
            <a:endParaRPr lang="ru-RU" sz="2400" dirty="0"/>
          </a:p>
        </p:txBody>
      </p:sp>
      <p:sp>
        <p:nvSpPr>
          <p:cNvPr id="1945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https://absolut-dostavka.ru/800/600/https/s.yimg.jp/images/partner/assets/img/column/koikatsu/464372/pic_0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1" name="Picture 5" descr="C:\Users\777\Downloads\pic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72100" y="838200"/>
            <a:ext cx="3457575" cy="23050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114800" y="4191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9.Супы следует черпать ложкой от себя. Этот способ убережет от брызг на одежде.</a:t>
            </a:r>
          </a:p>
        </p:txBody>
      </p:sp>
      <p:pic>
        <p:nvPicPr>
          <p:cNvPr id="19463" name="Picture 7" descr="https://admin.cgon.ru/storage/upload/medialibrary/423ee9e1e43e1652369c40907cf0ceea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3810000"/>
            <a:ext cx="3390900" cy="22574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429000" y="2971800"/>
            <a:ext cx="5486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11.</a:t>
            </a:r>
            <a:r>
              <a:rPr lang="ru-RU" sz="2400" b="1" dirty="0" smtClean="0"/>
              <a:t> </a:t>
            </a:r>
            <a:r>
              <a:rPr lang="ru-RU" sz="24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</a:rPr>
              <a:t>Телефон на столе </a:t>
            </a:r>
            <a:r>
              <a:rPr lang="ru-RU" sz="2400" dirty="0" smtClean="0"/>
              <a:t>- признак дурного тона, к тому же это </a:t>
            </a:r>
            <a:r>
              <a:rPr lang="ru-RU" sz="2400" b="1" dirty="0" smtClean="0">
                <a:ln w="15875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</a:rPr>
              <a:t>негигиенично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381000"/>
            <a:ext cx="4953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10. Масло сливочное и оливковое нужно отрезать или отливать в свою тарелку из общего сосуда. Также следует намазывать не весь кусок хлеба, а тот, который сможете положить себе в рот.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4572000"/>
            <a:ext cx="8610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По правилам этикета сумки не должны находиться на обеденном столе ни при каких обстоятельствах. Это же правило справедливо для ключей, шляп, перчаток, очков и футляров для них, пачек сигарет. В общем, если предмет не является частью обеда, он не должен находиться на столе.</a:t>
            </a:r>
            <a:endParaRPr lang="ru-RU" sz="2400" dirty="0"/>
          </a:p>
        </p:txBody>
      </p:sp>
      <p:pic>
        <p:nvPicPr>
          <p:cNvPr id="18434" name="Picture 2" descr="https://admin.cgon.ru/storage/upload/medialibrary/e93f166de69ec1a489bfa570c345731e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65228" y="457200"/>
            <a:ext cx="3121572" cy="2057400"/>
          </a:xfrm>
          <a:prstGeom prst="rect">
            <a:avLst/>
          </a:prstGeom>
          <a:noFill/>
        </p:spPr>
      </p:pic>
      <p:pic>
        <p:nvPicPr>
          <p:cNvPr id="18436" name="Picture 4" descr="https://admin.cgon.ru/storage/upload/medialibrary/a60a920da357dcdadc6cded29ac0a4b0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2667000"/>
            <a:ext cx="3124200" cy="19027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-152400"/>
            <a:ext cx="7467600" cy="1943101"/>
          </a:xfrm>
        </p:spPr>
        <p:txBody>
          <a:bodyPr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60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 Рефлексия</a:t>
            </a:r>
          </a:p>
        </p:txBody>
      </p:sp>
      <p:sp>
        <p:nvSpPr>
          <p:cNvPr id="44035" name="Содержимое 2"/>
          <p:cNvSpPr>
            <a:spLocks noGrp="1"/>
          </p:cNvSpPr>
          <p:nvPr>
            <p:ph idx="1"/>
          </p:nvPr>
        </p:nvSpPr>
        <p:spPr>
          <a:xfrm>
            <a:off x="762000" y="1371600"/>
            <a:ext cx="7848600" cy="4873625"/>
          </a:xfrm>
        </p:spPr>
        <p:txBody>
          <a:bodyPr/>
          <a:lstStyle/>
          <a:p>
            <a:pPr>
              <a:buNone/>
            </a:pPr>
            <a:r>
              <a:rPr lang="ru-RU" altLang="ru-RU" sz="4000" dirty="0" smtClean="0"/>
              <a:t>Что вам понравилось на уроке?</a:t>
            </a:r>
          </a:p>
          <a:p>
            <a:pPr>
              <a:buNone/>
            </a:pPr>
            <a:r>
              <a:rPr lang="ru-RU" altLang="ru-RU" sz="4000" dirty="0" smtClean="0"/>
              <a:t>Что интересного запомнили?</a:t>
            </a:r>
          </a:p>
          <a:p>
            <a:pPr>
              <a:buNone/>
            </a:pPr>
            <a:r>
              <a:rPr lang="ru-RU" altLang="ru-RU" sz="4000" dirty="0" smtClean="0"/>
              <a:t>Что нового узнали?</a:t>
            </a:r>
          </a:p>
          <a:p>
            <a:pPr>
              <a:buNone/>
            </a:pPr>
            <a:r>
              <a:rPr lang="ru-RU" altLang="ru-RU" sz="4000" dirty="0" smtClean="0"/>
              <a:t>Чему научились?</a:t>
            </a:r>
          </a:p>
          <a:p>
            <a:pPr>
              <a:buNone/>
            </a:pPr>
            <a:r>
              <a:rPr lang="ru-RU" altLang="ru-RU" sz="4000" dirty="0" smtClean="0"/>
              <a:t>Где пригодятся полученные вами сегодня знания и умения?</a:t>
            </a:r>
          </a:p>
          <a:p>
            <a:pPr>
              <a:buNone/>
            </a:pPr>
            <a:r>
              <a:rPr lang="ru-RU" altLang="ru-RU" sz="2800" dirty="0" smtClean="0"/>
              <a:t> </a:t>
            </a:r>
          </a:p>
        </p:txBody>
      </p:sp>
      <p:pic>
        <p:nvPicPr>
          <p:cNvPr id="4" name="Picture 5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4572000"/>
            <a:ext cx="190500" cy="190500"/>
          </a:xfrm>
          <a:prstGeom prst="rect">
            <a:avLst/>
          </a:prstGeom>
          <a:noFill/>
        </p:spPr>
      </p:pic>
      <p:pic>
        <p:nvPicPr>
          <p:cNvPr id="5" name="Picture 5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3810000"/>
            <a:ext cx="190500" cy="190500"/>
          </a:xfrm>
          <a:prstGeom prst="rect">
            <a:avLst/>
          </a:prstGeom>
          <a:noFill/>
        </p:spPr>
      </p:pic>
      <p:pic>
        <p:nvPicPr>
          <p:cNvPr id="6" name="Picture 5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3124200"/>
            <a:ext cx="190500" cy="190500"/>
          </a:xfrm>
          <a:prstGeom prst="rect">
            <a:avLst/>
          </a:prstGeom>
          <a:noFill/>
        </p:spPr>
      </p:pic>
      <p:pic>
        <p:nvPicPr>
          <p:cNvPr id="7" name="Picture 5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676400"/>
            <a:ext cx="190500" cy="190500"/>
          </a:xfrm>
          <a:prstGeom prst="rect">
            <a:avLst/>
          </a:prstGeom>
          <a:noFill/>
        </p:spPr>
      </p:pic>
      <p:pic>
        <p:nvPicPr>
          <p:cNvPr id="8" name="Picture 5" descr="E:\МАМА\стрелки\button2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2362200"/>
            <a:ext cx="190500" cy="190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762000"/>
            <a:ext cx="691016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</a:t>
            </a:r>
            <a:endParaRPr lang="ru-RU" sz="6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38200" y="2286000"/>
            <a:ext cx="8001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4400" dirty="0" smtClean="0"/>
              <a:t>- Сервировать стол на ужин для всей семьи,  сделав фотоотчет.</a:t>
            </a:r>
          </a:p>
          <a:p>
            <a:r>
              <a:rPr lang="ru-RU" altLang="ru-RU" sz="4400" dirty="0" smtClean="0"/>
              <a:t>- Закрепить правила поведения за столом.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0800" y="457200"/>
            <a:ext cx="30816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Ресурсы</a:t>
            </a:r>
            <a:endParaRPr lang="ru-RU" sz="6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1600200"/>
            <a:ext cx="7391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3200" dirty="0" smtClean="0"/>
              <a:t>https://cgon.rospotrebnadzor.ru/naseleniyu/zdorovyy-obraz-zhizni/etiket-za-stolom/</a:t>
            </a:r>
            <a:r>
              <a:rPr lang="ru-RU" sz="3200" dirty="0" smtClean="0"/>
              <a:t>- Этикет за столом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5800" y="3200400"/>
            <a:ext cx="706533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3200" dirty="0" smtClean="0"/>
              <a:t>https://journal.tinkoff.ru/guide/serving/</a:t>
            </a:r>
            <a:r>
              <a:rPr lang="ru-RU" sz="3200" dirty="0" smtClean="0"/>
              <a:t>-</a:t>
            </a:r>
          </a:p>
          <a:p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38200" y="3733800"/>
            <a:ext cx="22449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Сервировка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5800" y="4343400"/>
            <a:ext cx="7315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3200" dirty="0" smtClean="0"/>
              <a:t>https://ru.pinterest.com/pin/666251338597502304/</a:t>
            </a:r>
            <a:r>
              <a:rPr lang="ru-RU" sz="3200" dirty="0" smtClean="0"/>
              <a:t>-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43200" y="4800600"/>
            <a:ext cx="5410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Салфетки на стол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5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Тема45</Template>
  <TotalTime>210</TotalTime>
  <Words>570</Words>
  <PresentationFormat>Экран (4:3)</PresentationFormat>
  <Paragraphs>75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Тема45</vt:lpstr>
      <vt:lpstr>Слайд 1</vt:lpstr>
      <vt:lpstr>          Цели урока:</vt:lpstr>
      <vt:lpstr>Слайд 3</vt:lpstr>
      <vt:lpstr>Слайд 4</vt:lpstr>
      <vt:lpstr>Слайд 5</vt:lpstr>
      <vt:lpstr>Слайд 6</vt:lpstr>
      <vt:lpstr>Лилия</vt:lpstr>
      <vt:lpstr>             Артишок</vt:lpstr>
      <vt:lpstr>         Шатер на троих</vt:lpstr>
      <vt:lpstr>Слайд 10</vt:lpstr>
      <vt:lpstr>Правила поведения за столом</vt:lpstr>
      <vt:lpstr>Слайд 12</vt:lpstr>
      <vt:lpstr>Слайд 13</vt:lpstr>
      <vt:lpstr>Слайд 14</vt:lpstr>
      <vt:lpstr>  Рефлексия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777</dc:creator>
  <cp:lastModifiedBy>777</cp:lastModifiedBy>
  <cp:revision>29</cp:revision>
  <dcterms:created xsi:type="dcterms:W3CDTF">2025-01-21T06:00:14Z</dcterms:created>
  <dcterms:modified xsi:type="dcterms:W3CDTF">2025-01-21T09:46:31Z</dcterms:modified>
</cp:coreProperties>
</file>