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9" d="100"/>
          <a:sy n="49" d="100"/>
        </p:scale>
        <p:origin x="806"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29.04.2026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29.04.2026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29.04.2026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29.04.2026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29.04.2026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29.04.2026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29.04.2026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29.04.2026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29.04.2026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29.04.2026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29.04.2026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29.04.2026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683568" y="1340768"/>
            <a:ext cx="7772400" cy="1470025"/>
          </a:xfrm>
        </p:spPr>
        <p:txBody>
          <a:bodyPr>
            <a:normAutofit fontScale="90000"/>
          </a:bodyPr>
          <a:lstStyle/>
          <a:p>
            <a:r>
              <a:rPr lang="ru-RU"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районный проект</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«Уходящая История. Старинные парки и усадьбы </a:t>
            </a:r>
            <a:r>
              <a:rPr lang="ru-RU"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ТМО»</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5656" y="2564904"/>
            <a:ext cx="6120680" cy="3960440"/>
          </a:xfrm>
          <a:prstGeom prst="rect">
            <a:avLst/>
          </a:prstGeom>
          <a:ln>
            <a:noFill/>
          </a:ln>
          <a:effectLst>
            <a:softEdge rad="112500"/>
          </a:effectLst>
        </p:spPr>
      </p:pic>
    </p:spTree>
    <p:extLst>
      <p:ext uri="{BB962C8B-B14F-4D97-AF65-F5344CB8AC3E}">
        <p14:creationId xmlns:p14="http://schemas.microsoft.com/office/powerpoint/2010/main" val="22935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67544" y="332656"/>
            <a:ext cx="8208912" cy="5632311"/>
          </a:xfrm>
          <a:prstGeom prst="rect">
            <a:avLst/>
          </a:prstGeom>
        </p:spPr>
        <p:txBody>
          <a:bodyPr wrap="square">
            <a:spAutoFit/>
          </a:bodyPr>
          <a:lstStyle/>
          <a:p>
            <a:pPr algn="ctr"/>
            <a:r>
              <a:rPr lang="ru-RU" sz="2000" dirty="0">
                <a:latin typeface="Times New Roman" panose="02020603050405020304" pitchFamily="18" charset="0"/>
                <a:cs typeface="Times New Roman" panose="02020603050405020304" pitchFamily="18" charset="0"/>
              </a:rPr>
              <a:t>Проект проводится в рамках работы районного ресурсного центра по учебно-исследовательской деятельности.</a:t>
            </a:r>
          </a:p>
          <a:p>
            <a:pPr algn="just"/>
            <a:r>
              <a:rPr lang="ru-RU" sz="2000" dirty="0">
                <a:latin typeface="Times New Roman" panose="02020603050405020304" pitchFamily="18" charset="0"/>
                <a:cs typeface="Times New Roman" panose="02020603050405020304" pitchFamily="18" charset="0"/>
              </a:rPr>
              <a:t>Старинные русские усадьбы – это гораздо больше, чем памятники природы и культуры, в них заключен традиционный уклад русской жизни. Это отдельные объекты или участки территории, которые имеют определенную ценность - историческую, эстетическую, научную или культурную, а также особым образом охраняются. Они относятся к уникальным формам природоохранных территорий. </a:t>
            </a:r>
          </a:p>
          <a:p>
            <a:pPr algn="just"/>
            <a:r>
              <a:rPr lang="ru-RU" sz="2000" dirty="0">
                <a:latin typeface="Times New Roman" panose="02020603050405020304" pitchFamily="18" charset="0"/>
                <a:cs typeface="Times New Roman" panose="02020603050405020304" pitchFamily="18" charset="0"/>
              </a:rPr>
              <a:t>Проект предполагает изучение памятников природы: </a:t>
            </a:r>
          </a:p>
          <a:p>
            <a:pPr algn="just"/>
            <a:r>
              <a:rPr lang="ru-RU" sz="2000" dirty="0">
                <a:latin typeface="Times New Roman" panose="02020603050405020304" pitchFamily="18" charset="0"/>
                <a:cs typeface="Times New Roman" panose="02020603050405020304" pitchFamily="18" charset="0"/>
              </a:rPr>
              <a:t>- в научных целях (мониторинг окружающей природной среды, изучение функционирования и развития природных экосистем и их компонентов, выявление новых объектов); </a:t>
            </a:r>
          </a:p>
          <a:p>
            <a:pPr algn="just"/>
            <a:r>
              <a:rPr lang="ru-RU" sz="2000" dirty="0">
                <a:latin typeface="Times New Roman" panose="02020603050405020304" pitchFamily="18" charset="0"/>
                <a:cs typeface="Times New Roman" panose="02020603050405020304" pitchFamily="18" charset="0"/>
              </a:rPr>
              <a:t>- в эколого-просветительских целях (проведение учебно-познавательных экскурсий, организация и создание образовательных маршрутов «Путешествие в прошлое. Загадки старой усадьбы», фотосъемка для оформления слайдов, буклетов, видеороликов);</a:t>
            </a:r>
          </a:p>
          <a:p>
            <a:pPr algn="just"/>
            <a:r>
              <a:rPr lang="ru-RU" sz="2000" dirty="0">
                <a:latin typeface="Times New Roman" panose="02020603050405020304" pitchFamily="18" charset="0"/>
                <a:cs typeface="Times New Roman" panose="02020603050405020304" pitchFamily="18" charset="0"/>
              </a:rPr>
              <a:t>- в природоохранных целях (выявление условий обитания редких и исчезающих видов растений, деревьев – долгожителей).</a:t>
            </a:r>
          </a:p>
        </p:txBody>
      </p:sp>
    </p:spTree>
    <p:extLst>
      <p:ext uri="{BB962C8B-B14F-4D97-AF65-F5344CB8AC3E}">
        <p14:creationId xmlns:p14="http://schemas.microsoft.com/office/powerpoint/2010/main" val="405217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23528" y="0"/>
            <a:ext cx="8496944" cy="7478970"/>
          </a:xfrm>
          <a:prstGeom prst="rect">
            <a:avLst/>
          </a:prstGeom>
          <a:noFill/>
        </p:spPr>
        <p:txBody>
          <a:bodyPr wrap="square" rtlCol="0">
            <a:spAutoFit/>
          </a:bodyPr>
          <a:lstStyle/>
          <a:p>
            <a:pPr algn="just"/>
            <a:r>
              <a:rPr lang="ru-RU" sz="2000" dirty="0" smtClean="0">
                <a:latin typeface="Times New Roman" panose="02020603050405020304" pitchFamily="18" charset="0"/>
                <a:cs typeface="Times New Roman" panose="02020603050405020304" pitchFamily="18" charset="0"/>
              </a:rPr>
              <a:t>Основные мероприятия в рамках проекта проводятся в летний период</a:t>
            </a:r>
          </a:p>
          <a:p>
            <a:pPr algn="just"/>
            <a:r>
              <a:rPr lang="ru-RU" sz="2000" dirty="0" smtClean="0">
                <a:latin typeface="Times New Roman" panose="02020603050405020304" pitchFamily="18" charset="0"/>
                <a:cs typeface="Times New Roman" panose="02020603050405020304" pitchFamily="18" charset="0"/>
              </a:rPr>
              <a:t> обучающимися образовательных учреждение района. Выбор объектов изучения обусловлен историческими   особенностями территорий, которые отмечены в Списках объектов культурного наследия и находятся под охраной </a:t>
            </a:r>
            <a:r>
              <a:rPr lang="ru-RU" sz="2000" dirty="0" err="1" smtClean="0">
                <a:latin typeface="Times New Roman" panose="02020603050405020304" pitchFamily="18" charset="0"/>
                <a:cs typeface="Times New Roman" panose="02020603050405020304" pitchFamily="18" charset="0"/>
              </a:rPr>
              <a:t>ВООПиК</a:t>
            </a:r>
            <a:r>
              <a:rPr lang="ru-RU" sz="2000" dirty="0" smtClean="0">
                <a:latin typeface="Times New Roman" panose="02020603050405020304" pitchFamily="18" charset="0"/>
                <a:cs typeface="Times New Roman" panose="02020603050405020304" pitchFamily="18" charset="0"/>
              </a:rPr>
              <a:t>. В 2025 году обучающиеся и руководители посетили следующие территории:</a:t>
            </a:r>
          </a:p>
          <a:p>
            <a:pPr algn="just"/>
            <a:r>
              <a:rPr lang="ru-RU" sz="2000" dirty="0">
                <a:latin typeface="Times New Roman" panose="02020603050405020304" pitchFamily="18" charset="0"/>
                <a:cs typeface="Times New Roman" panose="02020603050405020304" pitchFamily="18" charset="0"/>
              </a:rPr>
              <a:t>Усадьба дворян </a:t>
            </a:r>
            <a:r>
              <a:rPr lang="ru-RU" sz="2000" dirty="0" err="1">
                <a:latin typeface="Times New Roman" panose="02020603050405020304" pitchFamily="18" charset="0"/>
                <a:cs typeface="Times New Roman" panose="02020603050405020304" pitchFamily="18" charset="0"/>
              </a:rPr>
              <a:t>Зацепиных</a:t>
            </a:r>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Комсомольская площадь</a:t>
            </a:r>
          </a:p>
          <a:p>
            <a:pPr algn="just"/>
            <a:r>
              <a:rPr lang="ru-RU" sz="2000" dirty="0">
                <a:latin typeface="Times New Roman" panose="02020603050405020304" pitchFamily="18" charset="0"/>
                <a:cs typeface="Times New Roman" panose="02020603050405020304" pitchFamily="18" charset="0"/>
              </a:rPr>
              <a:t>Деревня </a:t>
            </a:r>
            <a:r>
              <a:rPr lang="ru-RU" sz="2000" dirty="0" smtClean="0">
                <a:latin typeface="Times New Roman" panose="02020603050405020304" pitchFamily="18" charset="0"/>
                <a:cs typeface="Times New Roman" panose="02020603050405020304" pitchFamily="18" charset="0"/>
              </a:rPr>
              <a:t> ТМО </a:t>
            </a:r>
            <a:r>
              <a:rPr lang="ru-RU" sz="2000" dirty="0" err="1" smtClean="0">
                <a:latin typeface="Times New Roman" panose="02020603050405020304" pitchFamily="18" charset="0"/>
                <a:cs typeface="Times New Roman" panose="02020603050405020304" pitchFamily="18" charset="0"/>
              </a:rPr>
              <a:t>Жаворонково</a:t>
            </a:r>
            <a:endParaRPr lang="ru-RU" sz="2000" dirty="0">
              <a:latin typeface="Times New Roman" panose="02020603050405020304" pitchFamily="18" charset="0"/>
              <a:cs typeface="Times New Roman" panose="02020603050405020304" pitchFamily="18" charset="0"/>
            </a:endParaRPr>
          </a:p>
          <a:p>
            <a:pPr algn="just"/>
            <a:r>
              <a:rPr lang="ru-RU" sz="2000" dirty="0" err="1" smtClean="0">
                <a:latin typeface="Times New Roman" panose="02020603050405020304" pitchFamily="18" charset="0"/>
                <a:cs typeface="Times New Roman" panose="02020603050405020304" pitchFamily="18" charset="0"/>
              </a:rPr>
              <a:t>ДеревняТМО</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Баскачево</a:t>
            </a:r>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Деревня </a:t>
            </a:r>
            <a:r>
              <a:rPr lang="ru-RU" sz="2000" dirty="0" smtClean="0">
                <a:latin typeface="Times New Roman" panose="02020603050405020304" pitchFamily="18" charset="0"/>
                <a:cs typeface="Times New Roman" panose="02020603050405020304" pitchFamily="18" charset="0"/>
              </a:rPr>
              <a:t>ТМО Никольское</a:t>
            </a:r>
          </a:p>
          <a:p>
            <a:pPr algn="ctr"/>
            <a:r>
              <a:rPr lang="ru-RU" sz="2000" dirty="0" smtClean="0">
                <a:latin typeface="Times New Roman" panose="02020603050405020304" pitchFamily="18" charset="0"/>
                <a:cs typeface="Times New Roman" panose="02020603050405020304" pitchFamily="18" charset="0"/>
              </a:rPr>
              <a:t>Описание проводится согласно плану:</a:t>
            </a:r>
          </a:p>
          <a:p>
            <a:pPr algn="just"/>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Наименование памятника </a:t>
            </a:r>
            <a:r>
              <a:rPr lang="ru-RU" sz="2000" dirty="0" smtClean="0">
                <a:latin typeface="Times New Roman" panose="02020603050405020304" pitchFamily="18" charset="0"/>
                <a:cs typeface="Times New Roman" panose="02020603050405020304" pitchFamily="18" charset="0"/>
              </a:rPr>
              <a:t>природы;  </a:t>
            </a:r>
            <a:endParaRPr lang="ru-RU" sz="2000" dirty="0">
              <a:latin typeface="Times New Roman" panose="02020603050405020304" pitchFamily="18" charset="0"/>
              <a:cs typeface="Times New Roman" panose="02020603050405020304" pitchFamily="18" charset="0"/>
            </a:endParaRPr>
          </a:p>
          <a:p>
            <a:pPr algn="just"/>
            <a:r>
              <a:rPr lang="ru-RU" sz="2000" dirty="0" smtClean="0">
                <a:latin typeface="Times New Roman" panose="02020603050405020304" pitchFamily="18" charset="0"/>
                <a:cs typeface="Times New Roman" panose="02020603050405020304" pitchFamily="18" charset="0"/>
              </a:rPr>
              <a:t>Основания </a:t>
            </a:r>
            <a:r>
              <a:rPr lang="ru-RU" sz="2000" dirty="0">
                <a:latin typeface="Times New Roman" panose="02020603050405020304" pitchFamily="18" charset="0"/>
                <a:cs typeface="Times New Roman" panose="02020603050405020304" pitchFamily="18" charset="0"/>
              </a:rPr>
              <a:t>объявления памятника </a:t>
            </a:r>
            <a:r>
              <a:rPr lang="ru-RU" sz="2000" dirty="0" smtClean="0">
                <a:latin typeface="Times New Roman" panose="02020603050405020304" pitchFamily="18" charset="0"/>
                <a:cs typeface="Times New Roman" panose="02020603050405020304" pitchFamily="18" charset="0"/>
              </a:rPr>
              <a:t>природы;</a:t>
            </a:r>
            <a:endParaRPr lang="ru-RU" sz="2000" dirty="0">
              <a:latin typeface="Times New Roman" panose="02020603050405020304" pitchFamily="18" charset="0"/>
              <a:cs typeface="Times New Roman" panose="02020603050405020304" pitchFamily="18" charset="0"/>
            </a:endParaRPr>
          </a:p>
          <a:p>
            <a:pPr algn="just"/>
            <a:r>
              <a:rPr lang="ru-RU" sz="2000" dirty="0" smtClean="0">
                <a:latin typeface="Times New Roman" panose="02020603050405020304" pitchFamily="18" charset="0"/>
                <a:cs typeface="Times New Roman" panose="02020603050405020304" pitchFamily="18" charset="0"/>
              </a:rPr>
              <a:t>Местонахождение </a:t>
            </a:r>
            <a:r>
              <a:rPr lang="ru-RU" sz="2000" dirty="0">
                <a:latin typeface="Times New Roman" panose="02020603050405020304" pitchFamily="18" charset="0"/>
                <a:cs typeface="Times New Roman" panose="02020603050405020304" pitchFamily="18" charset="0"/>
              </a:rPr>
              <a:t>(муниципальное образование; местоположение относительно населенных пунктов, водных объектов и других форм рельефа; расстояние от заметных ориентиров</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ru-RU" sz="2000" dirty="0" smtClean="0">
                <a:latin typeface="Times New Roman" panose="02020603050405020304" pitchFamily="18" charset="0"/>
                <a:cs typeface="Times New Roman" panose="02020603050405020304" pitchFamily="18" charset="0"/>
              </a:rPr>
              <a:t>Описание </a:t>
            </a:r>
            <a:r>
              <a:rPr lang="ru-RU" sz="2000" dirty="0">
                <a:latin typeface="Times New Roman" panose="02020603050405020304" pitchFamily="18" charset="0"/>
                <a:cs typeface="Times New Roman" panose="02020603050405020304" pitchFamily="18" charset="0"/>
              </a:rPr>
              <a:t>границ памятника природы (описание северной, восточной, южной и западной границ с привязкой к системе географических координат, границам лесных кварталов, границам муниципальных образований, географическим объектам, положение которых относительно постоянно во времени</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0109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539552" y="692696"/>
            <a:ext cx="8064896" cy="5016758"/>
          </a:xfrm>
          <a:prstGeom prst="rect">
            <a:avLst/>
          </a:prstGeom>
        </p:spPr>
        <p:txBody>
          <a:bodyPr wrap="square">
            <a:spAutoFit/>
          </a:bodyPr>
          <a:lstStyle/>
          <a:p>
            <a:pPr algn="just"/>
            <a:r>
              <a:rPr lang="ru-RU" sz="2000" b="1" dirty="0">
                <a:latin typeface="Times New Roman" panose="02020603050405020304" pitchFamily="18" charset="0"/>
                <a:cs typeface="Times New Roman" panose="02020603050405020304" pitchFamily="18" charset="0"/>
              </a:rPr>
              <a:t>Усадьба дворян </a:t>
            </a:r>
            <a:r>
              <a:rPr lang="ru-RU" sz="2000" b="1" dirty="0" err="1">
                <a:latin typeface="Times New Roman" panose="02020603050405020304" pitchFamily="18" charset="0"/>
                <a:cs typeface="Times New Roman" panose="02020603050405020304" pitchFamily="18" charset="0"/>
              </a:rPr>
              <a:t>Зацепиных</a:t>
            </a:r>
            <a:endParaRPr lang="ru-RU" sz="2000" b="1"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Липа - наверное, самое усадебное дерево. В 18-19 </a:t>
            </a:r>
            <a:r>
              <a:rPr lang="ru-RU" sz="2000" dirty="0" err="1">
                <a:latin typeface="Times New Roman" panose="02020603050405020304" pitchFamily="18" charset="0"/>
                <a:cs typeface="Times New Roman" panose="02020603050405020304" pitchFamily="18" charset="0"/>
              </a:rPr>
              <a:t>в.в</a:t>
            </a:r>
            <a:r>
              <a:rPr lang="ru-RU" sz="2000" dirty="0">
                <a:latin typeface="Times New Roman" panose="02020603050405020304" pitchFamily="18" charset="0"/>
                <a:cs typeface="Times New Roman" panose="02020603050405020304" pitchFamily="18" charset="0"/>
              </a:rPr>
              <a:t>. даже в небольших имениях к господскому дому, как правило, вела липовая аллея. Усадьба была построена в первой половине XIX века и принадлежала дворянам </a:t>
            </a:r>
            <a:r>
              <a:rPr lang="ru-RU" sz="2000" dirty="0" err="1">
                <a:latin typeface="Times New Roman" panose="02020603050405020304" pitchFamily="18" charset="0"/>
                <a:cs typeface="Times New Roman" panose="02020603050405020304" pitchFamily="18" charset="0"/>
              </a:rPr>
              <a:t>Зацепиным</a:t>
            </a:r>
            <a:r>
              <a:rPr lang="ru-RU" sz="2000" dirty="0">
                <a:latin typeface="Times New Roman" panose="02020603050405020304" pitchFamily="18" charset="0"/>
                <a:cs typeface="Times New Roman" panose="02020603050405020304" pitchFamily="18" charset="0"/>
              </a:rPr>
              <a:t>. Обустройство своей территории дворяне производили в соответствии с существовавшими нормами строительства: они обеспечили наличие искусственного пруда и  липовой аллеи.</a:t>
            </a:r>
          </a:p>
          <a:p>
            <a:pPr algn="just"/>
            <a:r>
              <a:rPr lang="ru-RU" sz="2000" dirty="0">
                <a:latin typeface="Times New Roman" panose="02020603050405020304" pitchFamily="18" charset="0"/>
                <a:cs typeface="Times New Roman" panose="02020603050405020304" pitchFamily="18" charset="0"/>
              </a:rPr>
              <a:t>На территории усадьбы сохранились три мелколистные липы, </a:t>
            </a:r>
          </a:p>
          <a:p>
            <a:pPr algn="just"/>
            <a:r>
              <a:rPr lang="ru-RU" sz="2000" dirty="0">
                <a:latin typeface="Times New Roman" panose="02020603050405020304" pitchFamily="18" charset="0"/>
                <a:cs typeface="Times New Roman" panose="02020603050405020304" pitchFamily="18" charset="0"/>
              </a:rPr>
              <a:t>которые в окружности ствола составили:</a:t>
            </a:r>
          </a:p>
          <a:p>
            <a:pPr algn="just"/>
            <a:r>
              <a:rPr lang="ru-RU" sz="2000" dirty="0">
                <a:latin typeface="Times New Roman" panose="02020603050405020304" pitchFamily="18" charset="0"/>
                <a:cs typeface="Times New Roman" panose="02020603050405020304" pitchFamily="18" charset="0"/>
              </a:rPr>
              <a:t> №1 – 2.900 см (дерево двуствольное-2.300 и 2.700 см). Разрыв ствола на высоте 7,8 метров, глубина 38 см;</a:t>
            </a:r>
          </a:p>
          <a:p>
            <a:pPr algn="just"/>
            <a:r>
              <a:rPr lang="ru-RU" sz="2000" dirty="0">
                <a:latin typeface="Times New Roman" panose="02020603050405020304" pitchFamily="18" charset="0"/>
                <a:cs typeface="Times New Roman" panose="02020603050405020304" pitchFamily="18" charset="0"/>
              </a:rPr>
              <a:t>№2 – 3.930 см (одноствольная);</a:t>
            </a:r>
          </a:p>
          <a:p>
            <a:pPr algn="just"/>
            <a:r>
              <a:rPr lang="ru-RU" sz="2000" dirty="0">
                <a:latin typeface="Times New Roman" panose="02020603050405020304" pitchFamily="18" charset="0"/>
                <a:cs typeface="Times New Roman" panose="02020603050405020304" pitchFamily="18" charset="0"/>
              </a:rPr>
              <a:t>№3 – 4.000 см (одноствольная, глубина разрыва 50 см, ширина трещины 22 см, внутри ствола образовались два новых, здоровых дерева.</a:t>
            </a: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6379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771800" y="764704"/>
            <a:ext cx="3452035" cy="400110"/>
          </a:xfrm>
          <a:prstGeom prst="rect">
            <a:avLst/>
          </a:prstGeom>
        </p:spPr>
        <p:txBody>
          <a:bodyPr wrap="none">
            <a:spAutoFit/>
          </a:bodyPr>
          <a:lstStyle/>
          <a:p>
            <a:r>
              <a:rPr lang="ru-RU" sz="2000" dirty="0">
                <a:latin typeface="Times New Roman" panose="02020603050405020304" pitchFamily="18" charset="0"/>
                <a:cs typeface="Times New Roman" panose="02020603050405020304" pitchFamily="18" charset="0"/>
              </a:rPr>
              <a:t>Часть липовой аллеи усадьбы</a:t>
            </a:r>
          </a:p>
        </p:txBody>
      </p:sp>
      <p:pic>
        <p:nvPicPr>
          <p:cNvPr id="5" name="Рисунок 4"/>
          <p:cNvPicPr>
            <a:picLocks noChangeAspect="1"/>
          </p:cNvPicPr>
          <p:nvPr/>
        </p:nvPicPr>
        <p:blipFill>
          <a:blip r:embed="rId3"/>
          <a:stretch>
            <a:fillRect/>
          </a:stretch>
        </p:blipFill>
        <p:spPr>
          <a:xfrm>
            <a:off x="4845282" y="2604302"/>
            <a:ext cx="1908213" cy="2853175"/>
          </a:xfrm>
          <a:prstGeom prst="rect">
            <a:avLst/>
          </a:prstGeom>
        </p:spPr>
      </p:pic>
      <p:pic>
        <p:nvPicPr>
          <p:cNvPr id="6" name="Рисунок 5"/>
          <p:cNvPicPr>
            <a:picLocks noChangeAspect="1"/>
          </p:cNvPicPr>
          <p:nvPr/>
        </p:nvPicPr>
        <p:blipFill>
          <a:blip r:embed="rId4"/>
          <a:stretch>
            <a:fillRect/>
          </a:stretch>
        </p:blipFill>
        <p:spPr>
          <a:xfrm>
            <a:off x="6933602" y="3509176"/>
            <a:ext cx="2060627" cy="2877561"/>
          </a:xfrm>
          <a:prstGeom prst="rect">
            <a:avLst/>
          </a:prstGeom>
        </p:spPr>
      </p:pic>
      <p:pic>
        <p:nvPicPr>
          <p:cNvPr id="7" name="Рисунок 6"/>
          <p:cNvPicPr>
            <a:picLocks noChangeAspect="1"/>
          </p:cNvPicPr>
          <p:nvPr/>
        </p:nvPicPr>
        <p:blipFill>
          <a:blip r:embed="rId5"/>
          <a:stretch>
            <a:fillRect/>
          </a:stretch>
        </p:blipFill>
        <p:spPr>
          <a:xfrm>
            <a:off x="236347" y="1844824"/>
            <a:ext cx="2158171" cy="3103133"/>
          </a:xfrm>
          <a:prstGeom prst="rect">
            <a:avLst/>
          </a:prstGeom>
        </p:spPr>
      </p:pic>
      <p:pic>
        <p:nvPicPr>
          <p:cNvPr id="8" name="Рисунок 7"/>
          <p:cNvPicPr>
            <a:picLocks noChangeAspect="1"/>
          </p:cNvPicPr>
          <p:nvPr/>
        </p:nvPicPr>
        <p:blipFill>
          <a:blip r:embed="rId6"/>
          <a:stretch>
            <a:fillRect/>
          </a:stretch>
        </p:blipFill>
        <p:spPr>
          <a:xfrm>
            <a:off x="2555776" y="2181727"/>
            <a:ext cx="2109399" cy="2956816"/>
          </a:xfrm>
          <a:prstGeom prst="rect">
            <a:avLst/>
          </a:prstGeom>
        </p:spPr>
      </p:pic>
    </p:spTree>
    <p:extLst>
      <p:ext uri="{BB962C8B-B14F-4D97-AF65-F5344CB8AC3E}">
        <p14:creationId xmlns:p14="http://schemas.microsoft.com/office/powerpoint/2010/main" val="4133750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539552" y="332656"/>
            <a:ext cx="8136904" cy="1323439"/>
          </a:xfrm>
          <a:prstGeom prst="rect">
            <a:avLst/>
          </a:prstGeom>
        </p:spPr>
        <p:txBody>
          <a:bodyPr wrap="square">
            <a:spAutoFit/>
          </a:bodyPr>
          <a:lstStyle/>
          <a:p>
            <a:pPr algn="just"/>
            <a:r>
              <a:rPr lang="ru-RU" sz="2000" b="1" dirty="0">
                <a:latin typeface="Times New Roman" panose="02020603050405020304" pitchFamily="18" charset="0"/>
                <a:cs typeface="Times New Roman" panose="02020603050405020304" pitchFamily="18" charset="0"/>
              </a:rPr>
              <a:t>Деревня </a:t>
            </a:r>
            <a:r>
              <a:rPr lang="ru-RU" sz="2000" b="1" dirty="0" err="1">
                <a:latin typeface="Times New Roman" panose="02020603050405020304" pitchFamily="18" charset="0"/>
                <a:cs typeface="Times New Roman" panose="02020603050405020304" pitchFamily="18" charset="0"/>
              </a:rPr>
              <a:t>Жаворонково</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раньше была разделена ручьем на 2 части. Владели деревней 2 помещика из Санкт-Петербурга. Эти части назывались </a:t>
            </a:r>
            <a:r>
              <a:rPr lang="ru-RU" sz="2000" dirty="0" err="1">
                <a:latin typeface="Times New Roman" panose="02020603050405020304" pitchFamily="18" charset="0"/>
                <a:cs typeface="Times New Roman" panose="02020603050405020304" pitchFamily="18" charset="0"/>
              </a:rPr>
              <a:t>Вязово</a:t>
            </a:r>
            <a:r>
              <a:rPr lang="ru-RU" sz="2000" dirty="0">
                <a:latin typeface="Times New Roman" panose="02020603050405020304" pitchFamily="18" charset="0"/>
                <a:cs typeface="Times New Roman" panose="02020603050405020304" pitchFamily="18" charset="0"/>
              </a:rPr>
              <a:t> и </a:t>
            </a:r>
            <a:r>
              <a:rPr lang="ru-RU" sz="2000" dirty="0" err="1">
                <a:latin typeface="Times New Roman" panose="02020603050405020304" pitchFamily="18" charset="0"/>
                <a:cs typeface="Times New Roman" panose="02020603050405020304" pitchFamily="18" charset="0"/>
              </a:rPr>
              <a:t>Адоново</a:t>
            </a:r>
            <a:r>
              <a:rPr lang="ru-RU" sz="2000" dirty="0">
                <a:latin typeface="Times New Roman" panose="02020603050405020304" pitchFamily="18" charset="0"/>
                <a:cs typeface="Times New Roman" panose="02020603050405020304" pitchFamily="18" charset="0"/>
              </a:rPr>
              <a:t>. Было 18 дворов до ВОВ.  Сохранился дом, Людская. В деревне сохранилось в настоящее время 8 домов.</a:t>
            </a:r>
            <a:endParaRPr lang="ru-RU" sz="20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539552" y="1666545"/>
            <a:ext cx="2774606" cy="1984911"/>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85697" y="1656095"/>
            <a:ext cx="2880320" cy="1994846"/>
          </a:xfrm>
          <a:prstGeom prst="rect">
            <a:avLst/>
          </a:prstGeom>
        </p:spPr>
      </p:pic>
      <p:pic>
        <p:nvPicPr>
          <p:cNvPr id="7" name="Рисунок 6"/>
          <p:cNvPicPr>
            <a:picLocks noChangeAspect="1"/>
          </p:cNvPicPr>
          <p:nvPr/>
        </p:nvPicPr>
        <p:blipFill>
          <a:blip r:embed="rId5"/>
          <a:stretch>
            <a:fillRect/>
          </a:stretch>
        </p:blipFill>
        <p:spPr>
          <a:xfrm>
            <a:off x="6876257" y="1666545"/>
            <a:ext cx="1777174" cy="1926503"/>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515" y="4005064"/>
            <a:ext cx="2778043" cy="1976352"/>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65841" y="3986203"/>
            <a:ext cx="2662344" cy="1976353"/>
          </a:xfrm>
          <a:prstGeom prst="rect">
            <a:avLst/>
          </a:prstGeom>
        </p:spPr>
      </p:pic>
      <p:pic>
        <p:nvPicPr>
          <p:cNvPr id="10" name="Рисунок 9"/>
          <p:cNvPicPr>
            <a:picLocks noChangeAspect="1"/>
          </p:cNvPicPr>
          <p:nvPr/>
        </p:nvPicPr>
        <p:blipFill>
          <a:blip r:embed="rId8"/>
          <a:stretch>
            <a:fillRect/>
          </a:stretch>
        </p:blipFill>
        <p:spPr>
          <a:xfrm>
            <a:off x="6539468" y="3986203"/>
            <a:ext cx="2309308" cy="1909579"/>
          </a:xfrm>
          <a:prstGeom prst="rect">
            <a:avLst/>
          </a:prstGeom>
        </p:spPr>
      </p:pic>
    </p:spTree>
    <p:extLst>
      <p:ext uri="{BB962C8B-B14F-4D97-AF65-F5344CB8AC3E}">
        <p14:creationId xmlns:p14="http://schemas.microsoft.com/office/powerpoint/2010/main" val="448609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491880" y="332656"/>
            <a:ext cx="2419317" cy="400110"/>
          </a:xfrm>
          <a:prstGeom prst="rect">
            <a:avLst/>
          </a:prstGeom>
        </p:spPr>
        <p:txBody>
          <a:bodyPr wrap="none">
            <a:spAutoFit/>
          </a:bodyPr>
          <a:lstStyle/>
          <a:p>
            <a:r>
              <a:rPr lang="ru-RU" sz="2000" b="1" dirty="0">
                <a:latin typeface="Times New Roman" panose="02020603050405020304" pitchFamily="18" charset="0"/>
                <a:cs typeface="Times New Roman" panose="02020603050405020304" pitchFamily="18" charset="0"/>
              </a:rPr>
              <a:t>Деревня </a:t>
            </a:r>
            <a:r>
              <a:rPr lang="ru-RU" sz="2000" b="1" dirty="0" err="1">
                <a:latin typeface="Times New Roman" panose="02020603050405020304" pitchFamily="18" charset="0"/>
                <a:cs typeface="Times New Roman" panose="02020603050405020304" pitchFamily="18" charset="0"/>
              </a:rPr>
              <a:t>Баскачево</a:t>
            </a:r>
            <a:endParaRPr lang="ru-RU" sz="20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67544" y="732766"/>
            <a:ext cx="8208912" cy="2246769"/>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Одним из первых владельцев усадьбы в деревне </a:t>
            </a:r>
            <a:r>
              <a:rPr lang="ru-RU" sz="2000" dirty="0" err="1">
                <a:latin typeface="Times New Roman" panose="02020603050405020304" pitchFamily="18" charset="0"/>
                <a:cs typeface="Times New Roman" panose="02020603050405020304" pitchFamily="18" charset="0"/>
              </a:rPr>
              <a:t>Баскачево</a:t>
            </a:r>
            <a:r>
              <a:rPr lang="ru-RU" sz="2000" dirty="0">
                <a:latin typeface="Times New Roman" panose="02020603050405020304" pitchFamily="18" charset="0"/>
                <a:cs typeface="Times New Roman" panose="02020603050405020304" pitchFamily="18" charset="0"/>
              </a:rPr>
              <a:t> в 1775 г. предположительно можно считать майора, квартирмейстера Якова Павловича Побединского; с 1847 г. ею владел коллежский секретарь Смирнов Михаил Иванович. До настоящего времени сохранились: парк, пруды, въездная аллея и деревянный одноэтажный усадебной дом с мезонином и элементами глухой резьбы на фасадах, наличниках и фронтоне. </a:t>
            </a: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926" y="2978783"/>
            <a:ext cx="2448272" cy="1836204"/>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1880" y="2935816"/>
            <a:ext cx="2745613" cy="1837972"/>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69979" y="2895370"/>
            <a:ext cx="1906477" cy="1918865"/>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11682" y="4941168"/>
            <a:ext cx="2178868" cy="1584176"/>
          </a:xfrm>
          <a:prstGeom prst="rect">
            <a:avLst/>
          </a:prstGeom>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72200" y="4964740"/>
            <a:ext cx="2080806" cy="1560604"/>
          </a:xfrm>
          <a:prstGeom prst="rect">
            <a:avLst/>
          </a:prstGeom>
        </p:spPr>
      </p:pic>
    </p:spTree>
    <p:extLst>
      <p:ext uri="{BB962C8B-B14F-4D97-AF65-F5344CB8AC3E}">
        <p14:creationId xmlns:p14="http://schemas.microsoft.com/office/powerpoint/2010/main" val="4185896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539552" y="620688"/>
            <a:ext cx="8136904" cy="1938992"/>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Вначале деревни сохранилась ель (2.64 метра в обхвате, высота около 20 метров), которой по рассказам местных жителей более 100 лет, она ровесница усадьбы  (в 1856 году жил управляющий). В прошлые годы на территории усадьбы был пруд и дубовая роща, по воспоминаниям и рассказам родственников жителей деревни (Румянцев, Кралин) там рос дуб возрастом 300 лет. В настоящее время он утрачен за ветхостью.</a:t>
            </a:r>
            <a:endParaRPr lang="ru-RU" sz="20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3068960"/>
            <a:ext cx="3819027" cy="2556539"/>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053746" y="3087089"/>
            <a:ext cx="2996951" cy="2520280"/>
          </a:xfrm>
          <a:prstGeom prst="rect">
            <a:avLst/>
          </a:prstGeom>
        </p:spPr>
      </p:pic>
    </p:spTree>
    <p:extLst>
      <p:ext uri="{BB962C8B-B14F-4D97-AF65-F5344CB8AC3E}">
        <p14:creationId xmlns:p14="http://schemas.microsoft.com/office/powerpoint/2010/main" val="3576979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487" y="3501008"/>
            <a:ext cx="2550524" cy="3000189"/>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0433" y="3835376"/>
            <a:ext cx="2858441" cy="2143830"/>
          </a:xfrm>
          <a:prstGeom prst="rect">
            <a:avLst/>
          </a:prstGeom>
        </p:spPr>
      </p:pic>
      <p:sp>
        <p:nvSpPr>
          <p:cNvPr id="7" name="Прямоугольник 6"/>
          <p:cNvSpPr/>
          <p:nvPr/>
        </p:nvSpPr>
        <p:spPr>
          <a:xfrm>
            <a:off x="3095473" y="260648"/>
            <a:ext cx="3667158" cy="400110"/>
          </a:xfrm>
          <a:prstGeom prst="rect">
            <a:avLst/>
          </a:prstGeom>
        </p:spPr>
        <p:txBody>
          <a:bodyPr wrap="none">
            <a:spAutoFit/>
          </a:bodyPr>
          <a:lstStyle/>
          <a:p>
            <a:r>
              <a:rPr lang="ru-RU" sz="2000" b="1" dirty="0">
                <a:latin typeface="Times New Roman" panose="02020603050405020304" pitchFamily="18" charset="0"/>
                <a:cs typeface="Times New Roman" panose="02020603050405020304" pitchFamily="18" charset="0"/>
              </a:rPr>
              <a:t>Деревня Никольское, дубрава</a:t>
            </a:r>
            <a:endParaRPr lang="ru-RU" sz="20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67544" y="481842"/>
            <a:ext cx="8164570" cy="2831544"/>
          </a:xfrm>
          <a:prstGeom prst="rect">
            <a:avLst/>
          </a:prstGeom>
          <a:noFill/>
        </p:spPr>
        <p:txBody>
          <a:bodyPr wrap="square" rtlCol="0">
            <a:spAutoFit/>
          </a:bodyPr>
          <a:lstStyle/>
          <a:p>
            <a:endParaRPr lang="ru-RU" dirty="0" smtClean="0"/>
          </a:p>
          <a:p>
            <a:pPr algn="just"/>
            <a:r>
              <a:rPr lang="ru-RU" sz="2000" dirty="0">
                <a:latin typeface="Times New Roman" panose="02020603050405020304" pitchFamily="18" charset="0"/>
                <a:cs typeface="Times New Roman" panose="02020603050405020304" pitchFamily="18" charset="0"/>
              </a:rPr>
              <a:t>Село Николаевское указано на плане Генерального межевания Борисоглебского уезда 1792 года</a:t>
            </a:r>
            <a:r>
              <a:rPr lang="ru-RU" sz="2000" dirty="0" smtClean="0">
                <a:latin typeface="Times New Roman" panose="02020603050405020304" pitchFamily="18" charset="0"/>
                <a:cs typeface="Times New Roman" panose="02020603050405020304" pitchFamily="18" charset="0"/>
              </a:rPr>
              <a:t>.</a:t>
            </a:r>
          </a:p>
          <a:p>
            <a:pPr algn="just"/>
            <a:r>
              <a:rPr lang="ru-RU" sz="2000" dirty="0" smtClean="0">
                <a:latin typeface="Times New Roman" panose="02020603050405020304" pitchFamily="18" charset="0"/>
                <a:cs typeface="Times New Roman" panose="02020603050405020304" pitchFamily="18" charset="0"/>
              </a:rPr>
              <a:t>Дубрава расположена на территории более 2 га. Возраст большинства деревьев от 100до 200 лет. На краю деревни произрастает самый старый дуб, обхват ствола которого составляет 4метра 56сантиментов. Вокруг дубравы сохранился частично глубокий ров, таким образом образовался красивый канал, по которому в летний период барыни с подругами катались на лодках.</a:t>
            </a:r>
            <a:endParaRPr lang="ru-RU" sz="2000"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991709" y="3760377"/>
            <a:ext cx="3213862" cy="2267778"/>
          </a:xfrm>
          <a:prstGeom prst="rect">
            <a:avLst/>
          </a:prstGeom>
        </p:spPr>
      </p:pic>
    </p:spTree>
    <p:extLst>
      <p:ext uri="{BB962C8B-B14F-4D97-AF65-F5344CB8AC3E}">
        <p14:creationId xmlns:p14="http://schemas.microsoft.com/office/powerpoint/2010/main" val="1818258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Рисунок 3"/>
          <p:cNvPicPr/>
          <p:nvPr/>
        </p:nvPicPr>
        <p:blipFill rotWithShape="1">
          <a:blip r:embed="rId3" cstate="print">
            <a:extLst>
              <a:ext uri="{28A0092B-C50C-407E-A947-70E740481C1C}">
                <a14:useLocalDpi xmlns:a14="http://schemas.microsoft.com/office/drawing/2010/main" val="0"/>
              </a:ext>
            </a:extLst>
          </a:blip>
          <a:srcRect b="4586"/>
          <a:stretch/>
        </p:blipFill>
        <p:spPr bwMode="auto">
          <a:xfrm rot="16200000">
            <a:off x="889948" y="1331124"/>
            <a:ext cx="3024338" cy="3763707"/>
          </a:xfrm>
          <a:prstGeom prst="rect">
            <a:avLst/>
          </a:prstGeom>
          <a:noFill/>
          <a:ln>
            <a:noFill/>
          </a:ln>
          <a:extLst>
            <a:ext uri="{53640926-AAD7-44D8-BBD7-CCE9431645EC}">
              <a14:shadowObscured xmlns:a14="http://schemas.microsoft.com/office/drawing/2010/main"/>
            </a:ext>
          </a:extLst>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t="2751" r="5900" b="3538"/>
          <a:stretch/>
        </p:blipFill>
        <p:spPr>
          <a:xfrm rot="16200000">
            <a:off x="4964710" y="1884162"/>
            <a:ext cx="3247027" cy="4032447"/>
          </a:xfrm>
          <a:prstGeom prst="rect">
            <a:avLst/>
          </a:prstGeom>
        </p:spPr>
      </p:pic>
      <p:sp>
        <p:nvSpPr>
          <p:cNvPr id="6" name="TextBox 5"/>
          <p:cNvSpPr txBox="1"/>
          <p:nvPr/>
        </p:nvSpPr>
        <p:spPr>
          <a:xfrm>
            <a:off x="2561997" y="764704"/>
            <a:ext cx="2539221" cy="400110"/>
          </a:xfrm>
          <a:prstGeom prst="rect">
            <a:avLst/>
          </a:prstGeom>
          <a:noFill/>
        </p:spPr>
        <p:txBody>
          <a:bodyPr wrap="none" rtlCol="0">
            <a:spAutoFit/>
          </a:bodyPr>
          <a:lstStyle/>
          <a:p>
            <a:pPr algn="ctr"/>
            <a:r>
              <a:rPr lang="ru-RU" sz="2000" b="1" dirty="0" smtClean="0">
                <a:latin typeface="Times New Roman" panose="02020603050405020304" pitchFamily="18" charset="0"/>
                <a:cs typeface="Times New Roman" panose="02020603050405020304" pitchFamily="18" charset="0"/>
              </a:rPr>
              <a:t>План схема усадьбы</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1749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332656"/>
            <a:ext cx="8352928" cy="4093428"/>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Об истории Комсомольской (</a:t>
            </a:r>
            <a:r>
              <a:rPr lang="ru-RU" sz="2000" dirty="0" err="1">
                <a:latin typeface="Times New Roman" panose="02020603050405020304" pitchFamily="18" charset="0"/>
                <a:cs typeface="Times New Roman" panose="02020603050405020304" pitchFamily="18" charset="0"/>
              </a:rPr>
              <a:t>Леонтьевской</a:t>
            </a:r>
            <a:r>
              <a:rPr lang="ru-RU" sz="2000" dirty="0">
                <a:latin typeface="Times New Roman" panose="02020603050405020304" pitchFamily="18" charset="0"/>
                <a:cs typeface="Times New Roman" panose="02020603050405020304" pitchFamily="18" charset="0"/>
              </a:rPr>
              <a:t>) площади подробно рассказывает краевед, журналист Стародубов Юрий Валерьевич в статье «Как рождался Романов купеческий» (журнал «</a:t>
            </a:r>
            <a:r>
              <a:rPr lang="ru-RU" sz="2000" dirty="0" err="1">
                <a:latin typeface="Times New Roman" panose="02020603050405020304" pitchFamily="18" charset="0"/>
                <a:cs typeface="Times New Roman" panose="02020603050405020304" pitchFamily="18" charset="0"/>
              </a:rPr>
              <a:t>Углече</a:t>
            </a:r>
            <a:r>
              <a:rPr lang="ru-RU" sz="2000" dirty="0">
                <a:latin typeface="Times New Roman" panose="02020603050405020304" pitchFamily="18" charset="0"/>
                <a:cs typeface="Times New Roman" panose="02020603050405020304" pitchFamily="18" charset="0"/>
              </a:rPr>
              <a:t> Поле № 17 2013 год</a:t>
            </a:r>
            <a:r>
              <a:rPr lang="ru-RU"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Начало </a:t>
            </a:r>
            <a:r>
              <a:rPr lang="ru-RU" sz="2000" dirty="0">
                <a:latin typeface="Times New Roman" panose="02020603050405020304" pitchFamily="18" charset="0"/>
                <a:ea typeface="Calibri" panose="020F0502020204030204" pitchFamily="34" charset="0"/>
                <a:cs typeface="Times New Roman" panose="02020603050405020304" pitchFamily="18" charset="0"/>
              </a:rPr>
              <a:t>образования площади начинается с </a:t>
            </a:r>
            <a:r>
              <a:rPr lang="en-US" sz="2000" dirty="0">
                <a:latin typeface="Times New Roman" panose="02020603050405020304" pitchFamily="18" charset="0"/>
                <a:ea typeface="Calibri" panose="020F0502020204030204" pitchFamily="34" charset="0"/>
                <a:cs typeface="Times New Roman" panose="02020603050405020304" pitchFamily="18" charset="0"/>
              </a:rPr>
              <a:t>XVII</a:t>
            </a:r>
            <a:r>
              <a:rPr lang="ru-RU" sz="2000" dirty="0">
                <a:latin typeface="Times New Roman" panose="02020603050405020304" pitchFamily="18" charset="0"/>
                <a:ea typeface="Calibri" panose="020F0502020204030204" pitchFamily="34" charset="0"/>
                <a:cs typeface="Times New Roman" panose="02020603050405020304" pitchFamily="18" charset="0"/>
              </a:rPr>
              <a:t>, когда на этом месте располагались несколько кварталов, согласно регулярному плану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застройки. </a:t>
            </a:r>
            <a:r>
              <a:rPr lang="ru-RU" sz="2000" dirty="0">
                <a:latin typeface="Times New Roman" panose="02020603050405020304" pitchFamily="18" charset="0"/>
                <a:ea typeface="Calibri" panose="020F0502020204030204" pitchFamily="34" charset="0"/>
                <a:cs typeface="Times New Roman" panose="02020603050405020304" pitchFamily="18" charset="0"/>
              </a:rPr>
              <a:t>Свое название она получила от старинной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Леонтьевской</a:t>
            </a:r>
            <a:r>
              <a:rPr lang="ru-RU" sz="2000" dirty="0">
                <a:latin typeface="Times New Roman" panose="02020603050405020304" pitchFamily="18" charset="0"/>
                <a:ea typeface="Calibri" panose="020F0502020204030204" pitchFamily="34" charset="0"/>
                <a:cs typeface="Times New Roman" panose="02020603050405020304" pitchFamily="18" charset="0"/>
              </a:rPr>
              <a:t> слободы, которая уже существовала и от стоявшего поблизости древнего храма святителя Леонтия Ростовского чудотворца. С северной стороны, за церковью, расположена молодая березовая роща, которая появилась после 60-х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годов. Площадь</a:t>
            </a:r>
            <a:r>
              <a:rPr lang="ru-RU" sz="2000" dirty="0">
                <a:latin typeface="Times New Roman" panose="02020603050405020304" pitchFamily="18" charset="0"/>
                <a:ea typeface="Calibri" panose="020F0502020204030204" pitchFamily="34" charset="0"/>
                <a:cs typeface="Times New Roman" panose="02020603050405020304" pitchFamily="18" charset="0"/>
              </a:rPr>
              <a:t>, где стоит храм, была переименована в Комсомольскую, но такое название не прижилось у местных жителей, поэтому она до настоящего времени называется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Леонтьевской</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endParaRPr lang="ru-RU" sz="2000" dirty="0">
              <a:latin typeface="Times New Roman" panose="02020603050405020304" pitchFamily="18" charset="0"/>
              <a:cs typeface="Times New Roman" panose="02020603050405020304" pitchFamily="18" charset="0"/>
            </a:endParaRPr>
          </a:p>
        </p:txBody>
      </p:sp>
      <p:pic>
        <p:nvPicPr>
          <p:cNvPr id="5" name="Рисунок 4" descr="C:\Users\Михаил\Desktop\IMG_20251215_053933.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3808" y="4149080"/>
            <a:ext cx="3860572" cy="2448272"/>
          </a:xfrm>
          <a:prstGeom prst="rect">
            <a:avLst/>
          </a:prstGeom>
          <a:noFill/>
          <a:ln>
            <a:noFill/>
          </a:ln>
        </p:spPr>
      </p:pic>
    </p:spTree>
    <p:extLst>
      <p:ext uri="{BB962C8B-B14F-4D97-AF65-F5344CB8AC3E}">
        <p14:creationId xmlns:p14="http://schemas.microsoft.com/office/powerpoint/2010/main" val="2735175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icture backgroun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01" y="0"/>
            <a:ext cx="9137204"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a:off x="683568" y="3495659"/>
            <a:ext cx="3600400" cy="2415458"/>
          </a:xfrm>
          <a:prstGeom prst="rect">
            <a:avLst/>
          </a:prstGeom>
        </p:spPr>
      </p:pic>
      <p:sp>
        <p:nvSpPr>
          <p:cNvPr id="5" name="Прямоугольник 4"/>
          <p:cNvSpPr/>
          <p:nvPr/>
        </p:nvSpPr>
        <p:spPr>
          <a:xfrm>
            <a:off x="395536" y="260648"/>
            <a:ext cx="8280920" cy="3139321"/>
          </a:xfrm>
          <a:prstGeom prst="rect">
            <a:avLst/>
          </a:prstGeom>
        </p:spPr>
        <p:txBody>
          <a:bodyPr wrap="square">
            <a:spAutoFit/>
          </a:bodyPr>
          <a:lstStyle/>
          <a:p>
            <a:pPr algn="just"/>
            <a:r>
              <a:rPr lang="ru-RU" dirty="0">
                <a:latin typeface="Times New Roman" panose="02020603050405020304" pitchFamily="18" charset="0"/>
                <a:ea typeface="Calibri" panose="020F0502020204030204" pitchFamily="34" charset="0"/>
                <a:cs typeface="Times New Roman" panose="02020603050405020304" pitchFamily="18" charset="0"/>
              </a:rPr>
              <a:t> При работе с материалами газеты «Знамя Ильича» выяснили, что 25 октября 1964 года был заложен Новый парк на площади по инициативе исполкома городского Совета</a:t>
            </a:r>
            <a:r>
              <a:rPr lang="ru-RU"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r>
              <a:rPr lang="ru-RU" dirty="0">
                <a:latin typeface="Times New Roman" panose="02020603050405020304" pitchFamily="18" charset="0"/>
                <a:ea typeface="Calibri" panose="020F0502020204030204" pitchFamily="34" charset="0"/>
                <a:cs typeface="Times New Roman" panose="02020603050405020304" pitchFamily="18" charset="0"/>
              </a:rPr>
              <a:t>При проведении замеров окружности стволов деревьев определили, что они составляют: 1.20, 1.45,1.55, 1.86, 1.90 и 2.00 метра, что соответствует возрасту от 65 до 90 лет. Также сохранилась одна лиственница, обхват ствола которой 1.68 метров, что соответствует возрасту 107 лет. Общий размер площади составляет 6.468 квадратных метров, деревья посажены рядами, сохранилось 17 рядов, в которых по 9-12 деревьев. </a:t>
            </a:r>
            <a:r>
              <a:rPr lang="ru-RU" dirty="0" smtClean="0">
                <a:latin typeface="Times New Roman" panose="02020603050405020304" pitchFamily="18" charset="0"/>
                <a:ea typeface="Calibri" panose="020F0502020204030204" pitchFamily="34" charset="0"/>
                <a:cs typeface="Times New Roman" panose="02020603050405020304" pitchFamily="18" charset="0"/>
              </a:rPr>
              <a:t>В </a:t>
            </a:r>
            <a:r>
              <a:rPr lang="ru-RU" dirty="0">
                <a:latin typeface="Times New Roman" panose="02020603050405020304" pitchFamily="18" charset="0"/>
                <a:ea typeface="Calibri" panose="020F0502020204030204" pitchFamily="34" charset="0"/>
                <a:cs typeface="Times New Roman" panose="02020603050405020304" pitchFamily="18" charset="0"/>
              </a:rPr>
              <a:t>центральной части площади просматривается территория, в виде круга, которая была предназначена для оформления цветочной клумбы. </a:t>
            </a:r>
            <a:endParaRPr lang="ru-RU"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2893687" y="6064138"/>
            <a:ext cx="3284617" cy="400110"/>
          </a:xfrm>
          <a:prstGeom prst="rect">
            <a:avLst/>
          </a:prstGeom>
          <a:noFill/>
        </p:spPr>
        <p:txBody>
          <a:bodyPr wrap="none" rtlCol="0">
            <a:spAutoFit/>
          </a:bodyPr>
          <a:lstStyle/>
          <a:p>
            <a:pPr algn="ctr"/>
            <a:r>
              <a:rPr lang="ru-RU" sz="2000" dirty="0" smtClean="0">
                <a:latin typeface="Times New Roman" panose="02020603050405020304" pitchFamily="18" charset="0"/>
                <a:cs typeface="Times New Roman" panose="02020603050405020304" pitchFamily="18" charset="0"/>
              </a:rPr>
              <a:t>Площадь в настоящее время</a:t>
            </a:r>
            <a:endParaRPr lang="ru-RU" sz="2000"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4"/>
          <a:stretch>
            <a:fillRect/>
          </a:stretch>
        </p:blipFill>
        <p:spPr>
          <a:xfrm>
            <a:off x="4788024" y="3520801"/>
            <a:ext cx="3600400" cy="2414769"/>
          </a:xfrm>
          <a:prstGeom prst="rect">
            <a:avLst/>
          </a:prstGeom>
        </p:spPr>
      </p:pic>
    </p:spTree>
    <p:extLst>
      <p:ext uri="{BB962C8B-B14F-4D97-AF65-F5344CB8AC3E}">
        <p14:creationId xmlns:p14="http://schemas.microsoft.com/office/powerpoint/2010/main" val="509234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6632"/>
            <a:ext cx="9144000" cy="6741368"/>
          </a:xfrm>
          <a:prstGeom prst="rect">
            <a:avLst/>
          </a:prstGeom>
          <a:ln>
            <a:noFill/>
          </a:ln>
          <a:effectLst>
            <a:softEdge rad="112500"/>
          </a:effectLst>
        </p:spPr>
      </p:pic>
    </p:spTree>
    <p:extLst>
      <p:ext uri="{BB962C8B-B14F-4D97-AF65-F5344CB8AC3E}">
        <p14:creationId xmlns:p14="http://schemas.microsoft.com/office/powerpoint/2010/main" val="240058095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929</Words>
  <Application>Microsoft Office PowerPoint</Application>
  <PresentationFormat>Экран (4:3)</PresentationFormat>
  <Paragraphs>40</Paragraphs>
  <Slides>13</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13</vt:i4>
      </vt:variant>
    </vt:vector>
  </HeadingPairs>
  <TitlesOfParts>
    <vt:vector size="17" baseType="lpstr">
      <vt:lpstr>Arial</vt:lpstr>
      <vt:lpstr>Calibri</vt:lpstr>
      <vt:lpstr>Times New Roman</vt:lpstr>
      <vt:lpstr>Тема Office</vt:lpstr>
      <vt:lpstr>районный проект «Уходящая История. Старинные парки и усадьбы ТМО»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Образец презентации</dc:title>
  <dc:creator>Татьяна</dc:creator>
  <cp:lastModifiedBy>Михаил</cp:lastModifiedBy>
  <cp:revision>13</cp:revision>
  <dcterms:created xsi:type="dcterms:W3CDTF">2001-01-13T09:14:10Z</dcterms:created>
  <dcterms:modified xsi:type="dcterms:W3CDTF">2026-04-29T11:38:10Z</dcterms:modified>
</cp:coreProperties>
</file>