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9" r:id="rId4"/>
    <p:sldId id="298" r:id="rId5"/>
    <p:sldId id="260" r:id="rId6"/>
    <p:sldId id="299" r:id="rId7"/>
    <p:sldId id="307" r:id="rId8"/>
    <p:sldId id="264" r:id="rId9"/>
    <p:sldId id="305" r:id="rId10"/>
    <p:sldId id="266" r:id="rId11"/>
    <p:sldId id="309" r:id="rId12"/>
    <p:sldId id="268" r:id="rId13"/>
    <p:sldId id="311" r:id="rId14"/>
    <p:sldId id="314" r:id="rId15"/>
    <p:sldId id="316" r:id="rId16"/>
    <p:sldId id="269" r:id="rId17"/>
    <p:sldId id="315" r:id="rId18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22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2000" dirty="0"/>
              <a:t>перед занятием</a:t>
            </a:r>
          </a:p>
        </c:rich>
      </c:tx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Эмоциональное состоние группы перед занятием</c:v>
                </c:pt>
              </c:strCache>
            </c:strRef>
          </c:tx>
          <c:cat>
            <c:strRef>
              <c:f>Лист1!$A$2:$A$7</c:f>
              <c:strCache>
                <c:ptCount val="6"/>
                <c:pt idx="0">
                  <c:v>Радость - 27%</c:v>
                </c:pt>
                <c:pt idx="1">
                  <c:v>Сердитость - 18%</c:v>
                </c:pt>
                <c:pt idx="2">
                  <c:v>Приветливость - 28%</c:v>
                </c:pt>
                <c:pt idx="3">
                  <c:v>Удивление -15%</c:v>
                </c:pt>
                <c:pt idx="4">
                  <c:v>Обида-5%</c:v>
                </c:pt>
                <c:pt idx="5">
                  <c:v>Задумчивость- 12%</c:v>
                </c:pt>
              </c:strCache>
            </c:strRef>
          </c:cat>
          <c:val>
            <c:numRef>
              <c:f>Лист1!$B$2:$B$7</c:f>
              <c:numCache>
                <c:formatCode>0%</c:formatCode>
                <c:ptCount val="6"/>
                <c:pt idx="0">
                  <c:v>0.27</c:v>
                </c:pt>
                <c:pt idx="1">
                  <c:v>0.18000000000000002</c:v>
                </c:pt>
                <c:pt idx="2">
                  <c:v>0.28000000000000008</c:v>
                </c:pt>
                <c:pt idx="3">
                  <c:v>0.15000000000000002</c:v>
                </c:pt>
                <c:pt idx="4">
                  <c:v>5.000000000000001E-2</c:v>
                </c:pt>
                <c:pt idx="5">
                  <c:v>0.12000000000000001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9CD-4E3F-B0CB-F42466CE675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overlay val="0"/>
    </c:legend>
    <c:plotVisOnly val="1"/>
    <c:dispBlanksAs val="zero"/>
    <c:showDLblsOverMax val="0"/>
  </c:chart>
  <c:txPr>
    <a:bodyPr/>
    <a:lstStyle/>
    <a:p>
      <a:pPr>
        <a:defRPr sz="12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2000" dirty="0"/>
              <a:t>после занятия</a:t>
            </a:r>
          </a:p>
        </c:rich>
      </c:tx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Эмоциональное состояние после занятия</c:v>
                </c:pt>
              </c:strCache>
            </c:strRef>
          </c:tx>
          <c:cat>
            <c:strRef>
              <c:f>Лист1!$A$2:$A$7</c:f>
              <c:strCache>
                <c:ptCount val="6"/>
                <c:pt idx="0">
                  <c:v>Радость - 40% </c:v>
                </c:pt>
                <c:pt idx="1">
                  <c:v>Сердитость -5%</c:v>
                </c:pt>
                <c:pt idx="2">
                  <c:v>Приветливость- 30%</c:v>
                </c:pt>
                <c:pt idx="3">
                  <c:v>Удивление - 18%</c:v>
                </c:pt>
                <c:pt idx="4">
                  <c:v>Обида - 3%</c:v>
                </c:pt>
                <c:pt idx="5">
                  <c:v>Задумчивость -7%</c:v>
                </c:pt>
              </c:strCache>
            </c:strRef>
          </c:cat>
          <c:val>
            <c:numRef>
              <c:f>Лист1!$B$2:$B$7</c:f>
              <c:numCache>
                <c:formatCode>0%</c:formatCode>
                <c:ptCount val="6"/>
                <c:pt idx="0">
                  <c:v>0.4</c:v>
                </c:pt>
                <c:pt idx="1">
                  <c:v>0.05</c:v>
                </c:pt>
                <c:pt idx="2">
                  <c:v>0.30000000000000004</c:v>
                </c:pt>
                <c:pt idx="3">
                  <c:v>0.18000000000000002</c:v>
                </c:pt>
                <c:pt idx="4">
                  <c:v>3.0000000000000002E-2</c:v>
                </c:pt>
                <c:pt idx="5">
                  <c:v>7.0000000000000021E-2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9F3-4E02-BF5A-56729105396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overlay val="0"/>
      <c:txPr>
        <a:bodyPr/>
        <a:lstStyle/>
        <a:p>
          <a:pPr>
            <a:defRPr sz="1200"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2000" dirty="0"/>
              <a:t>Внутренние конфликты</a:t>
            </a:r>
          </a:p>
        </c:rich>
      </c:tx>
      <c:layout>
        <c:manualLayout>
          <c:xMode val="edge"/>
          <c:yMode val="edge"/>
          <c:x val="0.3091326530612245"/>
          <c:y val="6.64535390606317E-2"/>
        </c:manualLayout>
      </c:layout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0408163265306124E-2"/>
          <c:y val="0.19293811074918568"/>
          <c:w val="0.65121096470084083"/>
          <c:h val="0.7653680781758958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Внутренние конфликты</c:v>
                </c:pt>
              </c:strCache>
            </c:strRef>
          </c:tx>
          <c:explosion val="25"/>
          <c:cat>
            <c:strRef>
              <c:f>Лист1!$A$2:$A$5</c:f>
              <c:strCache>
                <c:ptCount val="3"/>
                <c:pt idx="0">
                  <c:v>Не серьезные - 60%</c:v>
                </c:pt>
                <c:pt idx="1">
                  <c:v>Ощутимые - 25%</c:v>
                </c:pt>
                <c:pt idx="2">
                  <c:v>Серьезные -15%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0.60000000000000009</c:v>
                </c:pt>
                <c:pt idx="1">
                  <c:v>0.25</c:v>
                </c:pt>
                <c:pt idx="2">
                  <c:v>0.15000000000000002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EED-45FA-BF28-D8C56BE4B5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legend>
      <c:legendPos val="r"/>
      <c:legendEntry>
        <c:idx val="3"/>
        <c:delete val="1"/>
      </c:legendEntry>
      <c:overlay val="0"/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2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700" dirty="0"/>
              <a:t>Внутренние конфликты</a:t>
            </a:r>
          </a:p>
          <a:p>
            <a:pPr>
              <a:defRPr/>
            </a:pPr>
            <a:r>
              <a:rPr lang="ru-RU" sz="1400" dirty="0"/>
              <a:t>(декабрь)</a:t>
            </a:r>
          </a:p>
        </c:rich>
      </c:tx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Внутренние конфликты</c:v>
                </c:pt>
              </c:strCache>
            </c:strRef>
          </c:tx>
          <c:explosion val="24"/>
          <c:cat>
            <c:strRef>
              <c:f>Лист1!$A$2:$A$5</c:f>
              <c:strCache>
                <c:ptCount val="3"/>
                <c:pt idx="0">
                  <c:v>Не серьезные - 67%</c:v>
                </c:pt>
                <c:pt idx="1">
                  <c:v>Ощутимые - 24%</c:v>
                </c:pt>
                <c:pt idx="2">
                  <c:v>Серьезные - 9%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0.67000000000000015</c:v>
                </c:pt>
                <c:pt idx="1">
                  <c:v>0.24000000000000002</c:v>
                </c:pt>
                <c:pt idx="2">
                  <c:v>9.0000000000000011E-2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3A4-469B-81F1-7EA653D62B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legend>
      <c:legendPos val="r"/>
      <c:legendEntry>
        <c:idx val="3"/>
        <c:delete val="1"/>
      </c:legendEntry>
      <c:overlay val="0"/>
      <c:txPr>
        <a:bodyPr/>
        <a:lstStyle/>
        <a:p>
          <a:pPr>
            <a:defRPr sz="1200"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700" dirty="0"/>
              <a:t>Внутренние конфликты</a:t>
            </a:r>
          </a:p>
          <a:p>
            <a:pPr>
              <a:defRPr/>
            </a:pPr>
            <a:r>
              <a:rPr lang="ru-RU" sz="1400" dirty="0"/>
              <a:t>(февраль)</a:t>
            </a:r>
          </a:p>
        </c:rich>
      </c:tx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673899621353549E-3"/>
          <c:y val="0.2805498463133726"/>
          <c:w val="0.60658674537073287"/>
          <c:h val="0.6900552716364848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cat>
            <c:strRef>
              <c:f>Лист1!$A$2:$A$5</c:f>
              <c:strCache>
                <c:ptCount val="3"/>
                <c:pt idx="0">
                  <c:v>Не серьезные - 75%</c:v>
                </c:pt>
                <c:pt idx="1">
                  <c:v>Ощутимые - 19%</c:v>
                </c:pt>
                <c:pt idx="2">
                  <c:v>Серьезные - 6%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0.75000000000000011</c:v>
                </c:pt>
                <c:pt idx="1">
                  <c:v>0.19</c:v>
                </c:pt>
                <c:pt idx="2">
                  <c:v>6.0000000000000005E-2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EC3-4820-870D-DA7C7D29629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legend>
      <c:legendPos val="r"/>
      <c:legendEntry>
        <c:idx val="3"/>
        <c:delete val="1"/>
      </c:legendEntry>
      <c:layout>
        <c:manualLayout>
          <c:xMode val="edge"/>
          <c:yMode val="edge"/>
          <c:x val="0.64003621554962065"/>
          <c:y val="0.35942032675381752"/>
          <c:w val="0.35996378445037941"/>
          <c:h val="0.50781857571380951"/>
        </c:manualLayout>
      </c:layout>
      <c:overlay val="0"/>
      <c:txPr>
        <a:bodyPr/>
        <a:lstStyle/>
        <a:p>
          <a:pPr>
            <a:defRPr sz="1200"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00"/>
            </a:pPr>
            <a:r>
              <a:rPr lang="ru-RU" sz="1200" dirty="0"/>
              <a:t>Внутренние</a:t>
            </a:r>
            <a:r>
              <a:rPr lang="ru-RU" sz="1400" dirty="0"/>
              <a:t> конфликты</a:t>
            </a:r>
          </a:p>
          <a:p>
            <a:pPr>
              <a:defRPr sz="1600"/>
            </a:pPr>
            <a:r>
              <a:rPr lang="ru-RU" sz="1200" dirty="0"/>
              <a:t>(сентябрь)</a:t>
            </a:r>
          </a:p>
        </c:rich>
      </c:tx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Внутренние конфликты</c:v>
                </c:pt>
              </c:strCache>
            </c:strRef>
          </c:tx>
          <c:explosion val="25"/>
          <c:cat>
            <c:strRef>
              <c:f>Лист1!$A$2:$A$5</c:f>
              <c:strCache>
                <c:ptCount val="3"/>
                <c:pt idx="0">
                  <c:v>Не серьезные</c:v>
                </c:pt>
                <c:pt idx="1">
                  <c:v>Ощутимые</c:v>
                </c:pt>
                <c:pt idx="2">
                  <c:v>Серьезные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0.70000000000000007</c:v>
                </c:pt>
                <c:pt idx="1">
                  <c:v>0.42000000000000004</c:v>
                </c:pt>
                <c:pt idx="2">
                  <c:v>0.28000000000000008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D09-4F97-8E31-8998C36D267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legend>
      <c:legendPos val="r"/>
      <c:legendEntry>
        <c:idx val="3"/>
        <c:delete val="1"/>
      </c:legendEntry>
      <c:overlay val="0"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4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/>
              <a:t>Внутренние конфликты</a:t>
            </a:r>
          </a:p>
          <a:p>
            <a:pPr>
              <a:defRPr/>
            </a:pPr>
            <a:r>
              <a:rPr lang="ru-RU" dirty="0"/>
              <a:t>(декабрь)</a:t>
            </a:r>
          </a:p>
        </c:rich>
      </c:tx>
      <c:layout>
        <c:manualLayout>
          <c:xMode val="edge"/>
          <c:yMode val="edge"/>
          <c:x val="0.20645957974328769"/>
          <c:y val="2.4556553336892096E-2"/>
        </c:manualLayout>
      </c:layout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Внутренние конфликты</c:v>
                </c:pt>
              </c:strCache>
            </c:strRef>
          </c:tx>
          <c:explosion val="25"/>
          <c:cat>
            <c:strRef>
              <c:f>Лист1!$A$2:$A$5</c:f>
              <c:strCache>
                <c:ptCount val="3"/>
                <c:pt idx="0">
                  <c:v>Не серьезные</c:v>
                </c:pt>
                <c:pt idx="1">
                  <c:v>Ощутимые</c:v>
                </c:pt>
                <c:pt idx="2">
                  <c:v>Серьезные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0.27</c:v>
                </c:pt>
                <c:pt idx="1">
                  <c:v>0.16</c:v>
                </c:pt>
                <c:pt idx="2">
                  <c:v>9.0000000000000011E-2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10F-4689-A245-55F980A7A6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legend>
      <c:legendPos val="r"/>
      <c:legendEntry>
        <c:idx val="3"/>
        <c:delete val="1"/>
      </c:legendEntry>
      <c:overlay val="0"/>
      <c:txPr>
        <a:bodyPr/>
        <a:lstStyle/>
        <a:p>
          <a:pPr>
            <a:defRPr sz="1000"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1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ru-RU" sz="1200" dirty="0"/>
              <a:t>Внутренние конфликты</a:t>
            </a:r>
          </a:p>
          <a:p>
            <a:pPr>
              <a:defRPr sz="1200"/>
            </a:pPr>
            <a:r>
              <a:rPr lang="ru-RU" sz="1200" dirty="0"/>
              <a:t>(февраль)</a:t>
            </a:r>
          </a:p>
        </c:rich>
      </c:tx>
      <c:layout>
        <c:manualLayout>
          <c:xMode val="edge"/>
          <c:yMode val="edge"/>
          <c:x val="0.20952784764047919"/>
          <c:y val="8.0835949025325024E-2"/>
        </c:manualLayout>
      </c:layout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Внутренниеконфликты</c:v>
                </c:pt>
              </c:strCache>
            </c:strRef>
          </c:tx>
          <c:explosion val="25"/>
          <c:cat>
            <c:strRef>
              <c:f>Лист1!$A$2:$A$5</c:f>
              <c:strCache>
                <c:ptCount val="3"/>
                <c:pt idx="0">
                  <c:v>Не серьезные</c:v>
                </c:pt>
                <c:pt idx="1">
                  <c:v>Ощутимые</c:v>
                </c:pt>
                <c:pt idx="2">
                  <c:v>Серьезные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0.12000000000000001</c:v>
                </c:pt>
                <c:pt idx="1">
                  <c:v>0.05</c:v>
                </c:pt>
                <c:pt idx="2" formatCode="0.00%">
                  <c:v>1.4999999999999998E-2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42E-497A-BABD-D0FEF946A7A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legend>
      <c:legendPos val="r"/>
      <c:legendEntry>
        <c:idx val="3"/>
        <c:delete val="1"/>
      </c:legendEntry>
      <c:overlay val="0"/>
      <c:txPr>
        <a:bodyPr/>
        <a:lstStyle/>
        <a:p>
          <a:pPr>
            <a:defRPr sz="1000"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46C2BA3-C124-41C4-8E63-6E367E43BB06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D954E58-E0B8-4C8B-B9C6-9B97F2C7D190}">
      <dgm:prSet phldrT="[Текст]" custT="1"/>
      <dgm:spPr/>
      <dgm:t>
        <a:bodyPr/>
        <a:lstStyle/>
        <a:p>
          <a:r>
            <a:rPr lang="ru-RU" sz="2000" b="1" dirty="0">
              <a:solidFill>
                <a:schemeClr val="accent3">
                  <a:lumMod val="75000"/>
                </a:schemeClr>
              </a:solidFill>
            </a:rPr>
            <a:t>Швея</a:t>
          </a:r>
        </a:p>
      </dgm:t>
    </dgm:pt>
    <dgm:pt modelId="{5EDB1CA7-C5E3-4349-AE66-32F6DF6FFA33}" type="parTrans" cxnId="{958570A1-4D94-4E9D-8CB9-AD0AD4BDA023}">
      <dgm:prSet/>
      <dgm:spPr/>
      <dgm:t>
        <a:bodyPr/>
        <a:lstStyle/>
        <a:p>
          <a:endParaRPr lang="ru-RU"/>
        </a:p>
      </dgm:t>
    </dgm:pt>
    <dgm:pt modelId="{C60BBA26-9D15-4AFB-9335-30E6AFDE12E0}" type="sibTrans" cxnId="{958570A1-4D94-4E9D-8CB9-AD0AD4BDA023}">
      <dgm:prSet/>
      <dgm:spPr/>
      <dgm:t>
        <a:bodyPr/>
        <a:lstStyle/>
        <a:p>
          <a:endParaRPr lang="ru-RU"/>
        </a:p>
      </dgm:t>
    </dgm:pt>
    <dgm:pt modelId="{AA2A53D7-A4EA-4142-977E-39DCC0F46F6F}">
      <dgm:prSet phldrT="[Текст]" custT="1"/>
      <dgm:spPr/>
      <dgm:t>
        <a:bodyPr/>
        <a:lstStyle/>
        <a:p>
          <a:r>
            <a:rPr lang="ru-RU" sz="2000" b="1" dirty="0">
              <a:solidFill>
                <a:schemeClr val="accent3">
                  <a:lumMod val="75000"/>
                </a:schemeClr>
              </a:solidFill>
            </a:rPr>
            <a:t>Портной</a:t>
          </a:r>
        </a:p>
      </dgm:t>
    </dgm:pt>
    <dgm:pt modelId="{FD010794-2335-4128-AE0C-F80ED5227411}" type="parTrans" cxnId="{7795B918-0A7B-4DC0-80C4-BDDB89BC9040}">
      <dgm:prSet/>
      <dgm:spPr/>
      <dgm:t>
        <a:bodyPr/>
        <a:lstStyle/>
        <a:p>
          <a:endParaRPr lang="ru-RU"/>
        </a:p>
      </dgm:t>
    </dgm:pt>
    <dgm:pt modelId="{172D2651-82D8-464C-A916-851DDB3E3CA8}" type="sibTrans" cxnId="{7795B918-0A7B-4DC0-80C4-BDDB89BC9040}">
      <dgm:prSet/>
      <dgm:spPr/>
      <dgm:t>
        <a:bodyPr/>
        <a:lstStyle/>
        <a:p>
          <a:endParaRPr lang="ru-RU"/>
        </a:p>
      </dgm:t>
    </dgm:pt>
    <dgm:pt modelId="{3BF6DAF2-A47E-4A07-8475-6657DF7FEDC5}">
      <dgm:prSet phldrT="[Текст]" custT="1"/>
      <dgm:spPr/>
      <dgm:t>
        <a:bodyPr/>
        <a:lstStyle/>
        <a:p>
          <a:r>
            <a:rPr lang="ru-RU" sz="2000" b="1" dirty="0">
              <a:solidFill>
                <a:schemeClr val="accent3">
                  <a:lumMod val="75000"/>
                </a:schemeClr>
              </a:solidFill>
            </a:rPr>
            <a:t>Вышивальщица</a:t>
          </a:r>
        </a:p>
      </dgm:t>
    </dgm:pt>
    <dgm:pt modelId="{D1C262A7-627E-4AFF-99A3-9C28276E0929}" type="parTrans" cxnId="{A42DB3F2-1470-4FAE-BE2E-74A147C06A57}">
      <dgm:prSet/>
      <dgm:spPr/>
      <dgm:t>
        <a:bodyPr/>
        <a:lstStyle/>
        <a:p>
          <a:endParaRPr lang="ru-RU"/>
        </a:p>
      </dgm:t>
    </dgm:pt>
    <dgm:pt modelId="{4840DA68-D6DE-4503-8417-0A288A889C4C}" type="sibTrans" cxnId="{A42DB3F2-1470-4FAE-BE2E-74A147C06A57}">
      <dgm:prSet/>
      <dgm:spPr/>
      <dgm:t>
        <a:bodyPr/>
        <a:lstStyle/>
        <a:p>
          <a:endParaRPr lang="ru-RU"/>
        </a:p>
      </dgm:t>
    </dgm:pt>
    <dgm:pt modelId="{18052345-4D12-4C5A-A2C6-2FB629E3ECB2}">
      <dgm:prSet phldrT="[Текст]" custT="1"/>
      <dgm:spPr/>
      <dgm:t>
        <a:bodyPr/>
        <a:lstStyle/>
        <a:p>
          <a:r>
            <a:rPr lang="ru-RU" sz="2000" b="1" dirty="0">
              <a:solidFill>
                <a:schemeClr val="accent3">
                  <a:lumMod val="75000"/>
                </a:schemeClr>
              </a:solidFill>
            </a:rPr>
            <a:t>Штукатур</a:t>
          </a:r>
        </a:p>
      </dgm:t>
    </dgm:pt>
    <dgm:pt modelId="{3D168095-6A9A-46F1-B611-595202F91738}" type="parTrans" cxnId="{B1F8AAD3-452F-4261-B526-2B83C0BB2B70}">
      <dgm:prSet/>
      <dgm:spPr/>
      <dgm:t>
        <a:bodyPr/>
        <a:lstStyle/>
        <a:p>
          <a:endParaRPr lang="ru-RU"/>
        </a:p>
      </dgm:t>
    </dgm:pt>
    <dgm:pt modelId="{BF7C8783-B536-4572-B0D8-DEBF3223D03F}" type="sibTrans" cxnId="{B1F8AAD3-452F-4261-B526-2B83C0BB2B70}">
      <dgm:prSet/>
      <dgm:spPr/>
      <dgm:t>
        <a:bodyPr/>
        <a:lstStyle/>
        <a:p>
          <a:endParaRPr lang="ru-RU"/>
        </a:p>
      </dgm:t>
    </dgm:pt>
    <dgm:pt modelId="{097B14EB-BB6F-456F-815A-ACD17B12F79B}">
      <dgm:prSet phldrT="[Текст]" custT="1"/>
      <dgm:spPr/>
      <dgm:t>
        <a:bodyPr/>
        <a:lstStyle/>
        <a:p>
          <a:r>
            <a:rPr lang="ru-RU" sz="2000" b="1" dirty="0">
              <a:solidFill>
                <a:schemeClr val="accent3">
                  <a:lumMod val="75000"/>
                </a:schemeClr>
              </a:solidFill>
            </a:rPr>
            <a:t>Маляр строительный</a:t>
          </a:r>
        </a:p>
      </dgm:t>
    </dgm:pt>
    <dgm:pt modelId="{FC0D6FAC-816F-4666-98C6-80DFB6FE066A}" type="parTrans" cxnId="{00C43333-0D68-41FA-82F6-DA4261F678AF}">
      <dgm:prSet/>
      <dgm:spPr/>
      <dgm:t>
        <a:bodyPr/>
        <a:lstStyle/>
        <a:p>
          <a:endParaRPr lang="ru-RU"/>
        </a:p>
      </dgm:t>
    </dgm:pt>
    <dgm:pt modelId="{AA3E71AA-8803-4BBE-9B26-50A4412DE2E0}" type="sibTrans" cxnId="{00C43333-0D68-41FA-82F6-DA4261F678AF}">
      <dgm:prSet/>
      <dgm:spPr/>
      <dgm:t>
        <a:bodyPr/>
        <a:lstStyle/>
        <a:p>
          <a:endParaRPr lang="ru-RU"/>
        </a:p>
      </dgm:t>
    </dgm:pt>
    <dgm:pt modelId="{2C32A50B-F167-4591-AF1E-421B0DEB9C5F}">
      <dgm:prSet phldrT="[Текст]" custT="1"/>
      <dgm:spPr/>
      <dgm:t>
        <a:bodyPr/>
        <a:lstStyle/>
        <a:p>
          <a:r>
            <a:rPr lang="ru-RU" sz="2000" b="1" dirty="0">
              <a:solidFill>
                <a:schemeClr val="accent3">
                  <a:lumMod val="75000"/>
                </a:schemeClr>
              </a:solidFill>
            </a:rPr>
            <a:t>Облицовщик-плиточник</a:t>
          </a:r>
        </a:p>
      </dgm:t>
    </dgm:pt>
    <dgm:pt modelId="{457A75F8-9606-427B-8E21-A1EF40182DED}" type="parTrans" cxnId="{9D86C6A9-DE9D-4A5C-BF9A-03EE123BCC28}">
      <dgm:prSet/>
      <dgm:spPr/>
      <dgm:t>
        <a:bodyPr/>
        <a:lstStyle/>
        <a:p>
          <a:endParaRPr lang="ru-RU"/>
        </a:p>
      </dgm:t>
    </dgm:pt>
    <dgm:pt modelId="{808D6724-4B45-4AB3-8FD5-48F765DFC48A}" type="sibTrans" cxnId="{9D86C6A9-DE9D-4A5C-BF9A-03EE123BCC28}">
      <dgm:prSet/>
      <dgm:spPr/>
      <dgm:t>
        <a:bodyPr/>
        <a:lstStyle/>
        <a:p>
          <a:endParaRPr lang="ru-RU"/>
        </a:p>
      </dgm:t>
    </dgm:pt>
    <dgm:pt modelId="{EB57D367-35A2-41B2-AC56-6245E9765A2B}">
      <dgm:prSet phldrT="[Текст]" custT="1"/>
      <dgm:spPr/>
      <dgm:t>
        <a:bodyPr/>
        <a:lstStyle/>
        <a:p>
          <a:r>
            <a:rPr lang="ru-RU" sz="2000" b="1" dirty="0">
              <a:solidFill>
                <a:schemeClr val="accent3">
                  <a:lumMod val="75000"/>
                </a:schemeClr>
              </a:solidFill>
            </a:rPr>
            <a:t>Слесарь-сантехник</a:t>
          </a:r>
        </a:p>
      </dgm:t>
    </dgm:pt>
    <dgm:pt modelId="{CC916C95-BC9E-4CE5-857F-8E0684A7D8FA}" type="parTrans" cxnId="{E8F28895-AA1B-48EF-BC90-D55947FF900D}">
      <dgm:prSet/>
      <dgm:spPr/>
      <dgm:t>
        <a:bodyPr/>
        <a:lstStyle/>
        <a:p>
          <a:endParaRPr lang="ru-RU"/>
        </a:p>
      </dgm:t>
    </dgm:pt>
    <dgm:pt modelId="{268BBEEC-8B8C-4574-835F-7AFC143F21CF}" type="sibTrans" cxnId="{E8F28895-AA1B-48EF-BC90-D55947FF900D}">
      <dgm:prSet/>
      <dgm:spPr/>
      <dgm:t>
        <a:bodyPr/>
        <a:lstStyle/>
        <a:p>
          <a:endParaRPr lang="ru-RU"/>
        </a:p>
      </dgm:t>
    </dgm:pt>
    <dgm:pt modelId="{C7591C1E-2467-41D9-904C-F225C55FF249}">
      <dgm:prSet phldrT="[Текст]" custT="1"/>
      <dgm:spPr/>
      <dgm:t>
        <a:bodyPr/>
        <a:lstStyle/>
        <a:p>
          <a:r>
            <a:rPr lang="ru-RU" sz="2000" b="1" dirty="0">
              <a:solidFill>
                <a:schemeClr val="accent3">
                  <a:lumMod val="75000"/>
                </a:schemeClr>
              </a:solidFill>
            </a:rPr>
            <a:t>Столяр строительный</a:t>
          </a:r>
        </a:p>
      </dgm:t>
    </dgm:pt>
    <dgm:pt modelId="{DBADB6CF-BC79-4998-A823-E169A67671AC}" type="parTrans" cxnId="{1F85EA16-8D40-4BD9-A9A3-E8D792D9C668}">
      <dgm:prSet/>
      <dgm:spPr/>
      <dgm:t>
        <a:bodyPr/>
        <a:lstStyle/>
        <a:p>
          <a:endParaRPr lang="ru-RU"/>
        </a:p>
      </dgm:t>
    </dgm:pt>
    <dgm:pt modelId="{6C9D3D22-E0A8-4494-9889-157ED95D4E3F}" type="sibTrans" cxnId="{1F85EA16-8D40-4BD9-A9A3-E8D792D9C668}">
      <dgm:prSet/>
      <dgm:spPr/>
      <dgm:t>
        <a:bodyPr/>
        <a:lstStyle/>
        <a:p>
          <a:endParaRPr lang="ru-RU"/>
        </a:p>
      </dgm:t>
    </dgm:pt>
    <dgm:pt modelId="{78E00D23-6136-4C92-B6DE-9E001C872EED}" type="pres">
      <dgm:prSet presAssocID="{246C2BA3-C124-41C4-8E63-6E367E43BB06}" presName="compositeShape" presStyleCnt="0">
        <dgm:presLayoutVars>
          <dgm:dir/>
          <dgm:resizeHandles/>
        </dgm:presLayoutVars>
      </dgm:prSet>
      <dgm:spPr/>
    </dgm:pt>
    <dgm:pt modelId="{2F6CE618-873B-444B-9E7F-113E99136DFD}" type="pres">
      <dgm:prSet presAssocID="{246C2BA3-C124-41C4-8E63-6E367E43BB06}" presName="pyramid" presStyleLbl="node1" presStyleIdx="0" presStyleCnt="1" custLinFactNeighborX="14517" custLinFactNeighborY="1253"/>
      <dgm:spPr/>
    </dgm:pt>
    <dgm:pt modelId="{560686C2-FB62-43EF-869E-A4422C6B63FF}" type="pres">
      <dgm:prSet presAssocID="{246C2BA3-C124-41C4-8E63-6E367E43BB06}" presName="theList" presStyleCnt="0"/>
      <dgm:spPr/>
    </dgm:pt>
    <dgm:pt modelId="{C01BE31B-02AA-4F10-86BF-6665E6A9628A}" type="pres">
      <dgm:prSet presAssocID="{9D954E58-E0B8-4C8B-B9C6-9B97F2C7D190}" presName="aNode" presStyleLbl="fgAcc1" presStyleIdx="0" presStyleCnt="8" custFlipVert="0" custScaleX="30138" custScaleY="28875" custLinFactNeighborX="-29362" custLinFactNeighborY="1938">
        <dgm:presLayoutVars>
          <dgm:bulletEnabled val="1"/>
        </dgm:presLayoutVars>
      </dgm:prSet>
      <dgm:spPr/>
    </dgm:pt>
    <dgm:pt modelId="{CDEFF0E6-8961-4372-AFA4-8D4EB00BFEEB}" type="pres">
      <dgm:prSet presAssocID="{9D954E58-E0B8-4C8B-B9C6-9B97F2C7D190}" presName="aSpace" presStyleCnt="0"/>
      <dgm:spPr/>
    </dgm:pt>
    <dgm:pt modelId="{BDF20304-18AD-4531-9B2A-D27D30626F00}" type="pres">
      <dgm:prSet presAssocID="{AA2A53D7-A4EA-4142-977E-39DCC0F46F6F}" presName="aNode" presStyleLbl="fgAcc1" presStyleIdx="1" presStyleCnt="8" custFlipVert="0" custScaleX="41783" custScaleY="27060" custLinFactNeighborX="-27421" custLinFactNeighborY="11408">
        <dgm:presLayoutVars>
          <dgm:bulletEnabled val="1"/>
        </dgm:presLayoutVars>
      </dgm:prSet>
      <dgm:spPr/>
    </dgm:pt>
    <dgm:pt modelId="{35AA39DA-B36A-436F-9D71-DDD0F446176B}" type="pres">
      <dgm:prSet presAssocID="{AA2A53D7-A4EA-4142-977E-39DCC0F46F6F}" presName="aSpace" presStyleCnt="0"/>
      <dgm:spPr/>
    </dgm:pt>
    <dgm:pt modelId="{74E35C28-866C-4DB0-886A-B68D9BF397A1}" type="pres">
      <dgm:prSet presAssocID="{3BF6DAF2-A47E-4A07-8475-6657DF7FEDC5}" presName="aNode" presStyleLbl="fgAcc1" presStyleIdx="2" presStyleCnt="8" custFlipVert="0" custScaleX="66891" custScaleY="30439" custLinFactNeighborX="-29362" custLinFactNeighborY="53560">
        <dgm:presLayoutVars>
          <dgm:bulletEnabled val="1"/>
        </dgm:presLayoutVars>
      </dgm:prSet>
      <dgm:spPr/>
    </dgm:pt>
    <dgm:pt modelId="{A50E850C-2402-499E-AF34-B1BB2C8EDA27}" type="pres">
      <dgm:prSet presAssocID="{3BF6DAF2-A47E-4A07-8475-6657DF7FEDC5}" presName="aSpace" presStyleCnt="0"/>
      <dgm:spPr/>
    </dgm:pt>
    <dgm:pt modelId="{AC52C147-BEE2-4908-8648-6811DDF930DB}" type="pres">
      <dgm:prSet presAssocID="{18052345-4D12-4C5A-A2C6-2FB629E3ECB2}" presName="aNode" presStyleLbl="fgAcc1" presStyleIdx="3" presStyleCnt="8" custFlipVert="0" custScaleX="72831" custScaleY="31039" custLinFactY="2184" custLinFactNeighborX="-27422" custLinFactNeighborY="100000">
        <dgm:presLayoutVars>
          <dgm:bulletEnabled val="1"/>
        </dgm:presLayoutVars>
      </dgm:prSet>
      <dgm:spPr/>
    </dgm:pt>
    <dgm:pt modelId="{CA7227D9-DB5D-4393-9E12-0D142089CB96}" type="pres">
      <dgm:prSet presAssocID="{18052345-4D12-4C5A-A2C6-2FB629E3ECB2}" presName="aSpace" presStyleCnt="0"/>
      <dgm:spPr/>
    </dgm:pt>
    <dgm:pt modelId="{B4759BA1-07D2-4EA3-A61B-6054508CE509}" type="pres">
      <dgm:prSet presAssocID="{097B14EB-BB6F-456F-815A-ACD17B12F79B}" presName="aNode" presStyleLbl="fgAcc1" presStyleIdx="4" presStyleCnt="8" custFlipVert="0" custScaleX="88356" custScaleY="31593" custLinFactY="1204" custLinFactNeighborX="-27421" custLinFactNeighborY="100000">
        <dgm:presLayoutVars>
          <dgm:bulletEnabled val="1"/>
        </dgm:presLayoutVars>
      </dgm:prSet>
      <dgm:spPr/>
    </dgm:pt>
    <dgm:pt modelId="{F46A282E-8580-40B0-8899-16CE2071C57D}" type="pres">
      <dgm:prSet presAssocID="{097B14EB-BB6F-456F-815A-ACD17B12F79B}" presName="aSpace" presStyleCnt="0"/>
      <dgm:spPr/>
    </dgm:pt>
    <dgm:pt modelId="{4CAFDC9B-CFC5-4AA5-AACA-ECE4705D8EBF}" type="pres">
      <dgm:prSet presAssocID="{2C32A50B-F167-4591-AF1E-421B0DEB9C5F}" presName="aNode" presStyleLbl="fgAcc1" presStyleIdx="5" presStyleCnt="8" custFlipVert="0" custScaleX="103882" custScaleY="27673" custLinFactY="11360" custLinFactNeighborX="-27421" custLinFactNeighborY="100000">
        <dgm:presLayoutVars>
          <dgm:bulletEnabled val="1"/>
        </dgm:presLayoutVars>
      </dgm:prSet>
      <dgm:spPr/>
    </dgm:pt>
    <dgm:pt modelId="{C378CAEF-689C-4805-BA76-EF9C8F32111E}" type="pres">
      <dgm:prSet presAssocID="{2C32A50B-F167-4591-AF1E-421B0DEB9C5F}" presName="aSpace" presStyleCnt="0"/>
      <dgm:spPr/>
    </dgm:pt>
    <dgm:pt modelId="{F6525520-FB48-4F37-B574-58A12BBC8B0F}" type="pres">
      <dgm:prSet presAssocID="{EB57D367-35A2-41B2-AC56-6245E9765A2B}" presName="aNode" presStyleLbl="fgAcc1" presStyleIdx="6" presStyleCnt="8" custFlipVert="0" custScaleX="119404" custScaleY="29910" custLinFactY="18955" custLinFactNeighborX="-27422" custLinFactNeighborY="100000">
        <dgm:presLayoutVars>
          <dgm:bulletEnabled val="1"/>
        </dgm:presLayoutVars>
      </dgm:prSet>
      <dgm:spPr/>
    </dgm:pt>
    <dgm:pt modelId="{3C879FC1-A9E5-4BB3-AF1A-ED8CC6F9FF67}" type="pres">
      <dgm:prSet presAssocID="{EB57D367-35A2-41B2-AC56-6245E9765A2B}" presName="aSpace" presStyleCnt="0"/>
      <dgm:spPr/>
    </dgm:pt>
    <dgm:pt modelId="{4A1FB695-7D53-4FAA-8C98-241EFF2CB3F4}" type="pres">
      <dgm:prSet presAssocID="{C7591C1E-2467-41D9-904C-F225C55FF249}" presName="aNode" presStyleLbl="fgAcc1" presStyleIdx="7" presStyleCnt="8" custFlipVert="0" custScaleX="135961" custScaleY="30594" custLinFactY="19523" custLinFactNeighborX="-26906" custLinFactNeighborY="100000">
        <dgm:presLayoutVars>
          <dgm:bulletEnabled val="1"/>
        </dgm:presLayoutVars>
      </dgm:prSet>
      <dgm:spPr/>
    </dgm:pt>
    <dgm:pt modelId="{16269137-8C18-4D3D-92B9-ED70F860416A}" type="pres">
      <dgm:prSet presAssocID="{C7591C1E-2467-41D9-904C-F225C55FF249}" presName="aSpace" presStyleCnt="0"/>
      <dgm:spPr/>
    </dgm:pt>
  </dgm:ptLst>
  <dgm:cxnLst>
    <dgm:cxn modelId="{1F85EA16-8D40-4BD9-A9A3-E8D792D9C668}" srcId="{246C2BA3-C124-41C4-8E63-6E367E43BB06}" destId="{C7591C1E-2467-41D9-904C-F225C55FF249}" srcOrd="7" destOrd="0" parTransId="{DBADB6CF-BC79-4998-A823-E169A67671AC}" sibTransId="{6C9D3D22-E0A8-4494-9889-157ED95D4E3F}"/>
    <dgm:cxn modelId="{7795B918-0A7B-4DC0-80C4-BDDB89BC9040}" srcId="{246C2BA3-C124-41C4-8E63-6E367E43BB06}" destId="{AA2A53D7-A4EA-4142-977E-39DCC0F46F6F}" srcOrd="1" destOrd="0" parTransId="{FD010794-2335-4128-AE0C-F80ED5227411}" sibTransId="{172D2651-82D8-464C-A916-851DDB3E3CA8}"/>
    <dgm:cxn modelId="{77422D22-DCEE-4238-B01F-ABDE54A67381}" type="presOf" srcId="{AA2A53D7-A4EA-4142-977E-39DCC0F46F6F}" destId="{BDF20304-18AD-4531-9B2A-D27D30626F00}" srcOrd="0" destOrd="0" presId="urn:microsoft.com/office/officeart/2005/8/layout/pyramid2"/>
    <dgm:cxn modelId="{E9751B2F-D038-41DA-A08F-0FFC55D52C02}" type="presOf" srcId="{EB57D367-35A2-41B2-AC56-6245E9765A2B}" destId="{F6525520-FB48-4F37-B574-58A12BBC8B0F}" srcOrd="0" destOrd="0" presId="urn:microsoft.com/office/officeart/2005/8/layout/pyramid2"/>
    <dgm:cxn modelId="{00C43333-0D68-41FA-82F6-DA4261F678AF}" srcId="{246C2BA3-C124-41C4-8E63-6E367E43BB06}" destId="{097B14EB-BB6F-456F-815A-ACD17B12F79B}" srcOrd="4" destOrd="0" parTransId="{FC0D6FAC-816F-4666-98C6-80DFB6FE066A}" sibTransId="{AA3E71AA-8803-4BBE-9B26-50A4412DE2E0}"/>
    <dgm:cxn modelId="{44BE626F-A52B-49C0-A23A-341AE84EC561}" type="presOf" srcId="{C7591C1E-2467-41D9-904C-F225C55FF249}" destId="{4A1FB695-7D53-4FAA-8C98-241EFF2CB3F4}" srcOrd="0" destOrd="0" presId="urn:microsoft.com/office/officeart/2005/8/layout/pyramid2"/>
    <dgm:cxn modelId="{C55AF350-3DEF-4C83-BAED-4DE45F024F49}" type="presOf" srcId="{2C32A50B-F167-4591-AF1E-421B0DEB9C5F}" destId="{4CAFDC9B-CFC5-4AA5-AACA-ECE4705D8EBF}" srcOrd="0" destOrd="0" presId="urn:microsoft.com/office/officeart/2005/8/layout/pyramid2"/>
    <dgm:cxn modelId="{A0A1BD54-073E-4469-9DFA-D92546A41FA9}" type="presOf" srcId="{18052345-4D12-4C5A-A2C6-2FB629E3ECB2}" destId="{AC52C147-BEE2-4908-8648-6811DDF930DB}" srcOrd="0" destOrd="0" presId="urn:microsoft.com/office/officeart/2005/8/layout/pyramid2"/>
    <dgm:cxn modelId="{F7B6D676-1DF0-4208-A4F1-5540EA587A97}" type="presOf" srcId="{9D954E58-E0B8-4C8B-B9C6-9B97F2C7D190}" destId="{C01BE31B-02AA-4F10-86BF-6665E6A9628A}" srcOrd="0" destOrd="0" presId="urn:microsoft.com/office/officeart/2005/8/layout/pyramid2"/>
    <dgm:cxn modelId="{8E49AA7F-BDFB-44B6-9DB5-60AD06AC4B7C}" type="presOf" srcId="{3BF6DAF2-A47E-4A07-8475-6657DF7FEDC5}" destId="{74E35C28-866C-4DB0-886A-B68D9BF397A1}" srcOrd="0" destOrd="0" presId="urn:microsoft.com/office/officeart/2005/8/layout/pyramid2"/>
    <dgm:cxn modelId="{E8F28895-AA1B-48EF-BC90-D55947FF900D}" srcId="{246C2BA3-C124-41C4-8E63-6E367E43BB06}" destId="{EB57D367-35A2-41B2-AC56-6245E9765A2B}" srcOrd="6" destOrd="0" parTransId="{CC916C95-BC9E-4CE5-857F-8E0684A7D8FA}" sibTransId="{268BBEEC-8B8C-4574-835F-7AFC143F21CF}"/>
    <dgm:cxn modelId="{958570A1-4D94-4E9D-8CB9-AD0AD4BDA023}" srcId="{246C2BA3-C124-41C4-8E63-6E367E43BB06}" destId="{9D954E58-E0B8-4C8B-B9C6-9B97F2C7D190}" srcOrd="0" destOrd="0" parTransId="{5EDB1CA7-C5E3-4349-AE66-32F6DF6FFA33}" sibTransId="{C60BBA26-9D15-4AFB-9335-30E6AFDE12E0}"/>
    <dgm:cxn modelId="{9D86C6A9-DE9D-4A5C-BF9A-03EE123BCC28}" srcId="{246C2BA3-C124-41C4-8E63-6E367E43BB06}" destId="{2C32A50B-F167-4591-AF1E-421B0DEB9C5F}" srcOrd="5" destOrd="0" parTransId="{457A75F8-9606-427B-8E21-A1EF40182DED}" sibTransId="{808D6724-4B45-4AB3-8FD5-48F765DFC48A}"/>
    <dgm:cxn modelId="{AB49E0A9-C620-4BF2-8AA2-4FA1DDB4F4BA}" type="presOf" srcId="{246C2BA3-C124-41C4-8E63-6E367E43BB06}" destId="{78E00D23-6136-4C92-B6DE-9E001C872EED}" srcOrd="0" destOrd="0" presId="urn:microsoft.com/office/officeart/2005/8/layout/pyramid2"/>
    <dgm:cxn modelId="{B1F8AAD3-452F-4261-B526-2B83C0BB2B70}" srcId="{246C2BA3-C124-41C4-8E63-6E367E43BB06}" destId="{18052345-4D12-4C5A-A2C6-2FB629E3ECB2}" srcOrd="3" destOrd="0" parTransId="{3D168095-6A9A-46F1-B611-595202F91738}" sibTransId="{BF7C8783-B536-4572-B0D8-DEBF3223D03F}"/>
    <dgm:cxn modelId="{A42DB3F2-1470-4FAE-BE2E-74A147C06A57}" srcId="{246C2BA3-C124-41C4-8E63-6E367E43BB06}" destId="{3BF6DAF2-A47E-4A07-8475-6657DF7FEDC5}" srcOrd="2" destOrd="0" parTransId="{D1C262A7-627E-4AFF-99A3-9C28276E0929}" sibTransId="{4840DA68-D6DE-4503-8417-0A288A889C4C}"/>
    <dgm:cxn modelId="{166EF4F7-99C9-4BA5-B2D8-84508153F63C}" type="presOf" srcId="{097B14EB-BB6F-456F-815A-ACD17B12F79B}" destId="{B4759BA1-07D2-4EA3-A61B-6054508CE509}" srcOrd="0" destOrd="0" presId="urn:microsoft.com/office/officeart/2005/8/layout/pyramid2"/>
    <dgm:cxn modelId="{BE055A74-1A73-43E0-8727-6F333E2E4AE7}" type="presParOf" srcId="{78E00D23-6136-4C92-B6DE-9E001C872EED}" destId="{2F6CE618-873B-444B-9E7F-113E99136DFD}" srcOrd="0" destOrd="0" presId="urn:microsoft.com/office/officeart/2005/8/layout/pyramid2"/>
    <dgm:cxn modelId="{54A87EE7-2D3B-41FB-9193-449D37F6A7CE}" type="presParOf" srcId="{78E00D23-6136-4C92-B6DE-9E001C872EED}" destId="{560686C2-FB62-43EF-869E-A4422C6B63FF}" srcOrd="1" destOrd="0" presId="urn:microsoft.com/office/officeart/2005/8/layout/pyramid2"/>
    <dgm:cxn modelId="{38DA51C9-8F35-410C-8007-FAF070033D45}" type="presParOf" srcId="{560686C2-FB62-43EF-869E-A4422C6B63FF}" destId="{C01BE31B-02AA-4F10-86BF-6665E6A9628A}" srcOrd="0" destOrd="0" presId="urn:microsoft.com/office/officeart/2005/8/layout/pyramid2"/>
    <dgm:cxn modelId="{5F9AB643-4E81-420B-89B2-76C3937A4CA7}" type="presParOf" srcId="{560686C2-FB62-43EF-869E-A4422C6B63FF}" destId="{CDEFF0E6-8961-4372-AFA4-8D4EB00BFEEB}" srcOrd="1" destOrd="0" presId="urn:microsoft.com/office/officeart/2005/8/layout/pyramid2"/>
    <dgm:cxn modelId="{897E3EA9-0732-4187-BA13-9C3D52CBF357}" type="presParOf" srcId="{560686C2-FB62-43EF-869E-A4422C6B63FF}" destId="{BDF20304-18AD-4531-9B2A-D27D30626F00}" srcOrd="2" destOrd="0" presId="urn:microsoft.com/office/officeart/2005/8/layout/pyramid2"/>
    <dgm:cxn modelId="{0C30989A-1A09-4B3B-907A-D508FB03C40F}" type="presParOf" srcId="{560686C2-FB62-43EF-869E-A4422C6B63FF}" destId="{35AA39DA-B36A-436F-9D71-DDD0F446176B}" srcOrd="3" destOrd="0" presId="urn:microsoft.com/office/officeart/2005/8/layout/pyramid2"/>
    <dgm:cxn modelId="{846FA135-2539-4C04-A858-2F0806405152}" type="presParOf" srcId="{560686C2-FB62-43EF-869E-A4422C6B63FF}" destId="{74E35C28-866C-4DB0-886A-B68D9BF397A1}" srcOrd="4" destOrd="0" presId="urn:microsoft.com/office/officeart/2005/8/layout/pyramid2"/>
    <dgm:cxn modelId="{A4C5E36B-1A8A-4DB0-88F6-23F04ADFA1D2}" type="presParOf" srcId="{560686C2-FB62-43EF-869E-A4422C6B63FF}" destId="{A50E850C-2402-499E-AF34-B1BB2C8EDA27}" srcOrd="5" destOrd="0" presId="urn:microsoft.com/office/officeart/2005/8/layout/pyramid2"/>
    <dgm:cxn modelId="{8BC6DF5C-DD7F-4767-B12A-54AACAE8942B}" type="presParOf" srcId="{560686C2-FB62-43EF-869E-A4422C6B63FF}" destId="{AC52C147-BEE2-4908-8648-6811DDF930DB}" srcOrd="6" destOrd="0" presId="urn:microsoft.com/office/officeart/2005/8/layout/pyramid2"/>
    <dgm:cxn modelId="{6A4D37DA-AB4D-42F7-98C5-076896EDF621}" type="presParOf" srcId="{560686C2-FB62-43EF-869E-A4422C6B63FF}" destId="{CA7227D9-DB5D-4393-9E12-0D142089CB96}" srcOrd="7" destOrd="0" presId="urn:microsoft.com/office/officeart/2005/8/layout/pyramid2"/>
    <dgm:cxn modelId="{8BE6E03F-4EDB-459A-A6D0-9A6CAC6A406C}" type="presParOf" srcId="{560686C2-FB62-43EF-869E-A4422C6B63FF}" destId="{B4759BA1-07D2-4EA3-A61B-6054508CE509}" srcOrd="8" destOrd="0" presId="urn:microsoft.com/office/officeart/2005/8/layout/pyramid2"/>
    <dgm:cxn modelId="{6F4EA01C-4755-440E-8A78-96CDE1E4A3E6}" type="presParOf" srcId="{560686C2-FB62-43EF-869E-A4422C6B63FF}" destId="{F46A282E-8580-40B0-8899-16CE2071C57D}" srcOrd="9" destOrd="0" presId="urn:microsoft.com/office/officeart/2005/8/layout/pyramid2"/>
    <dgm:cxn modelId="{24369929-AD04-4D6F-BFDB-2F4505A137F0}" type="presParOf" srcId="{560686C2-FB62-43EF-869E-A4422C6B63FF}" destId="{4CAFDC9B-CFC5-4AA5-AACA-ECE4705D8EBF}" srcOrd="10" destOrd="0" presId="urn:microsoft.com/office/officeart/2005/8/layout/pyramid2"/>
    <dgm:cxn modelId="{D7065310-C15E-4CE7-B394-3427E8AD1161}" type="presParOf" srcId="{560686C2-FB62-43EF-869E-A4422C6B63FF}" destId="{C378CAEF-689C-4805-BA76-EF9C8F32111E}" srcOrd="11" destOrd="0" presId="urn:microsoft.com/office/officeart/2005/8/layout/pyramid2"/>
    <dgm:cxn modelId="{A90181D4-7239-4BAD-9898-9F9791E8F104}" type="presParOf" srcId="{560686C2-FB62-43EF-869E-A4422C6B63FF}" destId="{F6525520-FB48-4F37-B574-58A12BBC8B0F}" srcOrd="12" destOrd="0" presId="urn:microsoft.com/office/officeart/2005/8/layout/pyramid2"/>
    <dgm:cxn modelId="{DE6B6A7C-494E-4DB3-AEB1-15A994C9212A}" type="presParOf" srcId="{560686C2-FB62-43EF-869E-A4422C6B63FF}" destId="{3C879FC1-A9E5-4BB3-AF1A-ED8CC6F9FF67}" srcOrd="13" destOrd="0" presId="urn:microsoft.com/office/officeart/2005/8/layout/pyramid2"/>
    <dgm:cxn modelId="{9C99D5C1-5EA5-4867-A0AB-3A7963D3B9AA}" type="presParOf" srcId="{560686C2-FB62-43EF-869E-A4422C6B63FF}" destId="{4A1FB695-7D53-4FAA-8C98-241EFF2CB3F4}" srcOrd="14" destOrd="0" presId="urn:microsoft.com/office/officeart/2005/8/layout/pyramid2"/>
    <dgm:cxn modelId="{A4F8EC7D-23DA-48B4-A646-906E8536B893}" type="presParOf" srcId="{560686C2-FB62-43EF-869E-A4422C6B63FF}" destId="{16269137-8C18-4D3D-92B9-ED70F860416A}" srcOrd="1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6CE618-873B-444B-9E7F-113E99136DFD}">
      <dsp:nvSpPr>
        <dsp:cNvPr id="0" name=""/>
        <dsp:cNvSpPr/>
      </dsp:nvSpPr>
      <dsp:spPr>
        <a:xfrm>
          <a:off x="946456" y="0"/>
          <a:ext cx="5708650" cy="570865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1BE31B-02AA-4F10-86BF-6665E6A9628A}">
      <dsp:nvSpPr>
        <dsp:cNvPr id="0" name=""/>
        <dsp:cNvSpPr/>
      </dsp:nvSpPr>
      <dsp:spPr>
        <a:xfrm>
          <a:off x="3178701" y="575592"/>
          <a:ext cx="1118307" cy="39084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accent3">
                  <a:lumMod val="75000"/>
                </a:schemeClr>
              </a:solidFill>
            </a:rPr>
            <a:t>Швея</a:t>
          </a:r>
        </a:p>
      </dsp:txBody>
      <dsp:txXfrm>
        <a:off x="3197780" y="594671"/>
        <a:ext cx="1080149" cy="352686"/>
      </dsp:txXfrm>
    </dsp:sp>
    <dsp:sp modelId="{BDF20304-18AD-4531-9B2A-D27D30626F00}">
      <dsp:nvSpPr>
        <dsp:cNvPr id="0" name=""/>
        <dsp:cNvSpPr/>
      </dsp:nvSpPr>
      <dsp:spPr>
        <a:xfrm>
          <a:off x="3034673" y="1151656"/>
          <a:ext cx="1550409" cy="36627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accent3">
                  <a:lumMod val="75000"/>
                </a:schemeClr>
              </a:solidFill>
            </a:rPr>
            <a:t>Портной</a:t>
          </a:r>
        </a:p>
      </dsp:txBody>
      <dsp:txXfrm>
        <a:off x="3052553" y="1169536"/>
        <a:ext cx="1514649" cy="330517"/>
      </dsp:txXfrm>
    </dsp:sp>
    <dsp:sp modelId="{74E35C28-866C-4DB0-886A-B68D9BF397A1}">
      <dsp:nvSpPr>
        <dsp:cNvPr id="0" name=""/>
        <dsp:cNvSpPr/>
      </dsp:nvSpPr>
      <dsp:spPr>
        <a:xfrm>
          <a:off x="2496819" y="1758450"/>
          <a:ext cx="2482072" cy="41201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accent3">
                  <a:lumMod val="75000"/>
                </a:schemeClr>
              </a:solidFill>
            </a:rPr>
            <a:t>Вышивальщица</a:t>
          </a:r>
        </a:p>
      </dsp:txBody>
      <dsp:txXfrm>
        <a:off x="2516932" y="1778563"/>
        <a:ext cx="2441846" cy="371788"/>
      </dsp:txXfrm>
    </dsp:sp>
    <dsp:sp modelId="{AC52C147-BEE2-4908-8648-6811DDF930DB}">
      <dsp:nvSpPr>
        <dsp:cNvPr id="0" name=""/>
        <dsp:cNvSpPr/>
      </dsp:nvSpPr>
      <dsp:spPr>
        <a:xfrm>
          <a:off x="2458599" y="2447799"/>
          <a:ext cx="2702483" cy="42013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accent3">
                  <a:lumMod val="75000"/>
                </a:schemeClr>
              </a:solidFill>
            </a:rPr>
            <a:t>Штукатур</a:t>
          </a:r>
        </a:p>
      </dsp:txBody>
      <dsp:txXfrm>
        <a:off x="2479108" y="2468308"/>
        <a:ext cx="2661465" cy="379117"/>
      </dsp:txXfrm>
    </dsp:sp>
    <dsp:sp modelId="{B4759BA1-07D2-4EA3-A61B-6054508CE509}">
      <dsp:nvSpPr>
        <dsp:cNvPr id="0" name=""/>
        <dsp:cNvSpPr/>
      </dsp:nvSpPr>
      <dsp:spPr>
        <a:xfrm>
          <a:off x="2170599" y="3023866"/>
          <a:ext cx="3278557" cy="42763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accent3">
                  <a:lumMod val="75000"/>
                </a:schemeClr>
              </a:solidFill>
            </a:rPr>
            <a:t>Маляр строительный</a:t>
          </a:r>
        </a:p>
      </dsp:txBody>
      <dsp:txXfrm>
        <a:off x="2191474" y="3044741"/>
        <a:ext cx="3236807" cy="385884"/>
      </dsp:txXfrm>
    </dsp:sp>
    <dsp:sp modelId="{4CAFDC9B-CFC5-4AA5-AACA-ECE4705D8EBF}">
      <dsp:nvSpPr>
        <dsp:cNvPr id="0" name=""/>
        <dsp:cNvSpPr/>
      </dsp:nvSpPr>
      <dsp:spPr>
        <a:xfrm>
          <a:off x="1882544" y="3758167"/>
          <a:ext cx="3854668" cy="37457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accent3">
                  <a:lumMod val="75000"/>
                </a:schemeClr>
              </a:solidFill>
            </a:rPr>
            <a:t>Облицовщик-плиточник</a:t>
          </a:r>
        </a:p>
      </dsp:txBody>
      <dsp:txXfrm>
        <a:off x="1900829" y="3776452"/>
        <a:ext cx="3818098" cy="338004"/>
      </dsp:txXfrm>
    </dsp:sp>
    <dsp:sp modelId="{F6525520-FB48-4F37-B574-58A12BBC8B0F}">
      <dsp:nvSpPr>
        <dsp:cNvPr id="0" name=""/>
        <dsp:cNvSpPr/>
      </dsp:nvSpPr>
      <dsp:spPr>
        <a:xfrm>
          <a:off x="1594525" y="4404742"/>
          <a:ext cx="4430631" cy="40485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accent3">
                  <a:lumMod val="75000"/>
                </a:schemeClr>
              </a:solidFill>
            </a:rPr>
            <a:t>Слесарь-сантехник</a:t>
          </a:r>
        </a:p>
      </dsp:txBody>
      <dsp:txXfrm>
        <a:off x="1614288" y="4424505"/>
        <a:ext cx="4391105" cy="365328"/>
      </dsp:txXfrm>
    </dsp:sp>
    <dsp:sp modelId="{4A1FB695-7D53-4FAA-8C98-241EFF2CB3F4}">
      <dsp:nvSpPr>
        <dsp:cNvPr id="0" name=""/>
        <dsp:cNvSpPr/>
      </dsp:nvSpPr>
      <dsp:spPr>
        <a:xfrm>
          <a:off x="1306488" y="4986482"/>
          <a:ext cx="5044999" cy="41411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accent3">
                  <a:lumMod val="75000"/>
                </a:schemeClr>
              </a:solidFill>
            </a:rPr>
            <a:t>Столяр строительный</a:t>
          </a:r>
        </a:p>
      </dsp:txBody>
      <dsp:txXfrm>
        <a:off x="1326703" y="5006697"/>
        <a:ext cx="5004569" cy="3736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07A9690-FC27-43E2-98D7-C05A7104A5FD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9246B35-4A09-41FD-ADA5-DEAEA81FC6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07A9690-FC27-43E2-98D7-C05A7104A5FD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9246B35-4A09-41FD-ADA5-DEAEA81FC6F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07A9690-FC27-43E2-98D7-C05A7104A5FD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9246B35-4A09-41FD-ADA5-DEAEA81FC6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A9690-FC27-43E2-98D7-C05A7104A5FD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46B35-4A09-41FD-ADA5-DEAEA81FC6F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A9690-FC27-43E2-98D7-C05A7104A5FD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46B35-4A09-41FD-ADA5-DEAEA81FC6F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07A9690-FC27-43E2-98D7-C05A7104A5FD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9246B35-4A09-41FD-ADA5-DEAEA81FC6F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A9690-FC27-43E2-98D7-C05A7104A5FD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46B35-4A09-41FD-ADA5-DEAEA81FC6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07A9690-FC27-43E2-98D7-C05A7104A5FD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9246B35-4A09-41FD-ADA5-DEAEA81FC6F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07A9690-FC27-43E2-98D7-C05A7104A5FD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9246B35-4A09-41FD-ADA5-DEAEA81FC6F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A9690-FC27-43E2-98D7-C05A7104A5FD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46B35-4A09-41FD-ADA5-DEAEA81FC6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A9690-FC27-43E2-98D7-C05A7104A5FD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46B35-4A09-41FD-ADA5-DEAEA81FC6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07A9690-FC27-43E2-98D7-C05A7104A5FD}" type="datetimeFigureOut">
              <a:rPr lang="ru-RU" smtClean="0"/>
              <a:pPr/>
              <a:t>28.04.2023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9246B35-4A09-41FD-ADA5-DEAEA81FC6F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8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12" Type="http://schemas.openxmlformats.org/officeDocument/2006/relationships/image" Target="../media/image21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59428" y="188640"/>
            <a:ext cx="7124328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Государственное профессиональное образовательное </a:t>
            </a:r>
            <a:br>
              <a:rPr lang="ru-RU" sz="2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2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учреждение г. Кемерово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87016" y="1196752"/>
            <a:ext cx="7733456" cy="3888432"/>
          </a:xfrm>
        </p:spPr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3000" b="1" dirty="0">
                <a:ln/>
                <a:solidFill>
                  <a:schemeClr val="accent3"/>
                </a:solidFill>
                <a:latin typeface="+mj-lt"/>
              </a:rPr>
              <a:t>ОБРАЗОВАТЕЛЬНЫЙ ПРОЕКТ</a:t>
            </a:r>
          </a:p>
          <a:p>
            <a:pPr algn="ctr"/>
            <a:r>
              <a:rPr lang="ru-RU" sz="4000" b="1" dirty="0">
                <a:ln/>
                <a:solidFill>
                  <a:schemeClr val="accent3"/>
                </a:solidFill>
                <a:latin typeface="Monotype Corsiva" pitchFamily="66" charset="0"/>
              </a:rPr>
              <a:t>«</a:t>
            </a:r>
            <a:r>
              <a:rPr lang="ru-RU" sz="4000" dirty="0">
                <a:ln/>
                <a:solidFill>
                  <a:schemeClr val="accent3"/>
                </a:solidFill>
                <a:latin typeface="Monotype Corsiva" pitchFamily="66" charset="0"/>
              </a:rPr>
              <a:t>Там, где живет творчество</a:t>
            </a:r>
            <a:r>
              <a:rPr lang="ru-RU" sz="4000" b="1" dirty="0">
                <a:ln/>
                <a:solidFill>
                  <a:schemeClr val="accent3"/>
                </a:solidFill>
                <a:latin typeface="Monotype Corsiva" pitchFamily="66" charset="0"/>
              </a:rPr>
              <a:t>»</a:t>
            </a:r>
          </a:p>
          <a:p>
            <a:endParaRPr lang="ru-RU" b="1" dirty="0">
              <a:ln/>
              <a:solidFill>
                <a:schemeClr val="accent3"/>
              </a:solidFill>
              <a:latin typeface="Monotype Corsiva" pitchFamily="66" charset="0"/>
            </a:endParaRPr>
          </a:p>
          <a:p>
            <a:endParaRPr lang="ru-RU" b="1" dirty="0">
              <a:ln/>
              <a:solidFill>
                <a:schemeClr val="accent3"/>
              </a:solidFill>
              <a:latin typeface="+mj-lt"/>
            </a:endParaRPr>
          </a:p>
          <a:p>
            <a:endParaRPr lang="ru-RU" b="1" dirty="0">
              <a:ln/>
              <a:solidFill>
                <a:schemeClr val="accent3"/>
              </a:solidFill>
              <a:latin typeface="+mj-lt"/>
            </a:endParaRPr>
          </a:p>
          <a:p>
            <a:endParaRPr lang="ru-RU" b="1" dirty="0">
              <a:ln/>
              <a:solidFill>
                <a:schemeClr val="accent3"/>
              </a:solidFill>
              <a:latin typeface="+mj-lt"/>
            </a:endParaRPr>
          </a:p>
          <a:p>
            <a:endParaRPr lang="ru-RU" b="1" dirty="0">
              <a:ln/>
              <a:solidFill>
                <a:schemeClr val="accent3"/>
              </a:solidFill>
              <a:latin typeface="+mj-lt"/>
            </a:endParaRPr>
          </a:p>
          <a:p>
            <a:endParaRPr lang="ru-RU" b="1" dirty="0">
              <a:ln/>
              <a:solidFill>
                <a:schemeClr val="accent3"/>
              </a:solidFill>
              <a:latin typeface="+mj-lt"/>
            </a:endParaRPr>
          </a:p>
          <a:p>
            <a:endParaRPr lang="ru-RU" b="1" dirty="0">
              <a:ln/>
              <a:solidFill>
                <a:schemeClr val="accent3"/>
              </a:solidFill>
              <a:latin typeface="+mj-lt"/>
            </a:endParaRPr>
          </a:p>
          <a:p>
            <a:pPr algn="r">
              <a:spcBef>
                <a:spcPts val="0"/>
              </a:spcBef>
            </a:pPr>
            <a:endParaRPr lang="ru-RU" sz="2400" b="1" dirty="0">
              <a:ln/>
              <a:solidFill>
                <a:schemeClr val="accent3"/>
              </a:solidFill>
              <a:latin typeface="+mj-lt"/>
            </a:endParaRPr>
          </a:p>
          <a:p>
            <a:pPr algn="r">
              <a:spcBef>
                <a:spcPts val="0"/>
              </a:spcBef>
            </a:pPr>
            <a:endParaRPr lang="ru-RU" sz="2400" b="1" dirty="0">
              <a:ln/>
              <a:solidFill>
                <a:schemeClr val="accent3"/>
              </a:solidFill>
              <a:latin typeface="+mj-lt"/>
            </a:endParaRPr>
          </a:p>
          <a:p>
            <a:endParaRPr lang="ru-RU" b="1" dirty="0">
              <a:ln/>
              <a:solidFill>
                <a:schemeClr val="accent3"/>
              </a:solidFill>
              <a:latin typeface="+mj-lt"/>
            </a:endParaRPr>
          </a:p>
          <a:p>
            <a:pPr algn="ctr"/>
            <a:endParaRPr lang="ru-RU" b="1" dirty="0">
              <a:ln/>
              <a:solidFill>
                <a:schemeClr val="accent3"/>
              </a:solidFill>
              <a:latin typeface="+mj-lt"/>
            </a:endParaRPr>
          </a:p>
          <a:p>
            <a:endParaRPr lang="ru-RU" b="1" dirty="0">
              <a:ln/>
              <a:solidFill>
                <a:schemeClr val="accent3"/>
              </a:solidFill>
              <a:latin typeface="+mj-lt"/>
            </a:endParaRPr>
          </a:p>
          <a:p>
            <a:endParaRPr lang="ru-RU" b="1" dirty="0">
              <a:ln/>
              <a:solidFill>
                <a:schemeClr val="accent3"/>
              </a:solidFill>
              <a:latin typeface="+mj-lt"/>
            </a:endParaRPr>
          </a:p>
        </p:txBody>
      </p:sp>
      <p:pic>
        <p:nvPicPr>
          <p:cNvPr id="4" name="Рисунок 3" descr="https://imgprx.livejournal.net/969e8d3a0b7505f6f30a8877403878fe412722ef/9lwsF8lwF1KaCeqFZRtCbI7oARBGUHaWiCSCZXT6J_2RyGgavMbTfKMeLdIaQR5_5qRbpMk3W4KcGLwPX2-SpWwDMTHdicajW7Tqk9cr4qGz1-esBOsOqz7LxfQ8E28L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7028" y="2492896"/>
            <a:ext cx="3491473" cy="2520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5359252" y="5373216"/>
            <a:ext cx="3641501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Bef>
                <a:spcPts val="0"/>
              </a:spcBef>
            </a:pPr>
            <a:r>
              <a:rPr lang="ru-RU" sz="18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Струкова Алиса Ивановна,</a:t>
            </a:r>
          </a:p>
          <a:p>
            <a:pPr algn="r">
              <a:spcBef>
                <a:spcPts val="0"/>
              </a:spcBef>
            </a:pPr>
            <a:r>
              <a:rPr lang="ru-RU" sz="18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педагог-психолог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23928" y="6381328"/>
            <a:ext cx="23327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Кемерово, 2023 г.</a:t>
            </a:r>
          </a:p>
        </p:txBody>
      </p:sp>
    </p:spTree>
    <p:extLst>
      <p:ext uri="{BB962C8B-B14F-4D97-AF65-F5344CB8AC3E}">
        <p14:creationId xmlns:p14="http://schemas.microsoft.com/office/powerpoint/2010/main" val="40320459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467600" cy="56207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chemeClr val="accent3">
                    <a:lumMod val="75000"/>
                  </a:schemeClr>
                </a:solidFill>
              </a:rPr>
              <a:t>Профессиональные подготовки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761079302"/>
              </p:ext>
            </p:extLst>
          </p:nvPr>
        </p:nvGraphicFramePr>
        <p:xfrm>
          <a:off x="457200" y="765175"/>
          <a:ext cx="7467600" cy="57086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430975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0489" y="188640"/>
            <a:ext cx="2592288" cy="56207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Проблема: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735709" y="980728"/>
            <a:ext cx="7467600" cy="118072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2600" b="1" dirty="0">
                <a:solidFill>
                  <a:schemeClr val="accent1">
                    <a:lumMod val="50000"/>
                  </a:schemeClr>
                </a:solidFill>
              </a:rPr>
              <a:t>трудная социально-психологическая адаптация обучающихся  с  ОВЗ к условиям социума</a:t>
            </a:r>
          </a:p>
          <a:p>
            <a:pPr algn="ctr"/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73065" y="3861048"/>
            <a:ext cx="7992888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Новизна проекта: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 </a:t>
            </a:r>
          </a:p>
          <a:p>
            <a:pPr algn="ctr"/>
            <a:endParaRPr lang="ru-RU" dirty="0"/>
          </a:p>
          <a:p>
            <a:pPr algn="ctr"/>
            <a:r>
              <a:rPr lang="ru-RU" sz="2600" dirty="0">
                <a:solidFill>
                  <a:schemeClr val="accent1">
                    <a:lumMod val="50000"/>
                  </a:schemeClr>
                </a:solidFill>
              </a:rPr>
              <a:t>использование арт-технологий  </a:t>
            </a:r>
          </a:p>
          <a:p>
            <a:pPr algn="ctr"/>
            <a:r>
              <a:rPr lang="ru-RU" sz="2600" dirty="0">
                <a:solidFill>
                  <a:schemeClr val="accent1">
                    <a:lumMod val="50000"/>
                  </a:schemeClr>
                </a:solidFill>
              </a:rPr>
              <a:t>в деятельности обучающихся с ОВЗ </a:t>
            </a:r>
          </a:p>
          <a:p>
            <a:pPr algn="ctr"/>
            <a:r>
              <a:rPr lang="ru-RU" sz="2600" dirty="0">
                <a:solidFill>
                  <a:schemeClr val="accent1">
                    <a:lumMod val="50000"/>
                  </a:schemeClr>
                </a:solidFill>
              </a:rPr>
              <a:t>в условиях студии </a:t>
            </a:r>
          </a:p>
        </p:txBody>
      </p:sp>
      <p:sp>
        <p:nvSpPr>
          <p:cNvPr id="5" name="Стрелка вниз 4"/>
          <p:cNvSpPr/>
          <p:nvPr/>
        </p:nvSpPr>
        <p:spPr>
          <a:xfrm>
            <a:off x="4227193" y="2348880"/>
            <a:ext cx="484632" cy="11521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17160384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 noGrp="1"/>
          </p:cNvSpPr>
          <p:nvPr>
            <p:ph type="title"/>
          </p:nvPr>
        </p:nvSpPr>
        <p:spPr>
          <a:xfrm>
            <a:off x="755576" y="332656"/>
            <a:ext cx="7467600" cy="580926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800" b="1" dirty="0">
                <a:solidFill>
                  <a:schemeClr val="accent3">
                    <a:lumMod val="75000"/>
                  </a:schemeClr>
                </a:solidFill>
              </a:rPr>
              <a:t>Актуальность проекта:</a:t>
            </a:r>
          </a:p>
        </p:txBody>
      </p:sp>
      <p:sp>
        <p:nvSpPr>
          <p:cNvPr id="5" name="Объект 2"/>
          <p:cNvSpPr txBox="1">
            <a:spLocks noGrp="1"/>
          </p:cNvSpPr>
          <p:nvPr>
            <p:ph sz="quarter" idx="1"/>
          </p:nvPr>
        </p:nvSpPr>
        <p:spPr>
          <a:xfrm>
            <a:off x="755576" y="1412776"/>
            <a:ext cx="7467600" cy="410445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Char char="-"/>
            </a:pP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коррекция психологического состояния обучающихся  с ОВЗ;</a:t>
            </a:r>
          </a:p>
          <a:p>
            <a:pPr algn="ctr">
              <a:buFontTx/>
              <a:buChar char="-"/>
            </a:pPr>
            <a:endParaRPr lang="ru-RU" sz="28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формирование общих и профессиональных компетенций;</a:t>
            </a:r>
          </a:p>
          <a:p>
            <a:pPr algn="ctr">
              <a:buFontTx/>
              <a:buChar char="-"/>
            </a:pPr>
            <a:endParaRPr lang="ru-RU" sz="28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способствование развитию предпринимательских навыков.</a:t>
            </a:r>
          </a:p>
        </p:txBody>
      </p:sp>
    </p:spTree>
    <p:extLst>
      <p:ext uri="{BB962C8B-B14F-4D97-AF65-F5344CB8AC3E}">
        <p14:creationId xmlns:p14="http://schemas.microsoft.com/office/powerpoint/2010/main" val="9538223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1560" y="106799"/>
            <a:ext cx="7467600" cy="66247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Цель проекта: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 </a:t>
            </a:r>
          </a:p>
          <a:p>
            <a:pPr marL="0" indent="0" algn="ctr">
              <a:buNone/>
            </a:pPr>
            <a:r>
              <a:rPr lang="ru-RU" b="1" i="1" dirty="0">
                <a:solidFill>
                  <a:schemeClr val="accent1">
                    <a:lumMod val="50000"/>
                  </a:schemeClr>
                </a:solidFill>
              </a:rPr>
              <a:t>укрепление психологического здоровья обучающихся с ОВЗ </a:t>
            </a:r>
          </a:p>
          <a:p>
            <a:pPr marL="0" indent="0" algn="ctr">
              <a:buNone/>
            </a:pPr>
            <a:r>
              <a:rPr lang="ru-RU" b="1" i="1" dirty="0">
                <a:solidFill>
                  <a:schemeClr val="accent1">
                    <a:lumMod val="50000"/>
                  </a:schemeClr>
                </a:solidFill>
              </a:rPr>
              <a:t>через занятия творчеством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 </a:t>
            </a:r>
          </a:p>
          <a:p>
            <a:pPr marL="0" indent="0" algn="ctr">
              <a:buNone/>
            </a:pPr>
            <a:r>
              <a:rPr lang="ru-RU" sz="2600" b="1" dirty="0">
                <a:solidFill>
                  <a:schemeClr val="accent1">
                    <a:lumMod val="50000"/>
                  </a:schemeClr>
                </a:solidFill>
              </a:rPr>
              <a:t>Задачи:</a:t>
            </a:r>
            <a:endParaRPr lang="ru-RU" sz="2600" dirty="0">
              <a:solidFill>
                <a:schemeClr val="accent1">
                  <a:lumMod val="50000"/>
                </a:schemeClr>
              </a:solidFill>
            </a:endParaRPr>
          </a:p>
          <a:p>
            <a:pPr marL="0" lvl="0" indent="0">
              <a:buNone/>
            </a:pP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корректировать состояние психологического здоровья обучающихся; </a:t>
            </a:r>
          </a:p>
          <a:p>
            <a:pPr marL="0" lvl="0" indent="0">
              <a:buNone/>
            </a:pP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разработать и реализовать программу арт-студии;</a:t>
            </a:r>
          </a:p>
          <a:p>
            <a:pPr marL="0" lvl="0" indent="0">
              <a:buNone/>
            </a:pP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развивать творческую индивидуальность </a:t>
            </a:r>
          </a:p>
          <a:p>
            <a:pPr marL="0" lvl="0" indent="0">
              <a:buNone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активность обучающихся; </a:t>
            </a:r>
          </a:p>
          <a:p>
            <a:pPr marL="0" lvl="0" indent="0">
              <a:buNone/>
            </a:pP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содействовать развитию ОК и ПК, а так же предпринимательских навыков у обучающихся.</a:t>
            </a:r>
          </a:p>
        </p:txBody>
      </p:sp>
    </p:spTree>
    <p:extLst>
      <p:ext uri="{BB962C8B-B14F-4D97-AF65-F5344CB8AC3E}">
        <p14:creationId xmlns:p14="http://schemas.microsoft.com/office/powerpoint/2010/main" val="32331776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619672" y="260648"/>
            <a:ext cx="5688632" cy="580926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Назначение  арт-технологий:</a:t>
            </a:r>
          </a:p>
        </p:txBody>
      </p:sp>
      <p:sp>
        <p:nvSpPr>
          <p:cNvPr id="5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Monotype Corsiva" pitchFamily="66" charset="0"/>
              </a:rPr>
              <a:t>коррекция психологического здоровья;</a:t>
            </a:r>
          </a:p>
          <a:p>
            <a:pPr algn="ctr"/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Monotype Corsiva" pitchFamily="66" charset="0"/>
              </a:rPr>
              <a:t>формирование коммуникативной культуры; </a:t>
            </a:r>
          </a:p>
          <a:p>
            <a:pPr algn="ctr"/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Monotype Corsiva" pitchFamily="66" charset="0"/>
              </a:rPr>
              <a:t>средство, способствующее творческому раскрытию;</a:t>
            </a:r>
          </a:p>
          <a:p>
            <a:pPr algn="ctr"/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Monotype Corsiva" pitchFamily="66" charset="0"/>
              </a:rPr>
              <a:t>креативное саморазвитие</a:t>
            </a:r>
            <a:r>
              <a:rPr lang="ru-RU" sz="3600" dirty="0">
                <a:solidFill>
                  <a:schemeClr val="accent1">
                    <a:lumMod val="50000"/>
                  </a:schemeClr>
                </a:solidFill>
                <a:latin typeface="Monotype Corsiva" pitchFamily="66" charset="0"/>
              </a:rPr>
              <a:t>.</a:t>
            </a:r>
          </a:p>
          <a:p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42603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95936" y="620688"/>
            <a:ext cx="4608512" cy="5565232"/>
          </a:xfrm>
        </p:spPr>
        <p:txBody>
          <a:bodyPr>
            <a:normAutofit/>
          </a:bodyPr>
          <a:lstStyle/>
          <a:p>
            <a:pPr algn="ctr"/>
            <a:endParaRPr lang="ru-RU" sz="3100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-</a:t>
            </a:r>
          </a:p>
          <a:p>
            <a:pPr marL="0" indent="0" algn="ctr">
              <a:buNone/>
            </a:pP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 </a:t>
            </a:r>
          </a:p>
          <a:p>
            <a:pPr marL="0" indent="0" algn="ctr">
              <a:buNone/>
            </a:pP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-</a:t>
            </a:r>
            <a:endParaRPr lang="ru-RU" sz="2800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1268760"/>
            <a:ext cx="3600400" cy="864096"/>
          </a:xfrm>
          <a:prstGeom prst="rect">
            <a:avLst/>
          </a:prstGeom>
          <a:solidFill>
            <a:schemeClr val="accent1">
              <a:alpha val="1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Подготовительный: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2996952"/>
            <a:ext cx="3528392" cy="864096"/>
          </a:xfrm>
          <a:prstGeom prst="rect">
            <a:avLst/>
          </a:prstGeom>
          <a:solidFill>
            <a:schemeClr val="accent1">
              <a:alpha val="1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Основной: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5157192"/>
            <a:ext cx="3528392" cy="864096"/>
          </a:xfrm>
          <a:prstGeom prst="rect">
            <a:avLst/>
          </a:prstGeom>
          <a:solidFill>
            <a:schemeClr val="accent1">
              <a:alpha val="1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Заключительный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4067944" y="188642"/>
          <a:ext cx="4608512" cy="6275684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50800" dir="5400000" algn="ctr" rotWithShape="0">
                    <a:srgbClr val="000000">
                      <a:alpha val="86000"/>
                    </a:srgbClr>
                  </a:outerShdw>
                </a:effectLst>
                <a:tableStyleId>{5C22544A-7EE6-4342-B048-85BDC9FD1C3A}</a:tableStyleId>
              </a:tblPr>
              <a:tblGrid>
                <a:gridCol w="4608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96583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0383">
                <a:tc>
                  <a:txBody>
                    <a:bodyPr/>
                    <a:lstStyle/>
                    <a:p>
                      <a:pPr marL="179388" indent="0" algn="l">
                        <a:buNone/>
                      </a:pPr>
                      <a:r>
                        <a:rPr lang="ru-RU" sz="1800" i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- тестирование первокурсников;</a:t>
                      </a:r>
                    </a:p>
                    <a:p>
                      <a:pPr marL="179388" indent="0" algn="l">
                        <a:buNone/>
                      </a:pPr>
                      <a:r>
                        <a:rPr lang="ru-RU" sz="1800" i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- разработка Программы </a:t>
                      </a:r>
                      <a:r>
                        <a:rPr lang="ru-RU" sz="1800" i="1" dirty="0" err="1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арт-студии</a:t>
                      </a:r>
                      <a:r>
                        <a:rPr lang="ru-RU" sz="1800" i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;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14686">
                <a:tc>
                  <a:txBody>
                    <a:bodyPr/>
                    <a:lstStyle/>
                    <a:p>
                      <a:pPr marL="357188" indent="-177800" algn="l">
                        <a:buFontTx/>
                        <a:buChar char="-"/>
                      </a:pPr>
                      <a:r>
                        <a:rPr lang="ru-RU" sz="1800" i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освоение современных </a:t>
                      </a:r>
                      <a:r>
                        <a:rPr lang="ru-RU" sz="1800" i="1" dirty="0" err="1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арт-технологий</a:t>
                      </a:r>
                      <a:r>
                        <a:rPr lang="ru-RU" sz="1800" i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 в соответствии с   программой;</a:t>
                      </a:r>
                    </a:p>
                    <a:p>
                      <a:pPr marL="357188" indent="-177800" algn="l">
                        <a:buFontTx/>
                        <a:buChar char="-"/>
                      </a:pPr>
                      <a:r>
                        <a:rPr lang="ru-RU" sz="1800" i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психологическая помощь в развитии эмоционально-нравственных  возможностей;</a:t>
                      </a:r>
                    </a:p>
                    <a:p>
                      <a:pPr marL="357188" indent="-177800" algn="l">
                        <a:buFontTx/>
                        <a:buChar char="-"/>
                      </a:pPr>
                      <a:r>
                        <a:rPr lang="ru-RU" sz="1800" i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развитие художественно-прикладных умений и навыков;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44776">
                <a:tc>
                  <a:txBody>
                    <a:bodyPr/>
                    <a:lstStyle/>
                    <a:p>
                      <a:pPr marL="357188" indent="-177800" algn="l" rtl="0" eaLnBrk="1" latinLnBrk="0" hangingPunct="1">
                        <a:buFontTx/>
                        <a:buChar char="-"/>
                      </a:pPr>
                      <a:r>
                        <a:rPr kumimoji="0" lang="ru-RU" sz="1800" i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результат реализации программы </a:t>
                      </a:r>
                      <a:r>
                        <a:rPr kumimoji="0" lang="ru-RU" sz="1800" i="1" kern="120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арт-студии</a:t>
                      </a:r>
                      <a:r>
                        <a:rPr kumimoji="0" lang="ru-RU" sz="1800" i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marL="357188" indent="-177800" algn="l" rtl="0" eaLnBrk="1" latinLnBrk="0" hangingPunct="1">
                        <a:buFontTx/>
                        <a:buChar char="-"/>
                      </a:pPr>
                      <a:r>
                        <a:rPr kumimoji="0" lang="ru-RU" sz="1800" i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корректировка программы </a:t>
                      </a:r>
                      <a:r>
                        <a:rPr kumimoji="0" lang="ru-RU" sz="1800" i="1" kern="120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арт-студии</a:t>
                      </a:r>
                      <a:endParaRPr kumimoji="0" lang="ru-RU" sz="1800" i="1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67944" y="404664"/>
            <a:ext cx="4608512" cy="508918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Реализация проекта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99487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656841" y="84106"/>
            <a:ext cx="35333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Арт - технологии: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60479" y="768888"/>
            <a:ext cx="8064896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>
                <a:solidFill>
                  <a:schemeClr val="accent1">
                    <a:lumMod val="50000"/>
                  </a:schemeClr>
                </a:solidFill>
              </a:rPr>
              <a:t>-</a:t>
            </a:r>
            <a:r>
              <a:rPr lang="ru-RU" sz="2400" dirty="0"/>
              <a:t> </a:t>
            </a:r>
            <a:r>
              <a:rPr lang="ru-RU" sz="2400" b="1" i="1" dirty="0">
                <a:solidFill>
                  <a:schemeClr val="accent1">
                    <a:lumMod val="50000"/>
                  </a:schemeClr>
                </a:solidFill>
              </a:rPr>
              <a:t>пэчворк;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sz="2400" b="1" i="1" dirty="0">
                <a:solidFill>
                  <a:schemeClr val="accent1">
                    <a:lumMod val="50000"/>
                  </a:schemeClr>
                </a:solidFill>
              </a:rPr>
              <a:t>- </a:t>
            </a:r>
            <a:r>
              <a:rPr lang="ru-RU" sz="2400" b="1" i="1" dirty="0" err="1">
                <a:solidFill>
                  <a:schemeClr val="accent1">
                    <a:lumMod val="50000"/>
                  </a:schemeClr>
                </a:solidFill>
              </a:rPr>
              <a:t>канзаши</a:t>
            </a:r>
            <a:r>
              <a:rPr lang="ru-RU" sz="2400" b="1" i="1" dirty="0">
                <a:solidFill>
                  <a:schemeClr val="accent1">
                    <a:lumMod val="50000"/>
                  </a:schemeClr>
                </a:solidFill>
              </a:rPr>
              <a:t>;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sz="2400" b="1" i="1" dirty="0">
                <a:solidFill>
                  <a:schemeClr val="accent1">
                    <a:lumMod val="50000"/>
                  </a:schemeClr>
                </a:solidFill>
              </a:rPr>
              <a:t>- </a:t>
            </a:r>
            <a:r>
              <a:rPr lang="ru-RU" sz="2400" b="1" i="1" dirty="0" err="1">
                <a:solidFill>
                  <a:schemeClr val="accent1">
                    <a:lumMod val="50000"/>
                  </a:schemeClr>
                </a:solidFill>
              </a:rPr>
              <a:t>кардмейкинг</a:t>
            </a:r>
            <a:r>
              <a:rPr lang="ru-RU" sz="2400" b="1" i="1" dirty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ru-RU" dirty="0"/>
          </a:p>
          <a:p>
            <a:pPr algn="ctr"/>
            <a:r>
              <a:rPr lang="ru-RU" sz="2400" dirty="0"/>
              <a:t>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- </a:t>
            </a:r>
            <a:r>
              <a:rPr lang="ru-RU" sz="2400" b="1" i="1" dirty="0">
                <a:solidFill>
                  <a:schemeClr val="accent1">
                    <a:lumMod val="50000"/>
                  </a:schemeClr>
                </a:solidFill>
              </a:rPr>
              <a:t>прикладное творчество </a:t>
            </a:r>
          </a:p>
          <a:p>
            <a:pPr algn="ctr"/>
            <a:r>
              <a:rPr lang="ru-RU" sz="2400" b="1" i="1" dirty="0">
                <a:solidFill>
                  <a:schemeClr val="accent1">
                    <a:lumMod val="50000"/>
                  </a:schemeClr>
                </a:solidFill>
              </a:rPr>
              <a:t>с использованием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sz="2200" b="1" i="1" dirty="0">
                <a:solidFill>
                  <a:schemeClr val="accent1">
                    <a:lumMod val="50000"/>
                  </a:schemeClr>
                </a:solidFill>
              </a:rPr>
              <a:t>отходов производственного обучения профессиональных подготовок учреждения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" name="Picture 2" descr="http://belca.com.ua/images/firms/tovar/lavka/big/1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27" r="18665"/>
          <a:stretch/>
        </p:blipFill>
        <p:spPr bwMode="auto">
          <a:xfrm>
            <a:off x="2483768" y="3963828"/>
            <a:ext cx="1024894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75015"/>
            <a:ext cx="1620000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29" r="4099"/>
          <a:stretch/>
        </p:blipFill>
        <p:spPr bwMode="auto">
          <a:xfrm>
            <a:off x="325939" y="3638501"/>
            <a:ext cx="1947711" cy="14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1637" y="595438"/>
            <a:ext cx="2430000" cy="16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62" r="14670"/>
          <a:stretch/>
        </p:blipFill>
        <p:spPr bwMode="auto">
          <a:xfrm>
            <a:off x="5796136" y="4074433"/>
            <a:ext cx="1157789" cy="10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722"/>
          <a:stretch/>
        </p:blipFill>
        <p:spPr bwMode="auto">
          <a:xfrm>
            <a:off x="3801085" y="3638501"/>
            <a:ext cx="1725142" cy="12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64" r="12157" b="13260"/>
          <a:stretch/>
        </p:blipFill>
        <p:spPr bwMode="auto">
          <a:xfrm>
            <a:off x="623639" y="5154433"/>
            <a:ext cx="2279805" cy="16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23" b="10513"/>
          <a:stretch/>
        </p:blipFill>
        <p:spPr bwMode="auto">
          <a:xfrm>
            <a:off x="7221637" y="3573016"/>
            <a:ext cx="1440000" cy="1707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5163565"/>
            <a:ext cx="2430000" cy="16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18797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7467600" cy="50891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Эмоциональное состояние группы 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4131795928"/>
              </p:ext>
            </p:extLst>
          </p:nvPr>
        </p:nvGraphicFramePr>
        <p:xfrm>
          <a:off x="251520" y="908720"/>
          <a:ext cx="4114800" cy="34048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29343237"/>
              </p:ext>
            </p:extLst>
          </p:nvPr>
        </p:nvGraphicFramePr>
        <p:xfrm>
          <a:off x="4499992" y="2996952"/>
          <a:ext cx="4186808" cy="34048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2641301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188640"/>
            <a:ext cx="6696744" cy="432048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План реализации проекта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809686738"/>
              </p:ext>
            </p:extLst>
          </p:nvPr>
        </p:nvGraphicFramePr>
        <p:xfrm>
          <a:off x="179513" y="980728"/>
          <a:ext cx="8501861" cy="55106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09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695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7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416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№ п/п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Мероприятия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Срок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Подготовительный этап</a:t>
                      </a:r>
                      <a:endParaRPr kumimoji="0" lang="ru-RU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8986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1. 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Мониторинг психологического состояния первокурсников (тест </a:t>
                      </a:r>
                      <a:r>
                        <a:rPr lang="ru-RU" sz="14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Люшера</a:t>
                      </a: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)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Сентябрь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2. 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Создание творческой группы и проекта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Сентябрь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3. 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Подготовка методического и материально-технического обеспечения проекта 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Сентябрь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Основной этап</a:t>
                      </a:r>
                      <a:endParaRPr kumimoji="0" lang="ru-RU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4. 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Работа  арт-студии по направлениям :</a:t>
                      </a:r>
                    </a:p>
                    <a:p>
                      <a:pPr marL="285750" indent="-28575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ru-RU" sz="1400" i="1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пэчворк</a:t>
                      </a:r>
                      <a:r>
                        <a:rPr lang="ru-RU" sz="1400" i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;</a:t>
                      </a:r>
                      <a:r>
                        <a:rPr lang="ru-RU" sz="1400" i="1" baseline="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400" i="1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канзаши</a:t>
                      </a:r>
                      <a:r>
                        <a:rPr lang="ru-RU" sz="1400" i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;</a:t>
                      </a:r>
                      <a:r>
                        <a:rPr lang="ru-RU" sz="1100" i="0" baseline="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400" i="1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кардмейкинг</a:t>
                      </a:r>
                      <a:r>
                        <a:rPr lang="ru-RU" sz="1400" i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;</a:t>
                      </a:r>
                      <a:endParaRPr lang="ru-RU" sz="1100" i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 </a:t>
                      </a:r>
                      <a:r>
                        <a:rPr lang="ru-RU" sz="1400" i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прикладное творчество с использованием отходов производственного</a:t>
                      </a:r>
                      <a:r>
                        <a:rPr lang="ru-RU" sz="1400" i="1" baseline="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400" i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обучения.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Октябрь-июнь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4802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Психологическое сопровождение деятельности обучающихся</a:t>
                      </a: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Октябрь-июнь</a:t>
                      </a:r>
                      <a:endParaRPr lang="ru-RU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5208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6. 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Оформление готовых работ в презентации и буклеты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Февраль-июнь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5208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dirty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Выставка работ  в ГПОУ г. Кемерово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Май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8. 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Участие в городских ярмарках и аукционах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Март-май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40"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Заключительный этап</a:t>
                      </a:r>
                      <a:endParaRPr kumimoji="0" lang="ru-RU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7232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9. 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Подведение итогов реализации проекта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Июнь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10. 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Аукцион работ  в ГПОУ г. Кемерово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Июнь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11. 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Домашнее задание на лето студийцам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Июль-сентябрь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12. 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Корректировка программы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62635" algn="l"/>
                        </a:tabLst>
                      </a:pPr>
                      <a:r>
                        <a:rPr lang="ru-RU" sz="1400" spc="-5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Сентябрь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2429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7467600" cy="1008112"/>
          </a:xfrm>
        </p:spPr>
        <p:txBody>
          <a:bodyPr>
            <a:normAutofit fontScale="90000"/>
          </a:bodyPr>
          <a:lstStyle/>
          <a:p>
            <a:pPr algn="ctr"/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r>
              <a:rPr lang="ru-RU" sz="3100" b="1" dirty="0">
                <a:solidFill>
                  <a:schemeClr val="accent1">
                    <a:lumMod val="50000"/>
                  </a:schemeClr>
                </a:solidFill>
              </a:rPr>
              <a:t>Материально-техническое </a:t>
            </a:r>
            <a:br>
              <a:rPr lang="ru-RU" sz="31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3100" b="1" dirty="0">
                <a:solidFill>
                  <a:schemeClr val="accent1">
                    <a:lumMod val="50000"/>
                  </a:schemeClr>
                </a:solidFill>
              </a:rPr>
              <a:t>и финансовое обеспечение</a:t>
            </a:r>
            <a:endParaRPr lang="ru-RU" sz="31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1700808"/>
            <a:ext cx="8219256" cy="4917160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 </a:t>
            </a:r>
            <a:r>
              <a:rPr lang="ru-RU" sz="3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эффективное использование потенциала учреждения - помещение, компьютер, отходы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Monotype Corsiva" pitchFamily="66" charset="0"/>
              </a:rPr>
              <a:t>от производственного обучения по профессиональным подготовкам  (остатки тканей, ниток, кожи, обоев; опилки, деревянные спилы, краска, клей, бумага)</a:t>
            </a:r>
          </a:p>
          <a:p>
            <a:pPr algn="ctr"/>
            <a:r>
              <a:rPr lang="ru-RU" sz="3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средства от предпринимательской и иной приносящей доход деятельности учреждения</a:t>
            </a:r>
          </a:p>
          <a:p>
            <a:pPr marL="0" indent="0" algn="ctr">
              <a:buNone/>
            </a:pP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Monotype Corsiva" pitchFamily="66" charset="0"/>
                <a:cs typeface="Times New Roman" pitchFamily="18" charset="0"/>
              </a:rPr>
              <a:t>(приобретение канцелярских и декоративных материалов) </a:t>
            </a:r>
            <a:r>
              <a:rPr lang="ru-RU" sz="3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3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8982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60648"/>
            <a:ext cx="5112568" cy="566936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Ожидаемые результаты: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1560" y="1052736"/>
            <a:ext cx="7467600" cy="54006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стабилизация психологических процессов обучающихся;</a:t>
            </a:r>
          </a:p>
          <a:p>
            <a:pPr marL="0" indent="0">
              <a:buNone/>
            </a:pPr>
            <a:endParaRPr lang="ru-RU" sz="28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раскрытие творческого потенциала обучающихся;</a:t>
            </a:r>
          </a:p>
          <a:p>
            <a:pPr marL="0" indent="0">
              <a:buNone/>
            </a:pPr>
            <a:endParaRPr lang="ru-RU" sz="28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повышение  социальной активности обучающихся;</a:t>
            </a:r>
          </a:p>
          <a:p>
            <a:pPr marL="0" indent="0">
              <a:buNone/>
            </a:pPr>
            <a:endParaRPr lang="ru-RU" sz="28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формирование профессиональных и предпринимательских навыков. </a:t>
            </a:r>
          </a:p>
          <a:p>
            <a:endParaRPr lang="ru-RU" sz="28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56589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77710431"/>
              </p:ext>
            </p:extLst>
          </p:nvPr>
        </p:nvGraphicFramePr>
        <p:xfrm>
          <a:off x="683568" y="2420888"/>
          <a:ext cx="7467600" cy="42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67544" y="1556792"/>
            <a:ext cx="8064896" cy="566936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>
                <a:solidFill>
                  <a:schemeClr val="accent1">
                    <a:lumMod val="50000"/>
                  </a:schemeClr>
                </a:solidFill>
              </a:rPr>
              <a:t>Первоначальный тест </a:t>
            </a:r>
            <a:r>
              <a:rPr lang="ru-RU" sz="2000" b="1" dirty="0" err="1">
                <a:solidFill>
                  <a:schemeClr val="accent1">
                    <a:lumMod val="50000"/>
                  </a:schemeClr>
                </a:solidFill>
              </a:rPr>
              <a:t>Люшера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(сентябрь - первокурсники)</a:t>
            </a:r>
            <a:endParaRPr lang="ru-RU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2411760" y="332656"/>
            <a:ext cx="43841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Реализации проекта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5489635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313240741"/>
              </p:ext>
            </p:extLst>
          </p:nvPr>
        </p:nvGraphicFramePr>
        <p:xfrm>
          <a:off x="179512" y="1196752"/>
          <a:ext cx="4824536" cy="2952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Объект 5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718944749"/>
              </p:ext>
            </p:extLst>
          </p:nvPr>
        </p:nvGraphicFramePr>
        <p:xfrm>
          <a:off x="4211960" y="3861048"/>
          <a:ext cx="4392488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Заголовок 1"/>
          <p:cNvSpPr txBox="1">
            <a:spLocks noGrp="1"/>
          </p:cNvSpPr>
          <p:nvPr>
            <p:ph type="title"/>
          </p:nvPr>
        </p:nvSpPr>
        <p:spPr>
          <a:xfrm>
            <a:off x="2123728" y="476672"/>
            <a:ext cx="4680520" cy="364902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>
                <a:solidFill>
                  <a:schemeClr val="accent1">
                    <a:lumMod val="50000"/>
                  </a:schemeClr>
                </a:solidFill>
              </a:rPr>
              <a:t>Сравнительные тесты </a:t>
            </a:r>
            <a:r>
              <a:rPr lang="ru-RU" sz="2000" b="1" dirty="0" err="1">
                <a:solidFill>
                  <a:schemeClr val="accent1">
                    <a:lumMod val="50000"/>
                  </a:schemeClr>
                </a:solidFill>
              </a:rPr>
              <a:t>Люшера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9717514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116632"/>
            <a:ext cx="6840760" cy="494033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Результаты реализации проекта: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07504" y="692696"/>
            <a:ext cx="8640960" cy="6165304"/>
          </a:xfrm>
        </p:spPr>
        <p:txBody>
          <a:bodyPr>
            <a:normAutofit/>
          </a:bodyPr>
          <a:lstStyle/>
          <a:p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динамика психологического здоровья обучающихся; </a:t>
            </a:r>
          </a:p>
          <a:p>
            <a:pPr marL="0" indent="0">
              <a:buNone/>
            </a:pP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26092302"/>
              </p:ext>
            </p:extLst>
          </p:nvPr>
        </p:nvGraphicFramePr>
        <p:xfrm>
          <a:off x="107504" y="1052736"/>
          <a:ext cx="4464496" cy="2232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58872164"/>
              </p:ext>
            </p:extLst>
          </p:nvPr>
        </p:nvGraphicFramePr>
        <p:xfrm>
          <a:off x="611560" y="3789040"/>
          <a:ext cx="3816424" cy="2376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625891"/>
              </p:ext>
            </p:extLst>
          </p:nvPr>
        </p:nvGraphicFramePr>
        <p:xfrm>
          <a:off x="4283968" y="2564904"/>
          <a:ext cx="4176464" cy="1894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8618721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116632"/>
            <a:ext cx="6840760" cy="494033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Результаты реализации проекта: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07504" y="692696"/>
            <a:ext cx="8712968" cy="1150694"/>
          </a:xfrm>
        </p:spPr>
        <p:txBody>
          <a:bodyPr>
            <a:normAutofit/>
          </a:bodyPr>
          <a:lstStyle/>
          <a:p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образовательная среда студии, способствует развитию общих и профессиональных компетенций; </a:t>
            </a:r>
            <a:endParaRPr lang="ru-RU" sz="16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применение  арт-технологий в деятельности  обучающихся содействует развитию предпринимательских навыков.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95"/>
          <a:stretch/>
        </p:blipFill>
        <p:spPr bwMode="auto">
          <a:xfrm>
            <a:off x="2862606" y="4653136"/>
            <a:ext cx="1200000" cy="1744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334" y="3693532"/>
            <a:ext cx="120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929" y="1981885"/>
            <a:ext cx="1579724" cy="2369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9886" y="5186866"/>
            <a:ext cx="1080000" cy="16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20" r="23575" b="14123"/>
          <a:stretch/>
        </p:blipFill>
        <p:spPr bwMode="auto">
          <a:xfrm>
            <a:off x="4217773" y="3910018"/>
            <a:ext cx="1817878" cy="1967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44" b="15914"/>
          <a:stretch/>
        </p:blipFill>
        <p:spPr bwMode="auto">
          <a:xfrm>
            <a:off x="4553115" y="1925421"/>
            <a:ext cx="1606455" cy="185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81" t="24906" r="11426" b="9810"/>
          <a:stretch/>
        </p:blipFill>
        <p:spPr bwMode="auto">
          <a:xfrm>
            <a:off x="1519334" y="5255581"/>
            <a:ext cx="1242874" cy="1482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1" r="22229"/>
          <a:stretch/>
        </p:blipFill>
        <p:spPr bwMode="auto">
          <a:xfrm>
            <a:off x="300349" y="1922870"/>
            <a:ext cx="1645219" cy="1482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94" b="13151"/>
          <a:stretch/>
        </p:blipFill>
        <p:spPr bwMode="auto">
          <a:xfrm>
            <a:off x="6162532" y="5014612"/>
            <a:ext cx="1406399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3"/>
          <a:stretch/>
        </p:blipFill>
        <p:spPr bwMode="auto">
          <a:xfrm>
            <a:off x="6488931" y="1658380"/>
            <a:ext cx="2160000" cy="1423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83" b="19406"/>
          <a:stretch/>
        </p:blipFill>
        <p:spPr bwMode="auto">
          <a:xfrm>
            <a:off x="7207901" y="3234608"/>
            <a:ext cx="1360850" cy="1535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05269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dirty="0"/>
              <a:t>Благодарю за внимание!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409" b="24997"/>
          <a:stretch/>
        </p:blipFill>
        <p:spPr bwMode="auto">
          <a:xfrm>
            <a:off x="1763688" y="188641"/>
            <a:ext cx="6696744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3275</TotalTime>
  <Words>552</Words>
  <Application>Microsoft Office PowerPoint</Application>
  <PresentationFormat>Экран (4:3)</PresentationFormat>
  <Paragraphs>163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5" baseType="lpstr">
      <vt:lpstr>Arial</vt:lpstr>
      <vt:lpstr>Calibri</vt:lpstr>
      <vt:lpstr>Century Schoolbook</vt:lpstr>
      <vt:lpstr>Monotype Corsiva</vt:lpstr>
      <vt:lpstr>Times New Roman</vt:lpstr>
      <vt:lpstr>Wingdings</vt:lpstr>
      <vt:lpstr>Wingdings 2</vt:lpstr>
      <vt:lpstr>Эркер</vt:lpstr>
      <vt:lpstr>Государственное профессиональное образовательное  учреждение г. Кемерово</vt:lpstr>
      <vt:lpstr>Профессиональные подготовки</vt:lpstr>
      <vt:lpstr>Проблема:</vt:lpstr>
      <vt:lpstr>Актуальность проекта:</vt:lpstr>
      <vt:lpstr>Презентация PowerPoint</vt:lpstr>
      <vt:lpstr>Назначение  арт-технологий:</vt:lpstr>
      <vt:lpstr>Реализация проекта</vt:lpstr>
      <vt:lpstr>Презентация PowerPoint</vt:lpstr>
      <vt:lpstr>Эмоциональное состояние группы </vt:lpstr>
      <vt:lpstr>План реализации проекта</vt:lpstr>
      <vt:lpstr>    Материально-техническое  и финансовое обеспечение</vt:lpstr>
      <vt:lpstr>Ожидаемые результаты:</vt:lpstr>
      <vt:lpstr>Первоначальный тест Люшера (сентябрь - первокурсники)</vt:lpstr>
      <vt:lpstr>Сравнительные тесты Люшера</vt:lpstr>
      <vt:lpstr>Результаты реализации проекта: </vt:lpstr>
      <vt:lpstr>Результаты реализации проекта: </vt:lpstr>
      <vt:lpstr>Благодарю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профессиональное образовательное  учреждение г. Кемерово</dc:title>
  <dc:creator>Фесикова</dc:creator>
  <cp:lastModifiedBy>ГПОУ г. Кемерово</cp:lastModifiedBy>
  <cp:revision>139</cp:revision>
  <cp:lastPrinted>2019-02-17T07:18:42Z</cp:lastPrinted>
  <dcterms:created xsi:type="dcterms:W3CDTF">2018-12-27T04:14:27Z</dcterms:created>
  <dcterms:modified xsi:type="dcterms:W3CDTF">2023-04-28T07:59:53Z</dcterms:modified>
</cp:coreProperties>
</file>