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398" r:id="rId2"/>
    <p:sldId id="428" r:id="rId3"/>
    <p:sldId id="429" r:id="rId4"/>
    <p:sldId id="415" r:id="rId5"/>
    <p:sldId id="416" r:id="rId6"/>
    <p:sldId id="417" r:id="rId7"/>
    <p:sldId id="418" r:id="rId8"/>
    <p:sldId id="419" r:id="rId9"/>
    <p:sldId id="420" r:id="rId10"/>
    <p:sldId id="421" r:id="rId11"/>
    <p:sldId id="399" r:id="rId12"/>
    <p:sldId id="400" r:id="rId13"/>
    <p:sldId id="402" r:id="rId14"/>
    <p:sldId id="414" r:id="rId15"/>
    <p:sldId id="403" r:id="rId16"/>
    <p:sldId id="404" r:id="rId17"/>
    <p:sldId id="405" r:id="rId18"/>
    <p:sldId id="412" r:id="rId19"/>
    <p:sldId id="430" r:id="rId20"/>
    <p:sldId id="431" r:id="rId21"/>
    <p:sldId id="409" r:id="rId22"/>
    <p:sldId id="413" r:id="rId23"/>
    <p:sldId id="410" r:id="rId24"/>
    <p:sldId id="407" r:id="rId25"/>
    <p:sldId id="424" r:id="rId26"/>
    <p:sldId id="425" r:id="rId27"/>
    <p:sldId id="426" r:id="rId28"/>
    <p:sldId id="427" r:id="rId29"/>
    <p:sldId id="411" r:id="rId30"/>
    <p:sldId id="423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51E9083-76F6-41CC-9BF0-431A39129A7D}">
          <p14:sldIdLst>
            <p14:sldId id="398"/>
            <p14:sldId id="428"/>
            <p14:sldId id="429"/>
            <p14:sldId id="415"/>
            <p14:sldId id="416"/>
            <p14:sldId id="417"/>
            <p14:sldId id="418"/>
            <p14:sldId id="419"/>
            <p14:sldId id="420"/>
            <p14:sldId id="421"/>
            <p14:sldId id="399"/>
            <p14:sldId id="400"/>
            <p14:sldId id="402"/>
            <p14:sldId id="414"/>
            <p14:sldId id="403"/>
            <p14:sldId id="404"/>
            <p14:sldId id="405"/>
            <p14:sldId id="412"/>
            <p14:sldId id="430"/>
            <p14:sldId id="431"/>
            <p14:sldId id="409"/>
            <p14:sldId id="413"/>
            <p14:sldId id="410"/>
            <p14:sldId id="407"/>
            <p14:sldId id="424"/>
            <p14:sldId id="425"/>
            <p14:sldId id="426"/>
            <p14:sldId id="427"/>
            <p14:sldId id="411"/>
            <p14:sldId id="42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00"/>
    <a:srgbClr val="E59B5E"/>
    <a:srgbClr val="C7CAD3"/>
    <a:srgbClr val="8A91A5"/>
    <a:srgbClr val="4B66CA"/>
    <a:srgbClr val="6420CD"/>
    <a:srgbClr val="9B3DC4"/>
    <a:srgbClr val="8EE047"/>
    <a:srgbClr val="0AB7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36" autoAdjust="0"/>
    <p:restoredTop sz="98219" autoAdjust="0"/>
  </p:normalViewPr>
  <p:slideViewPr>
    <p:cSldViewPr snapToGrid="0">
      <p:cViewPr varScale="1">
        <p:scale>
          <a:sx n="96" d="100"/>
          <a:sy n="96" d="100"/>
        </p:scale>
        <p:origin x="886" y="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3" d="100"/>
          <a:sy n="73" d="100"/>
        </p:scale>
        <p:origin x="-25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CE9B9B-3FD4-4BF7-B193-4B71A40B39B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003BEC-FFC3-499B-A9FE-C43152D18E29}">
      <dgm:prSet phldrT="[Текст]" custT="1"/>
      <dgm:spPr>
        <a:solidFill>
          <a:schemeClr val="accent1">
            <a:lumMod val="75000"/>
          </a:schemeClr>
        </a:solidFill>
        <a:ln w="38100">
          <a:solidFill>
            <a:srgbClr val="FF0000"/>
          </a:solidFill>
        </a:ln>
      </dgm:spPr>
      <dgm:t>
        <a:bodyPr/>
        <a:lstStyle/>
        <a:p>
          <a:r>
            <a:rPr lang="ru-RU" sz="2200" b="1" i="1" dirty="0" smtClean="0"/>
            <a:t>Организационные</a:t>
          </a:r>
          <a:endParaRPr lang="ru-RU" sz="2200" dirty="0"/>
        </a:p>
      </dgm:t>
    </dgm:pt>
    <dgm:pt modelId="{5CE763C6-8DE4-4A4D-A202-27351840CD2B}" type="parTrans" cxnId="{AF0615D0-8E19-4779-8C18-BC1BDBC878F6}">
      <dgm:prSet/>
      <dgm:spPr/>
      <dgm:t>
        <a:bodyPr/>
        <a:lstStyle/>
        <a:p>
          <a:endParaRPr lang="ru-RU"/>
        </a:p>
      </dgm:t>
    </dgm:pt>
    <dgm:pt modelId="{4A945660-B8C6-4CD3-89E3-5DA922537A2E}" type="sibTrans" cxnId="{AF0615D0-8E19-4779-8C18-BC1BDBC878F6}">
      <dgm:prSet/>
      <dgm:spPr/>
      <dgm:t>
        <a:bodyPr/>
        <a:lstStyle/>
        <a:p>
          <a:endParaRPr lang="ru-RU"/>
        </a:p>
      </dgm:t>
    </dgm:pt>
    <dgm:pt modelId="{95CA87E8-A463-4AF5-A55B-C52A561CC109}">
      <dgm:prSet phldrT="[Текст]"/>
      <dgm:spPr/>
      <dgm:t>
        <a:bodyPr/>
        <a:lstStyle/>
        <a:p>
          <a:r>
            <a:rPr lang="ru-RU" dirty="0" smtClean="0"/>
            <a:t>низкая профессиональная подготовка и необученность работника безопасным методам производства работ, отсутствие контроля над производственным процессом и халатное отношение со стороны руководства, допуск к работам неквалифицированного персонала и т.д.</a:t>
          </a:r>
          <a:endParaRPr lang="ru-RU" dirty="0"/>
        </a:p>
      </dgm:t>
    </dgm:pt>
    <dgm:pt modelId="{D80B041D-A2A8-4017-A9B2-CB8DB1263488}" type="parTrans" cxnId="{763F330A-B89B-407C-B8A8-C3467419FC28}">
      <dgm:prSet/>
      <dgm:spPr/>
      <dgm:t>
        <a:bodyPr/>
        <a:lstStyle/>
        <a:p>
          <a:endParaRPr lang="ru-RU"/>
        </a:p>
      </dgm:t>
    </dgm:pt>
    <dgm:pt modelId="{66986A9A-325D-413A-9031-E7703857AE19}" type="sibTrans" cxnId="{763F330A-B89B-407C-B8A8-C3467419FC28}">
      <dgm:prSet/>
      <dgm:spPr/>
      <dgm:t>
        <a:bodyPr/>
        <a:lstStyle/>
        <a:p>
          <a:endParaRPr lang="ru-RU"/>
        </a:p>
      </dgm:t>
    </dgm:pt>
    <dgm:pt modelId="{78B578D4-F31B-4F25-B1A4-DF6217DE3D7F}">
      <dgm:prSet phldrT="[Текст]" custT="1"/>
      <dgm:spPr>
        <a:solidFill>
          <a:schemeClr val="accent1">
            <a:lumMod val="60000"/>
            <a:lumOff val="4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200" b="1" i="1" dirty="0" smtClean="0"/>
            <a:t>Технические</a:t>
          </a:r>
          <a:endParaRPr lang="ru-RU" sz="2200" dirty="0"/>
        </a:p>
      </dgm:t>
    </dgm:pt>
    <dgm:pt modelId="{E1B95721-8585-4E9A-8BF8-5103B082B653}" type="parTrans" cxnId="{3A38C151-42B9-4484-80CA-42B9218FA3CE}">
      <dgm:prSet/>
      <dgm:spPr/>
      <dgm:t>
        <a:bodyPr/>
        <a:lstStyle/>
        <a:p>
          <a:endParaRPr lang="ru-RU"/>
        </a:p>
      </dgm:t>
    </dgm:pt>
    <dgm:pt modelId="{42A242C4-879C-48F9-88A1-12FC1C4C0C70}" type="sibTrans" cxnId="{3A38C151-42B9-4484-80CA-42B9218FA3CE}">
      <dgm:prSet/>
      <dgm:spPr/>
      <dgm:t>
        <a:bodyPr/>
        <a:lstStyle/>
        <a:p>
          <a:endParaRPr lang="ru-RU"/>
        </a:p>
      </dgm:t>
    </dgm:pt>
    <dgm:pt modelId="{63E323C7-F7AD-41E5-A039-33668A78C6EA}">
      <dgm:prSet phldrT="[Текст]"/>
      <dgm:spPr/>
      <dgm:t>
        <a:bodyPr/>
        <a:lstStyle/>
        <a:p>
          <a:r>
            <a:rPr lang="ru-RU" dirty="0" smtClean="0"/>
            <a:t>неисправность или неудовлетворительное содержание производственных зданий, сооружений, оборудования, машин, механизмов, инструмента и приспособлений, средств защиты, конструктивные недостатки и дефекты, изношенность машин и оборудования</a:t>
          </a:r>
          <a:endParaRPr lang="ru-RU" dirty="0"/>
        </a:p>
      </dgm:t>
    </dgm:pt>
    <dgm:pt modelId="{15C14A19-0CC0-4DFE-9297-EA7EEB95AE93}" type="parTrans" cxnId="{D4F4EB34-7773-41BB-9D17-15A8683667A7}">
      <dgm:prSet/>
      <dgm:spPr/>
      <dgm:t>
        <a:bodyPr/>
        <a:lstStyle/>
        <a:p>
          <a:endParaRPr lang="ru-RU"/>
        </a:p>
      </dgm:t>
    </dgm:pt>
    <dgm:pt modelId="{35D6C91A-CE19-4D7D-9C74-1BDF455E46F2}" type="sibTrans" cxnId="{D4F4EB34-7773-41BB-9D17-15A8683667A7}">
      <dgm:prSet/>
      <dgm:spPr/>
      <dgm:t>
        <a:bodyPr/>
        <a:lstStyle/>
        <a:p>
          <a:endParaRPr lang="ru-RU"/>
        </a:p>
      </dgm:t>
    </dgm:pt>
    <dgm:pt modelId="{41B23B9D-1794-4AAF-9F72-57FA76A9C313}">
      <dgm:prSet phldrT="[Текст]" custT="1"/>
      <dgm:spPr>
        <a:solidFill>
          <a:schemeClr val="accent1">
            <a:lumMod val="40000"/>
            <a:lumOff val="6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altLang="ru-RU" sz="2200" b="1" i="1" dirty="0" smtClean="0"/>
            <a:t>Санитарно-гигиенические</a:t>
          </a:r>
          <a:endParaRPr lang="ru-RU" sz="2200" dirty="0"/>
        </a:p>
      </dgm:t>
    </dgm:pt>
    <dgm:pt modelId="{79D665B1-A990-489A-85B1-2C6D41BA7580}" type="parTrans" cxnId="{58C0F9EF-E195-4157-A6E3-5A374CF9DA05}">
      <dgm:prSet/>
      <dgm:spPr/>
      <dgm:t>
        <a:bodyPr/>
        <a:lstStyle/>
        <a:p>
          <a:endParaRPr lang="ru-RU"/>
        </a:p>
      </dgm:t>
    </dgm:pt>
    <dgm:pt modelId="{03EF02DD-B020-43B6-AD75-EA781E32802C}" type="sibTrans" cxnId="{58C0F9EF-E195-4157-A6E3-5A374CF9DA05}">
      <dgm:prSet/>
      <dgm:spPr/>
      <dgm:t>
        <a:bodyPr/>
        <a:lstStyle/>
        <a:p>
          <a:endParaRPr lang="ru-RU"/>
        </a:p>
      </dgm:t>
    </dgm:pt>
    <dgm:pt modelId="{359BF871-1C82-49BD-9917-42017BDC2BBB}">
      <dgm:prSet phldrT="[Текст]"/>
      <dgm:spPr/>
      <dgm:t>
        <a:bodyPr/>
        <a:lstStyle/>
        <a:p>
          <a:r>
            <a:rPr lang="ru-RU" dirty="0" smtClean="0"/>
            <a:t>превышение нормативных параметров шума, вибрации, электромагнитных полей, неионизирующих и ионизирующих излучений, токсических веществ и пыли, микроклимата, освещение рабочей зоны и т.д.</a:t>
          </a:r>
          <a:endParaRPr lang="ru-RU" dirty="0"/>
        </a:p>
      </dgm:t>
    </dgm:pt>
    <dgm:pt modelId="{EA6BDB67-D671-446A-9DC3-27897A1D1941}" type="parTrans" cxnId="{7BB507FD-7F61-4F1F-9674-81AE21207951}">
      <dgm:prSet/>
      <dgm:spPr/>
      <dgm:t>
        <a:bodyPr/>
        <a:lstStyle/>
        <a:p>
          <a:endParaRPr lang="ru-RU"/>
        </a:p>
      </dgm:t>
    </dgm:pt>
    <dgm:pt modelId="{4F705FF7-836F-4000-943B-D970D03A48D0}" type="sibTrans" cxnId="{7BB507FD-7F61-4F1F-9674-81AE21207951}">
      <dgm:prSet/>
      <dgm:spPr/>
      <dgm:t>
        <a:bodyPr/>
        <a:lstStyle/>
        <a:p>
          <a:endParaRPr lang="ru-RU"/>
        </a:p>
      </dgm:t>
    </dgm:pt>
    <dgm:pt modelId="{A0942AC2-C5A0-42C3-93E8-AEC0DF37A73F}">
      <dgm:prSet custT="1"/>
      <dgm:spPr>
        <a:solidFill>
          <a:schemeClr val="accent1">
            <a:lumMod val="75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altLang="ru-RU" sz="2200" b="1" dirty="0" smtClean="0"/>
            <a:t>Человеческий фактор</a:t>
          </a:r>
          <a:endParaRPr lang="ru-RU" sz="2200" dirty="0"/>
        </a:p>
      </dgm:t>
    </dgm:pt>
    <dgm:pt modelId="{1575ECCF-58AE-495D-8CDB-B14CA737C1F8}" type="parTrans" cxnId="{64897579-C2E8-4C13-9D9F-FA2CB54FD476}">
      <dgm:prSet/>
      <dgm:spPr/>
      <dgm:t>
        <a:bodyPr/>
        <a:lstStyle/>
        <a:p>
          <a:endParaRPr lang="ru-RU"/>
        </a:p>
      </dgm:t>
    </dgm:pt>
    <dgm:pt modelId="{FF963B90-1F66-400F-840F-D889AE23F4F9}" type="sibTrans" cxnId="{64897579-C2E8-4C13-9D9F-FA2CB54FD476}">
      <dgm:prSet/>
      <dgm:spPr/>
      <dgm:t>
        <a:bodyPr/>
        <a:lstStyle/>
        <a:p>
          <a:endParaRPr lang="ru-RU"/>
        </a:p>
      </dgm:t>
    </dgm:pt>
    <dgm:pt modelId="{BF7C1266-7A99-4765-B96D-FAC3772AB94A}">
      <dgm:prSet/>
      <dgm:spPr/>
      <dgm:t>
        <a:bodyPr/>
        <a:lstStyle/>
        <a:p>
          <a:r>
            <a:rPr lang="ru-RU" dirty="0" smtClean="0"/>
            <a:t>нарушения техники безопасности, правил технической эксплуатации, нарушение правил внутреннего трудового распорядка, усталость, заболевание, нервные и эмоциональные перегрузки работника, алкогольное или наркотическое опьянение, не применение средств индивидуальной защиты. и т.д.</a:t>
          </a:r>
          <a:endParaRPr lang="ru-RU" dirty="0"/>
        </a:p>
      </dgm:t>
    </dgm:pt>
    <dgm:pt modelId="{47950E68-6D0F-4B5D-AFDA-A71B6CC0AB7D}" type="parTrans" cxnId="{F7683368-A377-444A-9937-B384F634FC47}">
      <dgm:prSet/>
      <dgm:spPr/>
      <dgm:t>
        <a:bodyPr/>
        <a:lstStyle/>
        <a:p>
          <a:endParaRPr lang="ru-RU"/>
        </a:p>
      </dgm:t>
    </dgm:pt>
    <dgm:pt modelId="{5BBD6046-9B34-4B6D-8FA5-848AB3665F12}" type="sibTrans" cxnId="{F7683368-A377-444A-9937-B384F634FC47}">
      <dgm:prSet/>
      <dgm:spPr/>
      <dgm:t>
        <a:bodyPr/>
        <a:lstStyle/>
        <a:p>
          <a:endParaRPr lang="ru-RU"/>
        </a:p>
      </dgm:t>
    </dgm:pt>
    <dgm:pt modelId="{B6E23E9B-DB8D-4EA9-ABE2-627BD6D609E8}" type="pres">
      <dgm:prSet presAssocID="{0FCE9B9B-3FD4-4BF7-B193-4B71A40B39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6586AF-5203-447D-8453-26E1ADA677A5}" type="pres">
      <dgm:prSet presAssocID="{D6003BEC-FFC3-499B-A9FE-C43152D18E29}" presName="composite" presStyleCnt="0"/>
      <dgm:spPr/>
    </dgm:pt>
    <dgm:pt modelId="{EDF38318-008B-49B6-A673-29F2431026E9}" type="pres">
      <dgm:prSet presAssocID="{D6003BEC-FFC3-499B-A9FE-C43152D18E29}" presName="parTx" presStyleLbl="alignNode1" presStyleIdx="0" presStyleCnt="4" custLinFactNeighborX="-1167" custLinFactNeighborY="-3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B372D9-178C-4072-BACC-F92D946AD85A}" type="pres">
      <dgm:prSet presAssocID="{D6003BEC-FFC3-499B-A9FE-C43152D18E29}" presName="desTx" presStyleLbl="alignAccFollowNode1" presStyleIdx="0" presStyleCnt="4" custLinFactNeighborY="1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A7005B-CBB4-4108-9A0D-34D576DCA5B7}" type="pres">
      <dgm:prSet presAssocID="{4A945660-B8C6-4CD3-89E3-5DA922537A2E}" presName="space" presStyleCnt="0"/>
      <dgm:spPr/>
    </dgm:pt>
    <dgm:pt modelId="{8E74A30A-420A-465F-89BE-13E5AEDB0DDB}" type="pres">
      <dgm:prSet presAssocID="{78B578D4-F31B-4F25-B1A4-DF6217DE3D7F}" presName="composite" presStyleCnt="0"/>
      <dgm:spPr/>
    </dgm:pt>
    <dgm:pt modelId="{0519C9AB-3965-405E-8295-C27341DBD9E3}" type="pres">
      <dgm:prSet presAssocID="{78B578D4-F31B-4F25-B1A4-DF6217DE3D7F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9EA644-B193-4310-A95D-B7278A72F443}" type="pres">
      <dgm:prSet presAssocID="{78B578D4-F31B-4F25-B1A4-DF6217DE3D7F}" presName="desTx" presStyleLbl="alignAccFollowNode1" presStyleIdx="1" presStyleCnt="4" custLinFactNeighborY="1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CE4E4B-4003-4796-B5C0-98A7581C383D}" type="pres">
      <dgm:prSet presAssocID="{42A242C4-879C-48F9-88A1-12FC1C4C0C70}" presName="space" presStyleCnt="0"/>
      <dgm:spPr/>
    </dgm:pt>
    <dgm:pt modelId="{28972A62-4709-4ACD-BD37-51DDC03D2129}" type="pres">
      <dgm:prSet presAssocID="{41B23B9D-1794-4AAF-9F72-57FA76A9C313}" presName="composite" presStyleCnt="0"/>
      <dgm:spPr/>
    </dgm:pt>
    <dgm:pt modelId="{FA54F400-1388-4E71-A799-CC65564C7508}" type="pres">
      <dgm:prSet presAssocID="{41B23B9D-1794-4AAF-9F72-57FA76A9C313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BDAFC8-2893-45E2-B510-07A3FBA6DDE9}" type="pres">
      <dgm:prSet presAssocID="{41B23B9D-1794-4AAF-9F72-57FA76A9C313}" presName="desTx" presStyleLbl="alignAccFollowNode1" presStyleIdx="2" presStyleCnt="4" custLinFactNeighborX="-389" custLinFactNeighborY="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2D71B-6102-4720-89DA-5132A0063527}" type="pres">
      <dgm:prSet presAssocID="{03EF02DD-B020-43B6-AD75-EA781E32802C}" presName="space" presStyleCnt="0"/>
      <dgm:spPr/>
    </dgm:pt>
    <dgm:pt modelId="{F736D006-403B-4A4B-A7AE-47EBCEDA596B}" type="pres">
      <dgm:prSet presAssocID="{A0942AC2-C5A0-42C3-93E8-AEC0DF37A73F}" presName="composite" presStyleCnt="0"/>
      <dgm:spPr/>
    </dgm:pt>
    <dgm:pt modelId="{A43395F7-6A37-4DDB-9C10-D2B6025F225A}" type="pres">
      <dgm:prSet presAssocID="{A0942AC2-C5A0-42C3-93E8-AEC0DF37A73F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8D2AD5-390C-46BC-8598-D14317B94376}" type="pres">
      <dgm:prSet presAssocID="{A0942AC2-C5A0-42C3-93E8-AEC0DF37A73F}" presName="desTx" presStyleLbl="alignAccFollowNode1" presStyleIdx="3" presStyleCnt="4" custLinFactNeighborY="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7653E3-DE6D-4E53-BB3A-03AE42E696E0}" type="presOf" srcId="{63E323C7-F7AD-41E5-A039-33668A78C6EA}" destId="{C79EA644-B193-4310-A95D-B7278A72F443}" srcOrd="0" destOrd="0" presId="urn:microsoft.com/office/officeart/2005/8/layout/hList1"/>
    <dgm:cxn modelId="{3A38C151-42B9-4484-80CA-42B9218FA3CE}" srcId="{0FCE9B9B-3FD4-4BF7-B193-4B71A40B39B7}" destId="{78B578D4-F31B-4F25-B1A4-DF6217DE3D7F}" srcOrd="1" destOrd="0" parTransId="{E1B95721-8585-4E9A-8BF8-5103B082B653}" sibTransId="{42A242C4-879C-48F9-88A1-12FC1C4C0C70}"/>
    <dgm:cxn modelId="{247FFA27-A19D-4C0C-B40C-02AC559887D5}" type="presOf" srcId="{0FCE9B9B-3FD4-4BF7-B193-4B71A40B39B7}" destId="{B6E23E9B-DB8D-4EA9-ABE2-627BD6D609E8}" srcOrd="0" destOrd="0" presId="urn:microsoft.com/office/officeart/2005/8/layout/hList1"/>
    <dgm:cxn modelId="{D84FD4B0-F0E4-4429-9478-E4FB8E2A2AEA}" type="presOf" srcId="{A0942AC2-C5A0-42C3-93E8-AEC0DF37A73F}" destId="{A43395F7-6A37-4DDB-9C10-D2B6025F225A}" srcOrd="0" destOrd="0" presId="urn:microsoft.com/office/officeart/2005/8/layout/hList1"/>
    <dgm:cxn modelId="{58C0F9EF-E195-4157-A6E3-5A374CF9DA05}" srcId="{0FCE9B9B-3FD4-4BF7-B193-4B71A40B39B7}" destId="{41B23B9D-1794-4AAF-9F72-57FA76A9C313}" srcOrd="2" destOrd="0" parTransId="{79D665B1-A990-489A-85B1-2C6D41BA7580}" sibTransId="{03EF02DD-B020-43B6-AD75-EA781E32802C}"/>
    <dgm:cxn modelId="{64897579-C2E8-4C13-9D9F-FA2CB54FD476}" srcId="{0FCE9B9B-3FD4-4BF7-B193-4B71A40B39B7}" destId="{A0942AC2-C5A0-42C3-93E8-AEC0DF37A73F}" srcOrd="3" destOrd="0" parTransId="{1575ECCF-58AE-495D-8CDB-B14CA737C1F8}" sibTransId="{FF963B90-1F66-400F-840F-D889AE23F4F9}"/>
    <dgm:cxn modelId="{7BB507FD-7F61-4F1F-9674-81AE21207951}" srcId="{41B23B9D-1794-4AAF-9F72-57FA76A9C313}" destId="{359BF871-1C82-49BD-9917-42017BDC2BBB}" srcOrd="0" destOrd="0" parTransId="{EA6BDB67-D671-446A-9DC3-27897A1D1941}" sibTransId="{4F705FF7-836F-4000-943B-D970D03A48D0}"/>
    <dgm:cxn modelId="{D4F4EB34-7773-41BB-9D17-15A8683667A7}" srcId="{78B578D4-F31B-4F25-B1A4-DF6217DE3D7F}" destId="{63E323C7-F7AD-41E5-A039-33668A78C6EA}" srcOrd="0" destOrd="0" parTransId="{15C14A19-0CC0-4DFE-9297-EA7EEB95AE93}" sibTransId="{35D6C91A-CE19-4D7D-9C74-1BDF455E46F2}"/>
    <dgm:cxn modelId="{D6CBBCE2-B1CF-418C-9500-A51F409C44DE}" type="presOf" srcId="{359BF871-1C82-49BD-9917-42017BDC2BBB}" destId="{84BDAFC8-2893-45E2-B510-07A3FBA6DDE9}" srcOrd="0" destOrd="0" presId="urn:microsoft.com/office/officeart/2005/8/layout/hList1"/>
    <dgm:cxn modelId="{75D7528A-7CC4-4375-A4B2-E33C47474B25}" type="presOf" srcId="{D6003BEC-FFC3-499B-A9FE-C43152D18E29}" destId="{EDF38318-008B-49B6-A673-29F2431026E9}" srcOrd="0" destOrd="0" presId="urn:microsoft.com/office/officeart/2005/8/layout/hList1"/>
    <dgm:cxn modelId="{34B6115F-63C7-48BB-9032-E65A0BA4DA29}" type="presOf" srcId="{78B578D4-F31B-4F25-B1A4-DF6217DE3D7F}" destId="{0519C9AB-3965-405E-8295-C27341DBD9E3}" srcOrd="0" destOrd="0" presId="urn:microsoft.com/office/officeart/2005/8/layout/hList1"/>
    <dgm:cxn modelId="{9061FD5F-E015-4FCC-93D4-2E1E98B37BD2}" type="presOf" srcId="{95CA87E8-A463-4AF5-A55B-C52A561CC109}" destId="{E0B372D9-178C-4072-BACC-F92D946AD85A}" srcOrd="0" destOrd="0" presId="urn:microsoft.com/office/officeart/2005/8/layout/hList1"/>
    <dgm:cxn modelId="{763F330A-B89B-407C-B8A8-C3467419FC28}" srcId="{D6003BEC-FFC3-499B-A9FE-C43152D18E29}" destId="{95CA87E8-A463-4AF5-A55B-C52A561CC109}" srcOrd="0" destOrd="0" parTransId="{D80B041D-A2A8-4017-A9B2-CB8DB1263488}" sibTransId="{66986A9A-325D-413A-9031-E7703857AE19}"/>
    <dgm:cxn modelId="{F7683368-A377-444A-9937-B384F634FC47}" srcId="{A0942AC2-C5A0-42C3-93E8-AEC0DF37A73F}" destId="{BF7C1266-7A99-4765-B96D-FAC3772AB94A}" srcOrd="0" destOrd="0" parTransId="{47950E68-6D0F-4B5D-AFDA-A71B6CC0AB7D}" sibTransId="{5BBD6046-9B34-4B6D-8FA5-848AB3665F12}"/>
    <dgm:cxn modelId="{A483C9EC-C530-4D57-B1FC-7101A8127648}" type="presOf" srcId="{BF7C1266-7A99-4765-B96D-FAC3772AB94A}" destId="{AD8D2AD5-390C-46BC-8598-D14317B94376}" srcOrd="0" destOrd="0" presId="urn:microsoft.com/office/officeart/2005/8/layout/hList1"/>
    <dgm:cxn modelId="{AF0615D0-8E19-4779-8C18-BC1BDBC878F6}" srcId="{0FCE9B9B-3FD4-4BF7-B193-4B71A40B39B7}" destId="{D6003BEC-FFC3-499B-A9FE-C43152D18E29}" srcOrd="0" destOrd="0" parTransId="{5CE763C6-8DE4-4A4D-A202-27351840CD2B}" sibTransId="{4A945660-B8C6-4CD3-89E3-5DA922537A2E}"/>
    <dgm:cxn modelId="{3495732F-CB9C-4526-BA55-A66344DB1D9B}" type="presOf" srcId="{41B23B9D-1794-4AAF-9F72-57FA76A9C313}" destId="{FA54F400-1388-4E71-A799-CC65564C7508}" srcOrd="0" destOrd="0" presId="urn:microsoft.com/office/officeart/2005/8/layout/hList1"/>
    <dgm:cxn modelId="{0ACC1E8C-2778-4A46-A2F7-9BDE5FC55038}" type="presParOf" srcId="{B6E23E9B-DB8D-4EA9-ABE2-627BD6D609E8}" destId="{8F6586AF-5203-447D-8453-26E1ADA677A5}" srcOrd="0" destOrd="0" presId="urn:microsoft.com/office/officeart/2005/8/layout/hList1"/>
    <dgm:cxn modelId="{357B7C6F-53B2-44EB-B686-7F01401E92CA}" type="presParOf" srcId="{8F6586AF-5203-447D-8453-26E1ADA677A5}" destId="{EDF38318-008B-49B6-A673-29F2431026E9}" srcOrd="0" destOrd="0" presId="urn:microsoft.com/office/officeart/2005/8/layout/hList1"/>
    <dgm:cxn modelId="{D616AD3E-F0EC-41AC-BA8C-90228CE66FD0}" type="presParOf" srcId="{8F6586AF-5203-447D-8453-26E1ADA677A5}" destId="{E0B372D9-178C-4072-BACC-F92D946AD85A}" srcOrd="1" destOrd="0" presId="urn:microsoft.com/office/officeart/2005/8/layout/hList1"/>
    <dgm:cxn modelId="{0D3FD6D6-3952-4298-8128-7968B624CC44}" type="presParOf" srcId="{B6E23E9B-DB8D-4EA9-ABE2-627BD6D609E8}" destId="{A1A7005B-CBB4-4108-9A0D-34D576DCA5B7}" srcOrd="1" destOrd="0" presId="urn:microsoft.com/office/officeart/2005/8/layout/hList1"/>
    <dgm:cxn modelId="{41C4DA4C-22DC-4B3E-BC9D-A441B62FA3A5}" type="presParOf" srcId="{B6E23E9B-DB8D-4EA9-ABE2-627BD6D609E8}" destId="{8E74A30A-420A-465F-89BE-13E5AEDB0DDB}" srcOrd="2" destOrd="0" presId="urn:microsoft.com/office/officeart/2005/8/layout/hList1"/>
    <dgm:cxn modelId="{D3FC3162-6A72-4FA1-943C-11DDE9F88260}" type="presParOf" srcId="{8E74A30A-420A-465F-89BE-13E5AEDB0DDB}" destId="{0519C9AB-3965-405E-8295-C27341DBD9E3}" srcOrd="0" destOrd="0" presId="urn:microsoft.com/office/officeart/2005/8/layout/hList1"/>
    <dgm:cxn modelId="{4BAE014F-1719-4797-A383-932DA762643E}" type="presParOf" srcId="{8E74A30A-420A-465F-89BE-13E5AEDB0DDB}" destId="{C79EA644-B193-4310-A95D-B7278A72F443}" srcOrd="1" destOrd="0" presId="urn:microsoft.com/office/officeart/2005/8/layout/hList1"/>
    <dgm:cxn modelId="{678F17FA-09F8-47C5-A062-57A6820A5AC2}" type="presParOf" srcId="{B6E23E9B-DB8D-4EA9-ABE2-627BD6D609E8}" destId="{8DCE4E4B-4003-4796-B5C0-98A7581C383D}" srcOrd="3" destOrd="0" presId="urn:microsoft.com/office/officeart/2005/8/layout/hList1"/>
    <dgm:cxn modelId="{8E6C5288-B6F3-408E-AE7E-49D2CDE6B08D}" type="presParOf" srcId="{B6E23E9B-DB8D-4EA9-ABE2-627BD6D609E8}" destId="{28972A62-4709-4ACD-BD37-51DDC03D2129}" srcOrd="4" destOrd="0" presId="urn:microsoft.com/office/officeart/2005/8/layout/hList1"/>
    <dgm:cxn modelId="{76D1B793-B3F8-4D80-AD0C-48D5E156E937}" type="presParOf" srcId="{28972A62-4709-4ACD-BD37-51DDC03D2129}" destId="{FA54F400-1388-4E71-A799-CC65564C7508}" srcOrd="0" destOrd="0" presId="urn:microsoft.com/office/officeart/2005/8/layout/hList1"/>
    <dgm:cxn modelId="{DE28372A-1833-4B6A-BAE3-7EF140B4072A}" type="presParOf" srcId="{28972A62-4709-4ACD-BD37-51DDC03D2129}" destId="{84BDAFC8-2893-45E2-B510-07A3FBA6DDE9}" srcOrd="1" destOrd="0" presId="urn:microsoft.com/office/officeart/2005/8/layout/hList1"/>
    <dgm:cxn modelId="{42C39955-0712-447D-A2A8-616DD844BC32}" type="presParOf" srcId="{B6E23E9B-DB8D-4EA9-ABE2-627BD6D609E8}" destId="{1412D71B-6102-4720-89DA-5132A0063527}" srcOrd="5" destOrd="0" presId="urn:microsoft.com/office/officeart/2005/8/layout/hList1"/>
    <dgm:cxn modelId="{974A986E-D82A-4D91-AF32-778E41802E3C}" type="presParOf" srcId="{B6E23E9B-DB8D-4EA9-ABE2-627BD6D609E8}" destId="{F736D006-403B-4A4B-A7AE-47EBCEDA596B}" srcOrd="6" destOrd="0" presId="urn:microsoft.com/office/officeart/2005/8/layout/hList1"/>
    <dgm:cxn modelId="{660AA0C4-8087-4CE0-9160-412FFF247145}" type="presParOf" srcId="{F736D006-403B-4A4B-A7AE-47EBCEDA596B}" destId="{A43395F7-6A37-4DDB-9C10-D2B6025F225A}" srcOrd="0" destOrd="0" presId="urn:microsoft.com/office/officeart/2005/8/layout/hList1"/>
    <dgm:cxn modelId="{BFE5D0CF-AA4D-4912-8420-6E6871B091A6}" type="presParOf" srcId="{F736D006-403B-4A4B-A7AE-47EBCEDA596B}" destId="{AD8D2AD5-390C-46BC-8598-D14317B9437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8B2042-1F94-4F45-9E6E-CA50310BAA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628674-67A7-441A-988B-26A3DA231152}">
      <dgm:prSet custT="1"/>
      <dgm:spPr>
        <a:solidFill>
          <a:schemeClr val="accent5">
            <a:lumMod val="60000"/>
            <a:lumOff val="40000"/>
          </a:scheme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ru-RU" sz="3600" b="1" cap="none" spc="0" dirty="0" smtClean="0">
              <a:ln w="0"/>
              <a:solidFill>
                <a:schemeClr val="accent1"/>
              </a:solidFill>
              <a:effectLst/>
            </a:rPr>
            <a:t>Механические</a:t>
          </a:r>
          <a:endParaRPr lang="ru-RU" sz="3600" b="1" dirty="0">
            <a:solidFill>
              <a:srgbClr val="FF0000"/>
            </a:solidFill>
            <a:effectLst/>
          </a:endParaRPr>
        </a:p>
      </dgm:t>
    </dgm:pt>
    <dgm:pt modelId="{980E81AD-B593-463D-A4F7-F3A39EB37CBD}" type="parTrans" cxnId="{53DDF136-3210-4A2F-B4F9-6DCA03950E6F}">
      <dgm:prSet/>
      <dgm:spPr/>
      <dgm:t>
        <a:bodyPr/>
        <a:lstStyle/>
        <a:p>
          <a:endParaRPr lang="ru-RU"/>
        </a:p>
      </dgm:t>
    </dgm:pt>
    <dgm:pt modelId="{CB8AE685-47D4-4F31-9FD0-190F17DABA2B}" type="sibTrans" cxnId="{53DDF136-3210-4A2F-B4F9-6DCA03950E6F}">
      <dgm:prSet/>
      <dgm:spPr/>
      <dgm:t>
        <a:bodyPr/>
        <a:lstStyle/>
        <a:p>
          <a:endParaRPr lang="ru-RU"/>
        </a:p>
      </dgm:t>
    </dgm:pt>
    <dgm:pt modelId="{94FD3D03-3E06-4AF3-A687-118290894DE1}" type="pres">
      <dgm:prSet presAssocID="{DE8B2042-1F94-4F45-9E6E-CA50310BAA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53C5ED-8E70-48F6-981D-C70C8B0C19D8}" type="pres">
      <dgm:prSet presAssocID="{20628674-67A7-441A-988B-26A3DA231152}" presName="parentText" presStyleLbl="node1" presStyleIdx="0" presStyleCnt="1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53DDF136-3210-4A2F-B4F9-6DCA03950E6F}" srcId="{DE8B2042-1F94-4F45-9E6E-CA50310BAAB2}" destId="{20628674-67A7-441A-988B-26A3DA231152}" srcOrd="0" destOrd="0" parTransId="{980E81AD-B593-463D-A4F7-F3A39EB37CBD}" sibTransId="{CB8AE685-47D4-4F31-9FD0-190F17DABA2B}"/>
    <dgm:cxn modelId="{FB7E37F6-DA01-4AF3-B150-F5765B89B80A}" type="presOf" srcId="{DE8B2042-1F94-4F45-9E6E-CA50310BAAB2}" destId="{94FD3D03-3E06-4AF3-A687-118290894DE1}" srcOrd="0" destOrd="0" presId="urn:microsoft.com/office/officeart/2005/8/layout/vList2"/>
    <dgm:cxn modelId="{E71CD0B5-A824-40EF-BBC4-5CB3BCB3E91F}" type="presOf" srcId="{20628674-67A7-441A-988B-26A3DA231152}" destId="{B053C5ED-8E70-48F6-981D-C70C8B0C19D8}" srcOrd="0" destOrd="0" presId="urn:microsoft.com/office/officeart/2005/8/layout/vList2"/>
    <dgm:cxn modelId="{A334080C-3790-4C49-B049-D3178AC40225}" type="presParOf" srcId="{94FD3D03-3E06-4AF3-A687-118290894DE1}" destId="{B053C5ED-8E70-48F6-981D-C70C8B0C19D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56FBDD-FC2B-4AD9-BA46-C555A4A83D79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4A9C1F-A249-4ACD-8A52-61A8B7075723}">
      <dgm:prSet phldrT="[Текст]" custT="1"/>
      <dgm:spPr>
        <a:solidFill>
          <a:schemeClr val="bg1"/>
        </a:solidFill>
        <a:ln w="38100">
          <a:solidFill>
            <a:schemeClr val="accent2"/>
          </a:solidFill>
        </a:ln>
      </dgm:spPr>
      <dgm:t>
        <a:bodyPr/>
        <a:lstStyle/>
        <a:p>
          <a:r>
            <a:rPr lang="ru-RU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 степени </a:t>
          </a:r>
          <a:r>
            <a:rPr lang="ru-RU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тяжести травмы </a:t>
          </a:r>
          <a:r>
            <a:rPr lang="ru-RU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пострадавшего</a:t>
          </a:r>
          <a:endParaRPr lang="ru-RU" sz="16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C207CBC-12A5-4A64-B59A-B4A731B316EA}" type="parTrans" cxnId="{6C73890F-335C-4CED-9901-01BCEF12DF2E}">
      <dgm:prSet/>
      <dgm:spPr/>
      <dgm:t>
        <a:bodyPr/>
        <a:lstStyle/>
        <a:p>
          <a:endParaRPr lang="ru-RU"/>
        </a:p>
      </dgm:t>
    </dgm:pt>
    <dgm:pt modelId="{1AD5E061-8F16-4F9C-83E9-D125E3D11CFD}" type="sibTrans" cxnId="{6C73890F-335C-4CED-9901-01BCEF12DF2E}">
      <dgm:prSet/>
      <dgm:spPr/>
      <dgm:t>
        <a:bodyPr/>
        <a:lstStyle/>
        <a:p>
          <a:endParaRPr lang="ru-RU"/>
        </a:p>
      </dgm:t>
    </dgm:pt>
    <dgm:pt modelId="{D90DB53D-C5A2-4615-8BDD-C2487D951222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2000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лёгкие</a:t>
          </a:r>
          <a:endParaRPr lang="ru-RU" sz="2000" b="1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205C668B-5673-4C6F-BE5D-5A28D4100D8A}" type="parTrans" cxnId="{5721081D-0240-49C7-8449-0772F7E10A64}">
      <dgm:prSet/>
      <dgm:spPr/>
      <dgm:t>
        <a:bodyPr/>
        <a:lstStyle/>
        <a:p>
          <a:endParaRPr lang="ru-RU"/>
        </a:p>
      </dgm:t>
    </dgm:pt>
    <dgm:pt modelId="{C34A43B6-F641-4983-A3C3-25D180B7475C}" type="sibTrans" cxnId="{5721081D-0240-49C7-8449-0772F7E10A64}">
      <dgm:prSet/>
      <dgm:spPr/>
      <dgm:t>
        <a:bodyPr/>
        <a:lstStyle/>
        <a:p>
          <a:endParaRPr lang="ru-RU"/>
        </a:p>
      </dgm:t>
    </dgm:pt>
    <dgm:pt modelId="{93F57586-0B3E-4E47-BD68-F86CE9C093C5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2000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тяжёлые</a:t>
          </a:r>
          <a:endParaRPr lang="ru-RU" sz="2000" b="1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428A0DF9-B5FC-426C-9797-D4389DF7F874}" type="parTrans" cxnId="{74FE214C-812D-4427-8552-49D214C63C7E}">
      <dgm:prSet/>
      <dgm:spPr/>
      <dgm:t>
        <a:bodyPr/>
        <a:lstStyle/>
        <a:p>
          <a:endParaRPr lang="ru-RU"/>
        </a:p>
      </dgm:t>
    </dgm:pt>
    <dgm:pt modelId="{9CB06ADF-1581-45F9-99C0-092A049750D8}" type="sibTrans" cxnId="{74FE214C-812D-4427-8552-49D214C63C7E}">
      <dgm:prSet/>
      <dgm:spPr/>
      <dgm:t>
        <a:bodyPr/>
        <a:lstStyle/>
        <a:p>
          <a:endParaRPr lang="ru-RU"/>
        </a:p>
      </dgm:t>
    </dgm:pt>
    <dgm:pt modelId="{FA10E3B2-F468-4E13-8FEF-F3FD5095CAC1}">
      <dgm:prSet phldrT="[Текст]" custT="1"/>
      <dgm:spPr>
        <a:solidFill>
          <a:schemeClr val="bg1"/>
        </a:solidFill>
        <a:ln w="38100">
          <a:solidFill>
            <a:schemeClr val="accent2"/>
          </a:solidFill>
        </a:ln>
      </dgm:spPr>
      <dgm:t>
        <a:bodyPr/>
        <a:lstStyle/>
        <a:p>
          <a:r>
            <a:rPr lang="ru-RU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 количеству пострадавших</a:t>
          </a:r>
          <a:endParaRPr lang="ru-RU" sz="16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2E8A5AF-F4C2-40B8-BA08-F8AA7BB8BCE7}" type="parTrans" cxnId="{00C9178E-1C59-40D4-BCF9-7B39B06C03F1}">
      <dgm:prSet/>
      <dgm:spPr/>
      <dgm:t>
        <a:bodyPr/>
        <a:lstStyle/>
        <a:p>
          <a:endParaRPr lang="ru-RU"/>
        </a:p>
      </dgm:t>
    </dgm:pt>
    <dgm:pt modelId="{45DE2A63-AC41-4624-8A02-76F210AD423D}" type="sibTrans" cxnId="{00C9178E-1C59-40D4-BCF9-7B39B06C03F1}">
      <dgm:prSet/>
      <dgm:spPr/>
      <dgm:t>
        <a:bodyPr/>
        <a:lstStyle/>
        <a:p>
          <a:endParaRPr lang="ru-RU"/>
        </a:p>
      </dgm:t>
    </dgm:pt>
    <dgm:pt modelId="{DB1B6E42-6EE2-4925-95D0-002CCF6F1814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один пострадавший</a:t>
          </a:r>
          <a:endParaRPr lang="ru-RU" sz="1600" b="1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33C8F868-0C7E-4345-A0E5-688F662BA0CD}" type="parTrans" cxnId="{0D1B8D74-DB4B-4B78-BE82-3CEE30B485B0}">
      <dgm:prSet/>
      <dgm:spPr/>
      <dgm:t>
        <a:bodyPr/>
        <a:lstStyle/>
        <a:p>
          <a:endParaRPr lang="ru-RU"/>
        </a:p>
      </dgm:t>
    </dgm:pt>
    <dgm:pt modelId="{64E31ADF-AF52-45AF-BF64-B03EF6FFBDBD}" type="sibTrans" cxnId="{0D1B8D74-DB4B-4B78-BE82-3CEE30B485B0}">
      <dgm:prSet/>
      <dgm:spPr/>
      <dgm:t>
        <a:bodyPr/>
        <a:lstStyle/>
        <a:p>
          <a:endParaRPr lang="ru-RU"/>
        </a:p>
      </dgm:t>
    </dgm:pt>
    <dgm:pt modelId="{7D19342E-2CB2-4BDA-991D-BAC4EEFCC46A}">
      <dgm:prSet phldrT="[Текст]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2 и более пострадавших (групповой </a:t>
          </a:r>
          <a:r>
            <a:rPr lang="ru-RU" b="1" dirty="0" err="1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н.с</a:t>
          </a:r>
          <a:r>
            <a:rPr lang="ru-RU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.)</a:t>
          </a:r>
          <a:endParaRPr lang="ru-RU" b="1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4B45EB3-9CC4-46AC-9DD4-924089B56EA1}" type="parTrans" cxnId="{45F34C22-03BF-411D-A31D-62B4804D3865}">
      <dgm:prSet/>
      <dgm:spPr/>
      <dgm:t>
        <a:bodyPr/>
        <a:lstStyle/>
        <a:p>
          <a:endParaRPr lang="ru-RU"/>
        </a:p>
      </dgm:t>
    </dgm:pt>
    <dgm:pt modelId="{7FC72EB6-151C-4E5F-91C3-7787E0899B70}" type="sibTrans" cxnId="{45F34C22-03BF-411D-A31D-62B4804D3865}">
      <dgm:prSet/>
      <dgm:spPr/>
      <dgm:t>
        <a:bodyPr/>
        <a:lstStyle/>
        <a:p>
          <a:endParaRPr lang="ru-RU"/>
        </a:p>
      </dgm:t>
    </dgm:pt>
    <dgm:pt modelId="{7005A2FA-4A55-43EF-90AE-7522955EAEEF}">
      <dgm:prSet phldrT="[Текст]" custT="1"/>
      <dgm:spPr>
        <a:solidFill>
          <a:schemeClr val="bg1"/>
        </a:solidFill>
        <a:ln w="38100">
          <a:solidFill>
            <a:schemeClr val="accent2"/>
          </a:solidFill>
        </a:ln>
      </dgm:spPr>
      <dgm:t>
        <a:bodyPr/>
        <a:lstStyle/>
        <a:p>
          <a:r>
            <a: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 обстоятельствам возникновения </a:t>
          </a:r>
        </a:p>
        <a:p>
          <a:r>
            <a: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(по месту происшествия)</a:t>
          </a:r>
          <a:r>
            <a:rPr lang="ru-RU" sz="1100" b="0" dirty="0" smtClean="0"/>
            <a:t> </a:t>
          </a:r>
          <a:endParaRPr lang="ru-RU" sz="1100" b="0" dirty="0"/>
        </a:p>
      </dgm:t>
    </dgm:pt>
    <dgm:pt modelId="{5FA81CB4-57FA-417F-BBF4-A248BC9F0D62}" type="parTrans" cxnId="{266B80E8-57AE-4C81-BFDC-9D1ADB602F36}">
      <dgm:prSet/>
      <dgm:spPr/>
      <dgm:t>
        <a:bodyPr/>
        <a:lstStyle/>
        <a:p>
          <a:endParaRPr lang="ru-RU"/>
        </a:p>
      </dgm:t>
    </dgm:pt>
    <dgm:pt modelId="{12A0D12B-8DBA-4429-A2F2-8044DD1C5996}" type="sibTrans" cxnId="{266B80E8-57AE-4C81-BFDC-9D1ADB602F36}">
      <dgm:prSet/>
      <dgm:spPr/>
      <dgm:t>
        <a:bodyPr/>
        <a:lstStyle/>
        <a:p>
          <a:endParaRPr lang="ru-RU"/>
        </a:p>
      </dgm:t>
    </dgm:pt>
    <dgm:pt modelId="{26EBBF75-0C42-425E-B348-942E5DB07F74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Бытовые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A678A26D-C8F6-4CB5-A12F-F83288BBC6EB}" type="parTrans" cxnId="{7BB9EFFA-25AB-4466-A858-D4333C166AF2}">
      <dgm:prSet/>
      <dgm:spPr/>
      <dgm:t>
        <a:bodyPr/>
        <a:lstStyle/>
        <a:p>
          <a:endParaRPr lang="ru-RU"/>
        </a:p>
      </dgm:t>
    </dgm:pt>
    <dgm:pt modelId="{9D06D7CC-B2BB-419A-906D-D55F627FAF5E}" type="sibTrans" cxnId="{7BB9EFFA-25AB-4466-A858-D4333C166AF2}">
      <dgm:prSet/>
      <dgm:spPr/>
      <dgm:t>
        <a:bodyPr/>
        <a:lstStyle/>
        <a:p>
          <a:endParaRPr lang="ru-RU"/>
        </a:p>
      </dgm:t>
    </dgm:pt>
    <dgm:pt modelId="{087708AC-BA26-4A32-89E8-41B25CD89829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Несчастный случай на производстве</a:t>
          </a:r>
        </a:p>
        <a:p>
          <a:endParaRPr lang="ru-RU" sz="1400" b="1" dirty="0" smtClean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r>
            <a:rPr lang="ru-RU" sz="1400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Не связанный с производством</a:t>
          </a:r>
          <a:endParaRPr lang="ru-RU" sz="1400" b="1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314653D5-D70C-4672-8394-634AD54FA945}" type="parTrans" cxnId="{91296944-33D1-429E-812F-3A4575AA43F9}">
      <dgm:prSet/>
      <dgm:spPr/>
      <dgm:t>
        <a:bodyPr/>
        <a:lstStyle/>
        <a:p>
          <a:endParaRPr lang="ru-RU"/>
        </a:p>
      </dgm:t>
    </dgm:pt>
    <dgm:pt modelId="{9AF5295A-0F33-4757-AB6F-9739E2F40934}" type="sibTrans" cxnId="{91296944-33D1-429E-812F-3A4575AA43F9}">
      <dgm:prSet/>
      <dgm:spPr/>
      <dgm:t>
        <a:bodyPr/>
        <a:lstStyle/>
        <a:p>
          <a:endParaRPr lang="ru-RU"/>
        </a:p>
      </dgm:t>
    </dgm:pt>
    <dgm:pt modelId="{8513132B-DE6D-4021-B816-212358401FC0}">
      <dgm:prSet phldrT="[Текст]" custT="1"/>
      <dgm:spPr>
        <a:ln w="28575">
          <a:solidFill>
            <a:schemeClr val="accent2"/>
          </a:solidFill>
        </a:ln>
      </dgm:spPr>
      <dgm:t>
        <a:bodyPr/>
        <a:lstStyle/>
        <a:p>
          <a:pPr algn="l">
            <a:lnSpc>
              <a:spcPct val="90000"/>
            </a:lnSpc>
            <a:spcAft>
              <a:spcPct val="35000"/>
            </a:spcAft>
          </a:pPr>
          <a:endParaRPr lang="ru-RU" sz="1200" dirty="0" smtClean="0"/>
        </a:p>
        <a:p>
          <a:pPr algn="l">
            <a:lnSpc>
              <a:spcPct val="90000"/>
            </a:lnSpc>
            <a:spcAft>
              <a:spcPct val="35000"/>
            </a:spcAft>
          </a:pPr>
          <a:endParaRPr lang="ru-RU" sz="1200" dirty="0" smtClean="0"/>
        </a:p>
        <a:p>
          <a:pPr algn="l">
            <a:lnSpc>
              <a:spcPct val="90000"/>
            </a:lnSpc>
            <a:spcAft>
              <a:spcPct val="35000"/>
            </a:spcAft>
          </a:pPr>
          <a:endParaRPr lang="ru-RU" sz="1200" dirty="0" smtClean="0"/>
        </a:p>
        <a:p>
          <a:pPr algn="l">
            <a:lnSpc>
              <a:spcPct val="90000"/>
            </a:lnSpc>
            <a:spcAft>
              <a:spcPct val="35000"/>
            </a:spcAft>
          </a:pPr>
          <a:endParaRPr lang="ru-RU" sz="1200" dirty="0" smtClean="0"/>
        </a:p>
        <a:p>
          <a:pPr algn="l">
            <a:lnSpc>
              <a:spcPct val="90000"/>
            </a:lnSpc>
            <a:spcAft>
              <a:spcPct val="35000"/>
            </a:spcAft>
          </a:pPr>
          <a:endParaRPr lang="ru-RU" sz="1200" dirty="0" smtClean="0"/>
        </a:p>
        <a:p>
          <a:pPr algn="l">
            <a:lnSpc>
              <a:spcPct val="90000"/>
            </a:lnSpc>
            <a:spcAft>
              <a:spcPct val="35000"/>
            </a:spcAft>
          </a:pPr>
          <a:endParaRPr lang="ru-RU" sz="1200" dirty="0" smtClean="0"/>
        </a:p>
        <a:p>
          <a:pPr algn="just">
            <a:lnSpc>
              <a:spcPct val="90000"/>
            </a:lnSpc>
            <a:spcAft>
              <a:spcPct val="35000"/>
            </a:spcAft>
          </a:pPr>
          <a:r>
            <a:rPr lang="ru-RU" sz="1200" b="1" dirty="0" smtClean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могут квалифицироваться как несчастные случаи, не связанные с производством:</a:t>
          </a:r>
          <a:r>
            <a:rPr lang="ru-RU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смерть вследствие общего заболевания или самоубийства,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совершение уголовно наказуемого деяния,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смерть или повреждение здоровья, единственной причиной которых явилось по заключению медицинской организации алкогольное, наркотическое или иное токсическое опьянение (отравление) пострадавшего</a:t>
          </a:r>
          <a:endParaRPr lang="ru-RU" sz="10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BF46F86-5ECC-4210-8A5C-B7BB5D53F415}" type="sibTrans" cxnId="{5C84E01D-6211-430B-ADDB-8C9A711197CF}">
      <dgm:prSet/>
      <dgm:spPr/>
      <dgm:t>
        <a:bodyPr/>
        <a:lstStyle/>
        <a:p>
          <a:endParaRPr lang="ru-RU"/>
        </a:p>
      </dgm:t>
    </dgm:pt>
    <dgm:pt modelId="{CEA7BA10-F515-4A5A-8F17-61054AF49390}" type="parTrans" cxnId="{5C84E01D-6211-430B-ADDB-8C9A711197CF}">
      <dgm:prSet/>
      <dgm:spPr/>
      <dgm:t>
        <a:bodyPr/>
        <a:lstStyle/>
        <a:p>
          <a:endParaRPr lang="ru-RU"/>
        </a:p>
      </dgm:t>
    </dgm:pt>
    <dgm:pt modelId="{073C77B1-0150-48B7-806F-3206961EE8E3}" type="pres">
      <dgm:prSet presAssocID="{BE56FBDD-FC2B-4AD9-BA46-C555A4A83D7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01BF03-4506-4B09-AA2F-299D44C90437}" type="pres">
      <dgm:prSet presAssocID="{974A9C1F-A249-4ACD-8A52-61A8B7075723}" presName="compNode" presStyleCnt="0"/>
      <dgm:spPr/>
    </dgm:pt>
    <dgm:pt modelId="{B10DB53E-6425-402E-8344-F14B898A760E}" type="pres">
      <dgm:prSet presAssocID="{974A9C1F-A249-4ACD-8A52-61A8B7075723}" presName="aNode" presStyleLbl="bgShp" presStyleIdx="0" presStyleCnt="4" custScaleX="66299"/>
      <dgm:spPr/>
      <dgm:t>
        <a:bodyPr/>
        <a:lstStyle/>
        <a:p>
          <a:endParaRPr lang="ru-RU"/>
        </a:p>
      </dgm:t>
    </dgm:pt>
    <dgm:pt modelId="{869F9F71-EB26-410B-965B-FC06F70D2751}" type="pres">
      <dgm:prSet presAssocID="{974A9C1F-A249-4ACD-8A52-61A8B7075723}" presName="textNode" presStyleLbl="bgShp" presStyleIdx="0" presStyleCnt="4"/>
      <dgm:spPr/>
      <dgm:t>
        <a:bodyPr/>
        <a:lstStyle/>
        <a:p>
          <a:endParaRPr lang="ru-RU"/>
        </a:p>
      </dgm:t>
    </dgm:pt>
    <dgm:pt modelId="{993DAC48-2849-43D2-B665-E35EF8B3A72B}" type="pres">
      <dgm:prSet presAssocID="{974A9C1F-A249-4ACD-8A52-61A8B7075723}" presName="compChildNode" presStyleCnt="0"/>
      <dgm:spPr/>
    </dgm:pt>
    <dgm:pt modelId="{92107B4A-6733-4E76-924F-2949C8ECAE6A}" type="pres">
      <dgm:prSet presAssocID="{974A9C1F-A249-4ACD-8A52-61A8B7075723}" presName="theInnerList" presStyleCnt="0"/>
      <dgm:spPr/>
    </dgm:pt>
    <dgm:pt modelId="{253F96E2-CF6D-496A-A586-91A0112788A5}" type="pres">
      <dgm:prSet presAssocID="{D90DB53D-C5A2-4615-8BDD-C2487D951222}" presName="childNode" presStyleLbl="node1" presStyleIdx="0" presStyleCnt="6" custScaleX="74605" custScaleY="100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4F03F0-ABD4-4231-BB51-E0713F853489}" type="pres">
      <dgm:prSet presAssocID="{D90DB53D-C5A2-4615-8BDD-C2487D951222}" presName="aSpace2" presStyleCnt="0"/>
      <dgm:spPr/>
    </dgm:pt>
    <dgm:pt modelId="{D65B8948-EF4A-450F-A452-760AB63100AF}" type="pres">
      <dgm:prSet presAssocID="{93F57586-0B3E-4E47-BD68-F86CE9C093C5}" presName="childNode" presStyleLbl="node1" presStyleIdx="1" presStyleCnt="6" custScaleX="721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6276B1-9815-401C-95AD-88C36FC10DDF}" type="pres">
      <dgm:prSet presAssocID="{974A9C1F-A249-4ACD-8A52-61A8B7075723}" presName="aSpace" presStyleCnt="0"/>
      <dgm:spPr/>
    </dgm:pt>
    <dgm:pt modelId="{AB9C10F2-8C46-4ED8-AEB8-92C4AFFF9000}" type="pres">
      <dgm:prSet presAssocID="{FA10E3B2-F468-4E13-8FEF-F3FD5095CAC1}" presName="compNode" presStyleCnt="0"/>
      <dgm:spPr/>
    </dgm:pt>
    <dgm:pt modelId="{6D5F9CD9-0BB6-47EB-B88B-B20D6E01DC6A}" type="pres">
      <dgm:prSet presAssocID="{FA10E3B2-F468-4E13-8FEF-F3FD5095CAC1}" presName="aNode" presStyleLbl="bgShp" presStyleIdx="1" presStyleCnt="4" custScaleX="64748" custLinFactNeighborX="-3104"/>
      <dgm:spPr/>
      <dgm:t>
        <a:bodyPr/>
        <a:lstStyle/>
        <a:p>
          <a:endParaRPr lang="ru-RU"/>
        </a:p>
      </dgm:t>
    </dgm:pt>
    <dgm:pt modelId="{858C92B9-9C4E-432E-B393-140580EE24C8}" type="pres">
      <dgm:prSet presAssocID="{FA10E3B2-F468-4E13-8FEF-F3FD5095CAC1}" presName="textNode" presStyleLbl="bgShp" presStyleIdx="1" presStyleCnt="4"/>
      <dgm:spPr/>
      <dgm:t>
        <a:bodyPr/>
        <a:lstStyle/>
        <a:p>
          <a:endParaRPr lang="ru-RU"/>
        </a:p>
      </dgm:t>
    </dgm:pt>
    <dgm:pt modelId="{5C8730B4-1785-44E1-974C-071825D01AE0}" type="pres">
      <dgm:prSet presAssocID="{FA10E3B2-F468-4E13-8FEF-F3FD5095CAC1}" presName="compChildNode" presStyleCnt="0"/>
      <dgm:spPr/>
    </dgm:pt>
    <dgm:pt modelId="{853A7CA4-962E-41EE-9997-EE04C86215DF}" type="pres">
      <dgm:prSet presAssocID="{FA10E3B2-F468-4E13-8FEF-F3FD5095CAC1}" presName="theInnerList" presStyleCnt="0"/>
      <dgm:spPr/>
    </dgm:pt>
    <dgm:pt modelId="{E22AB573-C64F-438B-9173-3CAC25521A81}" type="pres">
      <dgm:prSet presAssocID="{DB1B6E42-6EE2-4925-95D0-002CCF6F1814}" presName="childNode" presStyleLbl="node1" presStyleIdx="2" presStyleCnt="6" custScaleX="70376" custScaleY="86878" custLinFactNeighborX="-4162" custLinFactNeighborY="34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DA224B-79F5-441B-927C-5501147758E1}" type="pres">
      <dgm:prSet presAssocID="{DB1B6E42-6EE2-4925-95D0-002CCF6F1814}" presName="aSpace2" presStyleCnt="0"/>
      <dgm:spPr/>
    </dgm:pt>
    <dgm:pt modelId="{0CD7E1A3-4C4C-4D37-85F1-6F6F2753822B}" type="pres">
      <dgm:prSet presAssocID="{7D19342E-2CB2-4BDA-991D-BAC4EEFCC46A}" presName="childNode" presStyleLbl="node1" presStyleIdx="3" presStyleCnt="6" custScaleX="72267" custScaleY="85944" custLinFactNeighborX="-3680" custLinFactNeighborY="3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208425-56B1-41B2-8513-0FB8B48D806B}" type="pres">
      <dgm:prSet presAssocID="{FA10E3B2-F468-4E13-8FEF-F3FD5095CAC1}" presName="aSpace" presStyleCnt="0"/>
      <dgm:spPr/>
    </dgm:pt>
    <dgm:pt modelId="{5C5B4A0E-BC39-44D8-A859-F72FCDC575EA}" type="pres">
      <dgm:prSet presAssocID="{7005A2FA-4A55-43EF-90AE-7522955EAEEF}" presName="compNode" presStyleCnt="0"/>
      <dgm:spPr/>
    </dgm:pt>
    <dgm:pt modelId="{DB5807F1-6D12-4FB7-B679-53B1267D9E23}" type="pres">
      <dgm:prSet presAssocID="{7005A2FA-4A55-43EF-90AE-7522955EAEEF}" presName="aNode" presStyleLbl="bgShp" presStyleIdx="2" presStyleCnt="4" custScaleX="73093" custLinFactNeighborX="-6616"/>
      <dgm:spPr/>
      <dgm:t>
        <a:bodyPr/>
        <a:lstStyle/>
        <a:p>
          <a:endParaRPr lang="ru-RU"/>
        </a:p>
      </dgm:t>
    </dgm:pt>
    <dgm:pt modelId="{E6D97326-65F8-4206-9C8F-AB14D9FA52EF}" type="pres">
      <dgm:prSet presAssocID="{7005A2FA-4A55-43EF-90AE-7522955EAEEF}" presName="textNode" presStyleLbl="bgShp" presStyleIdx="2" presStyleCnt="4"/>
      <dgm:spPr/>
      <dgm:t>
        <a:bodyPr/>
        <a:lstStyle/>
        <a:p>
          <a:endParaRPr lang="ru-RU"/>
        </a:p>
      </dgm:t>
    </dgm:pt>
    <dgm:pt modelId="{8E9DEDF9-ED99-4B6A-B6FE-B0F8E47D43C2}" type="pres">
      <dgm:prSet presAssocID="{7005A2FA-4A55-43EF-90AE-7522955EAEEF}" presName="compChildNode" presStyleCnt="0"/>
      <dgm:spPr/>
    </dgm:pt>
    <dgm:pt modelId="{655A0F77-BA52-4CDD-AA22-2032DED9BCA6}" type="pres">
      <dgm:prSet presAssocID="{7005A2FA-4A55-43EF-90AE-7522955EAEEF}" presName="theInnerList" presStyleCnt="0"/>
      <dgm:spPr/>
    </dgm:pt>
    <dgm:pt modelId="{2B73C7A3-7F19-49EE-97FE-2AF3FDE6EC2E}" type="pres">
      <dgm:prSet presAssocID="{26EBBF75-0C42-425E-B348-942E5DB07F74}" presName="childNode" presStyleLbl="node1" presStyleIdx="4" presStyleCnt="6" custScaleX="84612" custScaleY="76928" custLinFactY="77402" custLinFactNeighborX="-838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90EC36-C376-4972-A178-FFB1BAA5956B}" type="pres">
      <dgm:prSet presAssocID="{26EBBF75-0C42-425E-B348-942E5DB07F74}" presName="aSpace2" presStyleCnt="0"/>
      <dgm:spPr/>
    </dgm:pt>
    <dgm:pt modelId="{63ED8AEB-DD54-469F-B275-405D846F15F3}" type="pres">
      <dgm:prSet presAssocID="{087708AC-BA26-4A32-89E8-41B25CD89829}" presName="childNode" presStyleLbl="node1" presStyleIdx="5" presStyleCnt="6" custScaleX="83297" custScaleY="76527" custLinFactY="-75206" custLinFactNeighborX="-849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B0CD4D-13D5-4312-B39C-83C3495DE305}" type="pres">
      <dgm:prSet presAssocID="{7005A2FA-4A55-43EF-90AE-7522955EAEEF}" presName="aSpace" presStyleCnt="0"/>
      <dgm:spPr/>
    </dgm:pt>
    <dgm:pt modelId="{5B121242-1055-4B08-BF09-8AF18DE3D4A7}" type="pres">
      <dgm:prSet presAssocID="{8513132B-DE6D-4021-B816-212358401FC0}" presName="compNode" presStyleCnt="0"/>
      <dgm:spPr/>
    </dgm:pt>
    <dgm:pt modelId="{AC9B793C-5BF3-4534-83E5-EE0E40445674}" type="pres">
      <dgm:prSet presAssocID="{8513132B-DE6D-4021-B816-212358401FC0}" presName="aNode" presStyleLbl="bgShp" presStyleIdx="3" presStyleCnt="4" custScaleX="95213" custScaleY="45053" custLinFactNeighborX="-4954" custLinFactNeighborY="27422"/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84399EA2-0243-43B8-968A-3EAF0D659079}" type="pres">
      <dgm:prSet presAssocID="{8513132B-DE6D-4021-B816-212358401FC0}" presName="textNode" presStyleLbl="bgShp" presStyleIdx="3" presStyleCnt="4"/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2C2C68BA-2C92-48C7-9B71-027ADCA53FD9}" type="pres">
      <dgm:prSet presAssocID="{8513132B-DE6D-4021-B816-212358401FC0}" presName="compChildNode" presStyleCnt="0"/>
      <dgm:spPr/>
    </dgm:pt>
    <dgm:pt modelId="{24B9CB4F-1BC3-4B00-8734-31E0F9BD4458}" type="pres">
      <dgm:prSet presAssocID="{8513132B-DE6D-4021-B816-212358401FC0}" presName="theInnerList" presStyleCnt="0"/>
      <dgm:spPr/>
    </dgm:pt>
  </dgm:ptLst>
  <dgm:cxnLst>
    <dgm:cxn modelId="{F915ACB4-2C5B-43AE-B29F-75763090FF05}" type="presOf" srcId="{FA10E3B2-F468-4E13-8FEF-F3FD5095CAC1}" destId="{6D5F9CD9-0BB6-47EB-B88B-B20D6E01DC6A}" srcOrd="0" destOrd="0" presId="urn:microsoft.com/office/officeart/2005/8/layout/lProcess2"/>
    <dgm:cxn modelId="{45F34C22-03BF-411D-A31D-62B4804D3865}" srcId="{FA10E3B2-F468-4E13-8FEF-F3FD5095CAC1}" destId="{7D19342E-2CB2-4BDA-991D-BAC4EEFCC46A}" srcOrd="1" destOrd="0" parTransId="{94B45EB3-9CC4-46AC-9DD4-924089B56EA1}" sibTransId="{7FC72EB6-151C-4E5F-91C3-7787E0899B70}"/>
    <dgm:cxn modelId="{851D331D-99F6-4F05-ACD2-F557C67F5382}" type="presOf" srcId="{BE56FBDD-FC2B-4AD9-BA46-C555A4A83D79}" destId="{073C77B1-0150-48B7-806F-3206961EE8E3}" srcOrd="0" destOrd="0" presId="urn:microsoft.com/office/officeart/2005/8/layout/lProcess2"/>
    <dgm:cxn modelId="{6C73890F-335C-4CED-9901-01BCEF12DF2E}" srcId="{BE56FBDD-FC2B-4AD9-BA46-C555A4A83D79}" destId="{974A9C1F-A249-4ACD-8A52-61A8B7075723}" srcOrd="0" destOrd="0" parTransId="{5C207CBC-12A5-4A64-B59A-B4A731B316EA}" sibTransId="{1AD5E061-8F16-4F9C-83E9-D125E3D11CFD}"/>
    <dgm:cxn modelId="{AF997FD4-DA97-4954-92FC-4F4B29A6901F}" type="presOf" srcId="{DB1B6E42-6EE2-4925-95D0-002CCF6F1814}" destId="{E22AB573-C64F-438B-9173-3CAC25521A81}" srcOrd="0" destOrd="0" presId="urn:microsoft.com/office/officeart/2005/8/layout/lProcess2"/>
    <dgm:cxn modelId="{266B80E8-57AE-4C81-BFDC-9D1ADB602F36}" srcId="{BE56FBDD-FC2B-4AD9-BA46-C555A4A83D79}" destId="{7005A2FA-4A55-43EF-90AE-7522955EAEEF}" srcOrd="2" destOrd="0" parTransId="{5FA81CB4-57FA-417F-BBF4-A248BC9F0D62}" sibTransId="{12A0D12B-8DBA-4429-A2F2-8044DD1C5996}"/>
    <dgm:cxn modelId="{A26DD683-019B-4702-AE00-9B9E685EE5BF}" type="presOf" srcId="{93F57586-0B3E-4E47-BD68-F86CE9C093C5}" destId="{D65B8948-EF4A-450F-A452-760AB63100AF}" srcOrd="0" destOrd="0" presId="urn:microsoft.com/office/officeart/2005/8/layout/lProcess2"/>
    <dgm:cxn modelId="{155D9D11-5018-4855-9CAA-756812E3BDBA}" type="presOf" srcId="{26EBBF75-0C42-425E-B348-942E5DB07F74}" destId="{2B73C7A3-7F19-49EE-97FE-2AF3FDE6EC2E}" srcOrd="0" destOrd="0" presId="urn:microsoft.com/office/officeart/2005/8/layout/lProcess2"/>
    <dgm:cxn modelId="{00C9178E-1C59-40D4-BCF9-7B39B06C03F1}" srcId="{BE56FBDD-FC2B-4AD9-BA46-C555A4A83D79}" destId="{FA10E3B2-F468-4E13-8FEF-F3FD5095CAC1}" srcOrd="1" destOrd="0" parTransId="{B2E8A5AF-F4C2-40B8-BA08-F8AA7BB8BCE7}" sibTransId="{45DE2A63-AC41-4624-8A02-76F210AD423D}"/>
    <dgm:cxn modelId="{4A034622-7CAB-44D2-906A-60DF147CEB46}" type="presOf" srcId="{8513132B-DE6D-4021-B816-212358401FC0}" destId="{AC9B793C-5BF3-4534-83E5-EE0E40445674}" srcOrd="0" destOrd="0" presId="urn:microsoft.com/office/officeart/2005/8/layout/lProcess2"/>
    <dgm:cxn modelId="{6AE56F01-400A-4CCA-811A-6DADDE872395}" type="presOf" srcId="{D90DB53D-C5A2-4615-8BDD-C2487D951222}" destId="{253F96E2-CF6D-496A-A586-91A0112788A5}" srcOrd="0" destOrd="0" presId="urn:microsoft.com/office/officeart/2005/8/layout/lProcess2"/>
    <dgm:cxn modelId="{9BED3B53-78B1-417E-A1CD-9FF66147569B}" type="presOf" srcId="{7005A2FA-4A55-43EF-90AE-7522955EAEEF}" destId="{DB5807F1-6D12-4FB7-B679-53B1267D9E23}" srcOrd="0" destOrd="0" presId="urn:microsoft.com/office/officeart/2005/8/layout/lProcess2"/>
    <dgm:cxn modelId="{03F020B6-C4B6-4C58-8EFC-F4C2A89D5FBE}" type="presOf" srcId="{8513132B-DE6D-4021-B816-212358401FC0}" destId="{84399EA2-0243-43B8-968A-3EAF0D659079}" srcOrd="1" destOrd="0" presId="urn:microsoft.com/office/officeart/2005/8/layout/lProcess2"/>
    <dgm:cxn modelId="{74FE214C-812D-4427-8552-49D214C63C7E}" srcId="{974A9C1F-A249-4ACD-8A52-61A8B7075723}" destId="{93F57586-0B3E-4E47-BD68-F86CE9C093C5}" srcOrd="1" destOrd="0" parTransId="{428A0DF9-B5FC-426C-9797-D4389DF7F874}" sibTransId="{9CB06ADF-1581-45F9-99C0-092A049750D8}"/>
    <dgm:cxn modelId="{7BB9EFFA-25AB-4466-A858-D4333C166AF2}" srcId="{7005A2FA-4A55-43EF-90AE-7522955EAEEF}" destId="{26EBBF75-0C42-425E-B348-942E5DB07F74}" srcOrd="0" destOrd="0" parTransId="{A678A26D-C8F6-4CB5-A12F-F83288BBC6EB}" sibTransId="{9D06D7CC-B2BB-419A-906D-D55F627FAF5E}"/>
    <dgm:cxn modelId="{EA0A2193-C4EC-442E-B471-AC79C916B452}" type="presOf" srcId="{7005A2FA-4A55-43EF-90AE-7522955EAEEF}" destId="{E6D97326-65F8-4206-9C8F-AB14D9FA52EF}" srcOrd="1" destOrd="0" presId="urn:microsoft.com/office/officeart/2005/8/layout/lProcess2"/>
    <dgm:cxn modelId="{0D90B7DC-EBC0-48EB-AD5C-EF02693DEDA2}" type="presOf" srcId="{7D19342E-2CB2-4BDA-991D-BAC4EEFCC46A}" destId="{0CD7E1A3-4C4C-4D37-85F1-6F6F2753822B}" srcOrd="0" destOrd="0" presId="urn:microsoft.com/office/officeart/2005/8/layout/lProcess2"/>
    <dgm:cxn modelId="{8AB50367-2D91-4BD3-B9E4-09CCEBB96BAB}" type="presOf" srcId="{FA10E3B2-F468-4E13-8FEF-F3FD5095CAC1}" destId="{858C92B9-9C4E-432E-B393-140580EE24C8}" srcOrd="1" destOrd="0" presId="urn:microsoft.com/office/officeart/2005/8/layout/lProcess2"/>
    <dgm:cxn modelId="{5721081D-0240-49C7-8449-0772F7E10A64}" srcId="{974A9C1F-A249-4ACD-8A52-61A8B7075723}" destId="{D90DB53D-C5A2-4615-8BDD-C2487D951222}" srcOrd="0" destOrd="0" parTransId="{205C668B-5673-4C6F-BE5D-5A28D4100D8A}" sibTransId="{C34A43B6-F641-4983-A3C3-25D180B7475C}"/>
    <dgm:cxn modelId="{91296944-33D1-429E-812F-3A4575AA43F9}" srcId="{7005A2FA-4A55-43EF-90AE-7522955EAEEF}" destId="{087708AC-BA26-4A32-89E8-41B25CD89829}" srcOrd="1" destOrd="0" parTransId="{314653D5-D70C-4672-8394-634AD54FA945}" sibTransId="{9AF5295A-0F33-4757-AB6F-9739E2F40934}"/>
    <dgm:cxn modelId="{D769DB03-C1DC-4B11-8F20-57BB2453B4C4}" type="presOf" srcId="{974A9C1F-A249-4ACD-8A52-61A8B7075723}" destId="{B10DB53E-6425-402E-8344-F14B898A760E}" srcOrd="0" destOrd="0" presId="urn:microsoft.com/office/officeart/2005/8/layout/lProcess2"/>
    <dgm:cxn modelId="{0D1B8D74-DB4B-4B78-BE82-3CEE30B485B0}" srcId="{FA10E3B2-F468-4E13-8FEF-F3FD5095CAC1}" destId="{DB1B6E42-6EE2-4925-95D0-002CCF6F1814}" srcOrd="0" destOrd="0" parTransId="{33C8F868-0C7E-4345-A0E5-688F662BA0CD}" sibTransId="{64E31ADF-AF52-45AF-BF64-B03EF6FFBDBD}"/>
    <dgm:cxn modelId="{5C84E01D-6211-430B-ADDB-8C9A711197CF}" srcId="{BE56FBDD-FC2B-4AD9-BA46-C555A4A83D79}" destId="{8513132B-DE6D-4021-B816-212358401FC0}" srcOrd="3" destOrd="0" parTransId="{CEA7BA10-F515-4A5A-8F17-61054AF49390}" sibTransId="{5BF46F86-5ECC-4210-8A5C-B7BB5D53F415}"/>
    <dgm:cxn modelId="{A6CDF019-8987-4D60-867E-B1EB2E911C8C}" type="presOf" srcId="{087708AC-BA26-4A32-89E8-41B25CD89829}" destId="{63ED8AEB-DD54-469F-B275-405D846F15F3}" srcOrd="0" destOrd="0" presId="urn:microsoft.com/office/officeart/2005/8/layout/lProcess2"/>
    <dgm:cxn modelId="{FAEC7542-F1B3-40F2-AE7C-E3BF2F8A1BD3}" type="presOf" srcId="{974A9C1F-A249-4ACD-8A52-61A8B7075723}" destId="{869F9F71-EB26-410B-965B-FC06F70D2751}" srcOrd="1" destOrd="0" presId="urn:microsoft.com/office/officeart/2005/8/layout/lProcess2"/>
    <dgm:cxn modelId="{61E5051A-4912-42B3-B41B-2EE5255DB895}" type="presParOf" srcId="{073C77B1-0150-48B7-806F-3206961EE8E3}" destId="{CC01BF03-4506-4B09-AA2F-299D44C90437}" srcOrd="0" destOrd="0" presId="urn:microsoft.com/office/officeart/2005/8/layout/lProcess2"/>
    <dgm:cxn modelId="{43028A3F-E8EC-45A5-A32F-E81E02770DC2}" type="presParOf" srcId="{CC01BF03-4506-4B09-AA2F-299D44C90437}" destId="{B10DB53E-6425-402E-8344-F14B898A760E}" srcOrd="0" destOrd="0" presId="urn:microsoft.com/office/officeart/2005/8/layout/lProcess2"/>
    <dgm:cxn modelId="{D583DE38-03C5-4649-9171-936B34436744}" type="presParOf" srcId="{CC01BF03-4506-4B09-AA2F-299D44C90437}" destId="{869F9F71-EB26-410B-965B-FC06F70D2751}" srcOrd="1" destOrd="0" presId="urn:microsoft.com/office/officeart/2005/8/layout/lProcess2"/>
    <dgm:cxn modelId="{C1CFB3FB-38AB-4805-888A-971D76137C0A}" type="presParOf" srcId="{CC01BF03-4506-4B09-AA2F-299D44C90437}" destId="{993DAC48-2849-43D2-B665-E35EF8B3A72B}" srcOrd="2" destOrd="0" presId="urn:microsoft.com/office/officeart/2005/8/layout/lProcess2"/>
    <dgm:cxn modelId="{3EDBC502-ED92-4564-824E-37F962877823}" type="presParOf" srcId="{993DAC48-2849-43D2-B665-E35EF8B3A72B}" destId="{92107B4A-6733-4E76-924F-2949C8ECAE6A}" srcOrd="0" destOrd="0" presId="urn:microsoft.com/office/officeart/2005/8/layout/lProcess2"/>
    <dgm:cxn modelId="{76362236-D235-49E1-AF0E-D74B3815B0A1}" type="presParOf" srcId="{92107B4A-6733-4E76-924F-2949C8ECAE6A}" destId="{253F96E2-CF6D-496A-A586-91A0112788A5}" srcOrd="0" destOrd="0" presId="urn:microsoft.com/office/officeart/2005/8/layout/lProcess2"/>
    <dgm:cxn modelId="{A4EC79B0-B670-4218-A382-9FBDBD3E1955}" type="presParOf" srcId="{92107B4A-6733-4E76-924F-2949C8ECAE6A}" destId="{D44F03F0-ABD4-4231-BB51-E0713F853489}" srcOrd="1" destOrd="0" presId="urn:microsoft.com/office/officeart/2005/8/layout/lProcess2"/>
    <dgm:cxn modelId="{055D6275-4AF1-4A9F-BA83-4F2E36C4FEDC}" type="presParOf" srcId="{92107B4A-6733-4E76-924F-2949C8ECAE6A}" destId="{D65B8948-EF4A-450F-A452-760AB63100AF}" srcOrd="2" destOrd="0" presId="urn:microsoft.com/office/officeart/2005/8/layout/lProcess2"/>
    <dgm:cxn modelId="{8A72C883-B272-41C6-870D-7760A5A50D77}" type="presParOf" srcId="{073C77B1-0150-48B7-806F-3206961EE8E3}" destId="{4F6276B1-9815-401C-95AD-88C36FC10DDF}" srcOrd="1" destOrd="0" presId="urn:microsoft.com/office/officeart/2005/8/layout/lProcess2"/>
    <dgm:cxn modelId="{3DC44712-3474-46AF-BDDA-8973B3579AED}" type="presParOf" srcId="{073C77B1-0150-48B7-806F-3206961EE8E3}" destId="{AB9C10F2-8C46-4ED8-AEB8-92C4AFFF9000}" srcOrd="2" destOrd="0" presId="urn:microsoft.com/office/officeart/2005/8/layout/lProcess2"/>
    <dgm:cxn modelId="{DF2A23DB-2104-493B-ADA2-DEA63C05C686}" type="presParOf" srcId="{AB9C10F2-8C46-4ED8-AEB8-92C4AFFF9000}" destId="{6D5F9CD9-0BB6-47EB-B88B-B20D6E01DC6A}" srcOrd="0" destOrd="0" presId="urn:microsoft.com/office/officeart/2005/8/layout/lProcess2"/>
    <dgm:cxn modelId="{8287F829-8195-4628-8ED9-C222094296C1}" type="presParOf" srcId="{AB9C10F2-8C46-4ED8-AEB8-92C4AFFF9000}" destId="{858C92B9-9C4E-432E-B393-140580EE24C8}" srcOrd="1" destOrd="0" presId="urn:microsoft.com/office/officeart/2005/8/layout/lProcess2"/>
    <dgm:cxn modelId="{00CC452D-A902-4238-84A0-96600FB5B117}" type="presParOf" srcId="{AB9C10F2-8C46-4ED8-AEB8-92C4AFFF9000}" destId="{5C8730B4-1785-44E1-974C-071825D01AE0}" srcOrd="2" destOrd="0" presId="urn:microsoft.com/office/officeart/2005/8/layout/lProcess2"/>
    <dgm:cxn modelId="{7FDAD3CE-F68A-4AD5-A2EB-839B28AE5ABF}" type="presParOf" srcId="{5C8730B4-1785-44E1-974C-071825D01AE0}" destId="{853A7CA4-962E-41EE-9997-EE04C86215DF}" srcOrd="0" destOrd="0" presId="urn:microsoft.com/office/officeart/2005/8/layout/lProcess2"/>
    <dgm:cxn modelId="{F1359AC2-AA53-446E-9E2B-7B659F1A89AE}" type="presParOf" srcId="{853A7CA4-962E-41EE-9997-EE04C86215DF}" destId="{E22AB573-C64F-438B-9173-3CAC25521A81}" srcOrd="0" destOrd="0" presId="urn:microsoft.com/office/officeart/2005/8/layout/lProcess2"/>
    <dgm:cxn modelId="{F76BC344-8989-42DA-8B24-2576924AE5BF}" type="presParOf" srcId="{853A7CA4-962E-41EE-9997-EE04C86215DF}" destId="{1ADA224B-79F5-441B-927C-5501147758E1}" srcOrd="1" destOrd="0" presId="urn:microsoft.com/office/officeart/2005/8/layout/lProcess2"/>
    <dgm:cxn modelId="{040677CC-A78C-4EC0-A954-9CCC7F11FF41}" type="presParOf" srcId="{853A7CA4-962E-41EE-9997-EE04C86215DF}" destId="{0CD7E1A3-4C4C-4D37-85F1-6F6F2753822B}" srcOrd="2" destOrd="0" presId="urn:microsoft.com/office/officeart/2005/8/layout/lProcess2"/>
    <dgm:cxn modelId="{2CF9BB7B-4495-402A-87FD-DF0723FD3761}" type="presParOf" srcId="{073C77B1-0150-48B7-806F-3206961EE8E3}" destId="{3A208425-56B1-41B2-8513-0FB8B48D806B}" srcOrd="3" destOrd="0" presId="urn:microsoft.com/office/officeart/2005/8/layout/lProcess2"/>
    <dgm:cxn modelId="{5D6F5BA3-6798-47CA-9423-949035493ED7}" type="presParOf" srcId="{073C77B1-0150-48B7-806F-3206961EE8E3}" destId="{5C5B4A0E-BC39-44D8-A859-F72FCDC575EA}" srcOrd="4" destOrd="0" presId="urn:microsoft.com/office/officeart/2005/8/layout/lProcess2"/>
    <dgm:cxn modelId="{474931A7-2E72-4249-B2A3-BFCBB347A715}" type="presParOf" srcId="{5C5B4A0E-BC39-44D8-A859-F72FCDC575EA}" destId="{DB5807F1-6D12-4FB7-B679-53B1267D9E23}" srcOrd="0" destOrd="0" presId="urn:microsoft.com/office/officeart/2005/8/layout/lProcess2"/>
    <dgm:cxn modelId="{3C861FBD-31EC-41A0-ADFF-FDC3258E1917}" type="presParOf" srcId="{5C5B4A0E-BC39-44D8-A859-F72FCDC575EA}" destId="{E6D97326-65F8-4206-9C8F-AB14D9FA52EF}" srcOrd="1" destOrd="0" presId="urn:microsoft.com/office/officeart/2005/8/layout/lProcess2"/>
    <dgm:cxn modelId="{F9639E33-E385-4A20-A124-BA29800837C8}" type="presParOf" srcId="{5C5B4A0E-BC39-44D8-A859-F72FCDC575EA}" destId="{8E9DEDF9-ED99-4B6A-B6FE-B0F8E47D43C2}" srcOrd="2" destOrd="0" presId="urn:microsoft.com/office/officeart/2005/8/layout/lProcess2"/>
    <dgm:cxn modelId="{2F9C2A67-91A7-49F3-9827-5E567C9035F1}" type="presParOf" srcId="{8E9DEDF9-ED99-4B6A-B6FE-B0F8E47D43C2}" destId="{655A0F77-BA52-4CDD-AA22-2032DED9BCA6}" srcOrd="0" destOrd="0" presId="urn:microsoft.com/office/officeart/2005/8/layout/lProcess2"/>
    <dgm:cxn modelId="{DCFF08E7-928E-487A-BDCA-3C9C3A665DFA}" type="presParOf" srcId="{655A0F77-BA52-4CDD-AA22-2032DED9BCA6}" destId="{2B73C7A3-7F19-49EE-97FE-2AF3FDE6EC2E}" srcOrd="0" destOrd="0" presId="urn:microsoft.com/office/officeart/2005/8/layout/lProcess2"/>
    <dgm:cxn modelId="{1C9282A5-8748-4240-9D09-D1C390E4A1CC}" type="presParOf" srcId="{655A0F77-BA52-4CDD-AA22-2032DED9BCA6}" destId="{FD90EC36-C376-4972-A178-FFB1BAA5956B}" srcOrd="1" destOrd="0" presId="urn:microsoft.com/office/officeart/2005/8/layout/lProcess2"/>
    <dgm:cxn modelId="{EA5D0D48-690F-4130-BED1-55684DF17B88}" type="presParOf" srcId="{655A0F77-BA52-4CDD-AA22-2032DED9BCA6}" destId="{63ED8AEB-DD54-469F-B275-405D846F15F3}" srcOrd="2" destOrd="0" presId="urn:microsoft.com/office/officeart/2005/8/layout/lProcess2"/>
    <dgm:cxn modelId="{353D53C2-89CF-4A48-88DF-A04AD84ACC7A}" type="presParOf" srcId="{073C77B1-0150-48B7-806F-3206961EE8E3}" destId="{00B0CD4D-13D5-4312-B39C-83C3495DE305}" srcOrd="5" destOrd="0" presId="urn:microsoft.com/office/officeart/2005/8/layout/lProcess2"/>
    <dgm:cxn modelId="{CEFC82F4-3556-4548-B225-02079E4950C7}" type="presParOf" srcId="{073C77B1-0150-48B7-806F-3206961EE8E3}" destId="{5B121242-1055-4B08-BF09-8AF18DE3D4A7}" srcOrd="6" destOrd="0" presId="urn:microsoft.com/office/officeart/2005/8/layout/lProcess2"/>
    <dgm:cxn modelId="{43F658C6-94B8-4657-9307-52953518D593}" type="presParOf" srcId="{5B121242-1055-4B08-BF09-8AF18DE3D4A7}" destId="{AC9B793C-5BF3-4534-83E5-EE0E40445674}" srcOrd="0" destOrd="0" presId="urn:microsoft.com/office/officeart/2005/8/layout/lProcess2"/>
    <dgm:cxn modelId="{65A2064B-A7A3-4585-A54A-C01EEC3767C2}" type="presParOf" srcId="{5B121242-1055-4B08-BF09-8AF18DE3D4A7}" destId="{84399EA2-0243-43B8-968A-3EAF0D659079}" srcOrd="1" destOrd="0" presId="urn:microsoft.com/office/officeart/2005/8/layout/lProcess2"/>
    <dgm:cxn modelId="{B7B29357-9B42-4101-B3D7-ADDE4CFACF8E}" type="presParOf" srcId="{5B121242-1055-4B08-BF09-8AF18DE3D4A7}" destId="{2C2C68BA-2C92-48C7-9B71-027ADCA53FD9}" srcOrd="2" destOrd="0" presId="urn:microsoft.com/office/officeart/2005/8/layout/lProcess2"/>
    <dgm:cxn modelId="{DE812731-6723-4D2A-92F5-04C1AC3C0CBC}" type="presParOf" srcId="{2C2C68BA-2C92-48C7-9B71-027ADCA53FD9}" destId="{24B9CB4F-1BC3-4B00-8734-31E0F9BD4458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B100B5-456D-44AE-9CF0-29A09A31FB9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0009B71-C06F-462A-9F1D-D9EC5E81C2F4}">
      <dgm:prSet phldrT="[Текст]" custT="1"/>
      <dgm:spPr>
        <a:solidFill>
          <a:schemeClr val="accent5">
            <a:lumMod val="20000"/>
            <a:lumOff val="80000"/>
          </a:schemeClr>
        </a:solidFill>
        <a:ln w="38100">
          <a:solidFill>
            <a:schemeClr val="accent1"/>
          </a:solidFill>
        </a:ln>
      </dgm:spPr>
      <dgm:t>
        <a:bodyPr/>
        <a:lstStyle/>
        <a:p>
          <a:r>
            <a:rPr lang="ru-RU" sz="27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Акт Н-1</a:t>
          </a:r>
        </a:p>
        <a:p>
          <a:r>
            <a:rPr lang="ru-RU" sz="10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(форма 2) </a:t>
          </a:r>
        </a:p>
        <a:p>
          <a:r>
            <a:rPr lang="ru-RU" sz="10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в течении 3 календарных дней</a:t>
          </a:r>
          <a:endParaRPr lang="ru-RU" sz="1000" b="1" dirty="0">
            <a:solidFill>
              <a:schemeClr val="tx1"/>
            </a:solidFill>
            <a:latin typeface="Verdana" pitchFamily="34" charset="0"/>
            <a:ea typeface="Verdana" pitchFamily="34" charset="0"/>
          </a:endParaRPr>
        </a:p>
      </dgm:t>
    </dgm:pt>
    <dgm:pt modelId="{B3FA2AD5-9020-4385-92FD-F8896A44085B}" type="parTrans" cxnId="{A42F290E-A694-423F-8346-BFC33FD4D0B4}">
      <dgm:prSet/>
      <dgm:spPr/>
      <dgm:t>
        <a:bodyPr/>
        <a:lstStyle/>
        <a:p>
          <a:endParaRPr lang="ru-RU"/>
        </a:p>
      </dgm:t>
    </dgm:pt>
    <dgm:pt modelId="{C06B630D-835A-4CD9-A86A-E26A7E10B1C7}" type="sibTrans" cxnId="{A42F290E-A694-423F-8346-BFC33FD4D0B4}">
      <dgm:prSet/>
      <dgm:spPr/>
      <dgm:t>
        <a:bodyPr/>
        <a:lstStyle/>
        <a:p>
          <a:endParaRPr lang="ru-RU"/>
        </a:p>
      </dgm:t>
    </dgm:pt>
    <dgm:pt modelId="{B303ECD1-AB07-40F8-B2D6-414ED4788C8A}">
      <dgm:prSet phldrT="[Текст]" custT="1"/>
      <dgm:spPr>
        <a:solidFill>
          <a:schemeClr val="accent1">
            <a:lumMod val="20000"/>
            <a:lumOff val="80000"/>
          </a:schemeClr>
        </a:solidFill>
        <a:ln w="38100"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один экземпляр</a:t>
          </a:r>
          <a:r>
            <a:rPr lang="ru-RU" sz="12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 утвержденного работодателем акта о несчастном случае выдаётся </a:t>
          </a:r>
          <a:r>
            <a:rPr lang="ru-RU" sz="1800" b="1" dirty="0" smtClean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пострадавшему</a:t>
          </a:r>
          <a:r>
            <a:rPr lang="ru-RU" sz="12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 (его представителю)</a:t>
          </a:r>
          <a:endParaRPr lang="ru-RU" sz="1200" b="1" dirty="0">
            <a:solidFill>
              <a:schemeClr val="tx1"/>
            </a:solidFill>
            <a:latin typeface="Verdana" pitchFamily="34" charset="0"/>
            <a:ea typeface="Verdana" pitchFamily="34" charset="0"/>
          </a:endParaRPr>
        </a:p>
      </dgm:t>
    </dgm:pt>
    <dgm:pt modelId="{6E341574-A8AD-4DC0-969C-E1F17DA4C302}" type="parTrans" cxnId="{7B0443D8-BC34-4CDD-A9ED-5DBA4A455934}">
      <dgm:prSet/>
      <dgm:spPr/>
      <dgm:t>
        <a:bodyPr/>
        <a:lstStyle/>
        <a:p>
          <a:endParaRPr lang="ru-RU"/>
        </a:p>
      </dgm:t>
    </dgm:pt>
    <dgm:pt modelId="{6EF9DEC1-4A51-43E4-94DE-5CF4DAF3BDA1}" type="sibTrans" cxnId="{7B0443D8-BC34-4CDD-A9ED-5DBA4A455934}">
      <dgm:prSet/>
      <dgm:spPr/>
      <dgm:t>
        <a:bodyPr/>
        <a:lstStyle/>
        <a:p>
          <a:endParaRPr lang="ru-RU"/>
        </a:p>
      </dgm:t>
    </dgm:pt>
    <dgm:pt modelId="{D7B12BF6-61F5-4EB4-AEA6-C90ECE0CDFD9}">
      <dgm:prSet phldrT="[Текст]" custT="1"/>
      <dgm:spPr>
        <a:solidFill>
          <a:schemeClr val="accent1">
            <a:lumMod val="20000"/>
            <a:lumOff val="80000"/>
          </a:schemeClr>
        </a:solidFill>
        <a:ln w="38100"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Второй экземпляр</a:t>
          </a:r>
          <a:r>
            <a:rPr lang="ru-RU" sz="12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 указанного акта вместе с материалами расследования хранится в течение 45 лет </a:t>
          </a:r>
        </a:p>
        <a:p>
          <a:r>
            <a:rPr lang="ru-RU" sz="18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у работодателя</a:t>
          </a:r>
          <a:endParaRPr lang="ru-RU" sz="1800" b="1" dirty="0">
            <a:solidFill>
              <a:srgbClr val="C00000"/>
            </a:solidFill>
            <a:latin typeface="Verdana" pitchFamily="34" charset="0"/>
            <a:ea typeface="Verdana" pitchFamily="34" charset="0"/>
          </a:endParaRPr>
        </a:p>
      </dgm:t>
    </dgm:pt>
    <dgm:pt modelId="{0061E3AC-2E39-4683-8519-BB38C310491C}" type="parTrans" cxnId="{BC9D8ADE-71A6-4A73-B181-EBA591803DB2}">
      <dgm:prSet/>
      <dgm:spPr/>
      <dgm:t>
        <a:bodyPr/>
        <a:lstStyle/>
        <a:p>
          <a:endParaRPr lang="ru-RU"/>
        </a:p>
      </dgm:t>
    </dgm:pt>
    <dgm:pt modelId="{64FF7F85-3701-47E3-975F-B8C5681D86ED}" type="sibTrans" cxnId="{BC9D8ADE-71A6-4A73-B181-EBA591803DB2}">
      <dgm:prSet/>
      <dgm:spPr/>
      <dgm:t>
        <a:bodyPr/>
        <a:lstStyle/>
        <a:p>
          <a:endParaRPr lang="ru-RU"/>
        </a:p>
      </dgm:t>
    </dgm:pt>
    <dgm:pt modelId="{47CC8771-7A61-4047-B010-F1B3F37D1613}">
      <dgm:prSet phldrT="[Текст]" custT="1"/>
      <dgm:spPr>
        <a:solidFill>
          <a:schemeClr val="accent1">
            <a:lumMod val="20000"/>
            <a:lumOff val="80000"/>
          </a:schemeClr>
        </a:solidFill>
        <a:ln w="38100"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третий экземпляр </a:t>
          </a:r>
          <a:r>
            <a:rPr lang="ru-RU" sz="12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акта направляется в исполнительный орган </a:t>
          </a:r>
          <a:r>
            <a:rPr lang="ru-RU" sz="18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страховщик</a:t>
          </a:r>
          <a:r>
            <a:rPr lang="ru-RU" sz="12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а по месту регистрации работодателя в качестве страхователя </a:t>
          </a:r>
          <a:endParaRPr lang="ru-RU" sz="1200" b="1" dirty="0">
            <a:solidFill>
              <a:schemeClr val="tx1"/>
            </a:solidFill>
            <a:latin typeface="Verdana" pitchFamily="34" charset="0"/>
            <a:ea typeface="Verdana" pitchFamily="34" charset="0"/>
          </a:endParaRPr>
        </a:p>
      </dgm:t>
    </dgm:pt>
    <dgm:pt modelId="{3FC010D8-64F8-468C-B286-04FF9A11A2CC}" type="parTrans" cxnId="{255E1798-CDDC-4264-9928-E65DE96C4EF4}">
      <dgm:prSet/>
      <dgm:spPr/>
      <dgm:t>
        <a:bodyPr/>
        <a:lstStyle/>
        <a:p>
          <a:endParaRPr lang="ru-RU"/>
        </a:p>
      </dgm:t>
    </dgm:pt>
    <dgm:pt modelId="{08B67351-1923-46D7-90C1-9493CE9A30FA}" type="sibTrans" cxnId="{255E1798-CDDC-4264-9928-E65DE96C4EF4}">
      <dgm:prSet/>
      <dgm:spPr/>
      <dgm:t>
        <a:bodyPr/>
        <a:lstStyle/>
        <a:p>
          <a:endParaRPr lang="ru-RU"/>
        </a:p>
      </dgm:t>
    </dgm:pt>
    <dgm:pt modelId="{939B3009-0DEF-470A-9DFE-21FE75AF4993}" type="pres">
      <dgm:prSet presAssocID="{4FB100B5-456D-44AE-9CF0-29A09A31FB9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2F8E7FA-C271-49F2-B426-1777A8BD84CD}" type="pres">
      <dgm:prSet presAssocID="{60009B71-C06F-462A-9F1D-D9EC5E81C2F4}" presName="hierRoot1" presStyleCnt="0">
        <dgm:presLayoutVars>
          <dgm:hierBranch val="init"/>
        </dgm:presLayoutVars>
      </dgm:prSet>
      <dgm:spPr/>
    </dgm:pt>
    <dgm:pt modelId="{603E0796-D86D-49FA-B56D-C7EE335F8CA1}" type="pres">
      <dgm:prSet presAssocID="{60009B71-C06F-462A-9F1D-D9EC5E81C2F4}" presName="rootComposite1" presStyleCnt="0"/>
      <dgm:spPr/>
    </dgm:pt>
    <dgm:pt modelId="{1A10A429-74A7-4658-B56F-689D27CCF2EB}" type="pres">
      <dgm:prSet presAssocID="{60009B71-C06F-462A-9F1D-D9EC5E81C2F4}" presName="rootText1" presStyleLbl="node0" presStyleIdx="0" presStyleCnt="1" custScaleX="74263" custScaleY="61382" custLinFactNeighborX="323" custLinFactNeighborY="-439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AE16A4-1841-4382-81C9-671FC4BA7AEF}" type="pres">
      <dgm:prSet presAssocID="{60009B71-C06F-462A-9F1D-D9EC5E81C2F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4CF9E02-4B0A-42D2-9454-8E505BBE381C}" type="pres">
      <dgm:prSet presAssocID="{60009B71-C06F-462A-9F1D-D9EC5E81C2F4}" presName="hierChild2" presStyleCnt="0"/>
      <dgm:spPr/>
    </dgm:pt>
    <dgm:pt modelId="{C71B8157-E6E7-4FB1-B845-23D4EF1300A5}" type="pres">
      <dgm:prSet presAssocID="{6E341574-A8AD-4DC0-969C-E1F17DA4C302}" presName="Name37" presStyleLbl="parChTrans1D2" presStyleIdx="0" presStyleCnt="3"/>
      <dgm:spPr/>
      <dgm:t>
        <a:bodyPr/>
        <a:lstStyle/>
        <a:p>
          <a:endParaRPr lang="ru-RU"/>
        </a:p>
      </dgm:t>
    </dgm:pt>
    <dgm:pt modelId="{DB7B7D6D-17EC-414F-A80C-3BF6B1F606ED}" type="pres">
      <dgm:prSet presAssocID="{B303ECD1-AB07-40F8-B2D6-414ED4788C8A}" presName="hierRoot2" presStyleCnt="0">
        <dgm:presLayoutVars>
          <dgm:hierBranch val="init"/>
        </dgm:presLayoutVars>
      </dgm:prSet>
      <dgm:spPr/>
    </dgm:pt>
    <dgm:pt modelId="{EA1C4961-B8E3-40A1-AB5E-A9761E0C2505}" type="pres">
      <dgm:prSet presAssocID="{B303ECD1-AB07-40F8-B2D6-414ED4788C8A}" presName="rootComposite" presStyleCnt="0"/>
      <dgm:spPr/>
    </dgm:pt>
    <dgm:pt modelId="{787E7FB9-7B6B-4964-AF5C-DBD48A7BD0E1}" type="pres">
      <dgm:prSet presAssocID="{B303ECD1-AB07-40F8-B2D6-414ED4788C8A}" presName="rootText" presStyleLbl="node2" presStyleIdx="0" presStyleCnt="3" custScaleX="91919" custScaleY="63307" custLinFactNeighborY="-542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2AF6F5-2EB8-4A0E-AD8F-E50DD72B95DC}" type="pres">
      <dgm:prSet presAssocID="{B303ECD1-AB07-40F8-B2D6-414ED4788C8A}" presName="rootConnector" presStyleLbl="node2" presStyleIdx="0" presStyleCnt="3"/>
      <dgm:spPr/>
      <dgm:t>
        <a:bodyPr/>
        <a:lstStyle/>
        <a:p>
          <a:endParaRPr lang="ru-RU"/>
        </a:p>
      </dgm:t>
    </dgm:pt>
    <dgm:pt modelId="{F90B4994-0B94-4EB4-9919-B7F994678CCE}" type="pres">
      <dgm:prSet presAssocID="{B303ECD1-AB07-40F8-B2D6-414ED4788C8A}" presName="hierChild4" presStyleCnt="0"/>
      <dgm:spPr/>
    </dgm:pt>
    <dgm:pt modelId="{6F9C6355-B33E-4CA1-8771-7087E3CA84E2}" type="pres">
      <dgm:prSet presAssocID="{B303ECD1-AB07-40F8-B2D6-414ED4788C8A}" presName="hierChild5" presStyleCnt="0"/>
      <dgm:spPr/>
    </dgm:pt>
    <dgm:pt modelId="{7886E3C9-DA3D-4806-A25E-76213E4B90B8}" type="pres">
      <dgm:prSet presAssocID="{0061E3AC-2E39-4683-8519-BB38C310491C}" presName="Name37" presStyleLbl="parChTrans1D2" presStyleIdx="1" presStyleCnt="3"/>
      <dgm:spPr/>
      <dgm:t>
        <a:bodyPr/>
        <a:lstStyle/>
        <a:p>
          <a:endParaRPr lang="ru-RU"/>
        </a:p>
      </dgm:t>
    </dgm:pt>
    <dgm:pt modelId="{5A4E15E2-DF27-4CC4-BC4D-73CD3F6ADDA0}" type="pres">
      <dgm:prSet presAssocID="{D7B12BF6-61F5-4EB4-AEA6-C90ECE0CDFD9}" presName="hierRoot2" presStyleCnt="0">
        <dgm:presLayoutVars>
          <dgm:hierBranch val="init"/>
        </dgm:presLayoutVars>
      </dgm:prSet>
      <dgm:spPr/>
    </dgm:pt>
    <dgm:pt modelId="{3F9CD3AC-7088-4CAB-83B2-65123D78579F}" type="pres">
      <dgm:prSet presAssocID="{D7B12BF6-61F5-4EB4-AEA6-C90ECE0CDFD9}" presName="rootComposite" presStyleCnt="0"/>
      <dgm:spPr/>
    </dgm:pt>
    <dgm:pt modelId="{AF12146D-FF50-4B5A-A6D1-3EA4C5E2A912}" type="pres">
      <dgm:prSet presAssocID="{D7B12BF6-61F5-4EB4-AEA6-C90ECE0CDFD9}" presName="rootText" presStyleLbl="node2" presStyleIdx="1" presStyleCnt="3" custScaleX="87783" custScaleY="60497" custLinFactNeighborX="-2557" custLinFactNeighborY="-524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E04C4B-4513-452D-8785-3C8D78D35C65}" type="pres">
      <dgm:prSet presAssocID="{D7B12BF6-61F5-4EB4-AEA6-C90ECE0CDFD9}" presName="rootConnector" presStyleLbl="node2" presStyleIdx="1" presStyleCnt="3"/>
      <dgm:spPr/>
      <dgm:t>
        <a:bodyPr/>
        <a:lstStyle/>
        <a:p>
          <a:endParaRPr lang="ru-RU"/>
        </a:p>
      </dgm:t>
    </dgm:pt>
    <dgm:pt modelId="{53E891FA-1BC0-48AA-8F22-983365828FB3}" type="pres">
      <dgm:prSet presAssocID="{D7B12BF6-61F5-4EB4-AEA6-C90ECE0CDFD9}" presName="hierChild4" presStyleCnt="0"/>
      <dgm:spPr/>
    </dgm:pt>
    <dgm:pt modelId="{6DAF1AD2-444F-4603-ABB4-2F3DE7B77AAB}" type="pres">
      <dgm:prSet presAssocID="{D7B12BF6-61F5-4EB4-AEA6-C90ECE0CDFD9}" presName="hierChild5" presStyleCnt="0"/>
      <dgm:spPr/>
    </dgm:pt>
    <dgm:pt modelId="{49E59AF3-07EA-4E29-A3C5-7B15CB461F00}" type="pres">
      <dgm:prSet presAssocID="{3FC010D8-64F8-468C-B286-04FF9A11A2CC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DB8B9ED-FFAA-42B2-8DB1-EB97C54388B6}" type="pres">
      <dgm:prSet presAssocID="{47CC8771-7A61-4047-B010-F1B3F37D1613}" presName="hierRoot2" presStyleCnt="0">
        <dgm:presLayoutVars>
          <dgm:hierBranch val="init"/>
        </dgm:presLayoutVars>
      </dgm:prSet>
      <dgm:spPr/>
    </dgm:pt>
    <dgm:pt modelId="{F5984642-C652-4A41-AABF-9C996A0E5E72}" type="pres">
      <dgm:prSet presAssocID="{47CC8771-7A61-4047-B010-F1B3F37D1613}" presName="rootComposite" presStyleCnt="0"/>
      <dgm:spPr/>
    </dgm:pt>
    <dgm:pt modelId="{935ED8F6-2B6F-410E-96D2-36F770C63AE1}" type="pres">
      <dgm:prSet presAssocID="{47CC8771-7A61-4047-B010-F1B3F37D1613}" presName="rootText" presStyleLbl="node2" presStyleIdx="2" presStyleCnt="3" custScaleX="86816" custScaleY="59303" custLinFactNeighborY="-536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770416-89BF-4F26-B755-83BD66AB7F47}" type="pres">
      <dgm:prSet presAssocID="{47CC8771-7A61-4047-B010-F1B3F37D1613}" presName="rootConnector" presStyleLbl="node2" presStyleIdx="2" presStyleCnt="3"/>
      <dgm:spPr/>
      <dgm:t>
        <a:bodyPr/>
        <a:lstStyle/>
        <a:p>
          <a:endParaRPr lang="ru-RU"/>
        </a:p>
      </dgm:t>
    </dgm:pt>
    <dgm:pt modelId="{911F749D-CC63-4D72-B9CD-88A1E85071CE}" type="pres">
      <dgm:prSet presAssocID="{47CC8771-7A61-4047-B010-F1B3F37D1613}" presName="hierChild4" presStyleCnt="0"/>
      <dgm:spPr/>
    </dgm:pt>
    <dgm:pt modelId="{2EAF1C79-0931-48B4-B209-3C483AB3CB5E}" type="pres">
      <dgm:prSet presAssocID="{47CC8771-7A61-4047-B010-F1B3F37D1613}" presName="hierChild5" presStyleCnt="0"/>
      <dgm:spPr/>
    </dgm:pt>
    <dgm:pt modelId="{4A6D67E2-DA37-4B31-B954-29572CDFEF5A}" type="pres">
      <dgm:prSet presAssocID="{60009B71-C06F-462A-9F1D-D9EC5E81C2F4}" presName="hierChild3" presStyleCnt="0"/>
      <dgm:spPr/>
    </dgm:pt>
  </dgm:ptLst>
  <dgm:cxnLst>
    <dgm:cxn modelId="{8CF8AD4D-5CC1-441B-B3E4-108423F44DC7}" type="presOf" srcId="{3FC010D8-64F8-468C-B286-04FF9A11A2CC}" destId="{49E59AF3-07EA-4E29-A3C5-7B15CB461F00}" srcOrd="0" destOrd="0" presId="urn:microsoft.com/office/officeart/2005/8/layout/orgChart1"/>
    <dgm:cxn modelId="{F8252060-9F4C-4D93-902A-DC97FA16DBA3}" type="presOf" srcId="{6E341574-A8AD-4DC0-969C-E1F17DA4C302}" destId="{C71B8157-E6E7-4FB1-B845-23D4EF1300A5}" srcOrd="0" destOrd="0" presId="urn:microsoft.com/office/officeart/2005/8/layout/orgChart1"/>
    <dgm:cxn modelId="{BC9D8ADE-71A6-4A73-B181-EBA591803DB2}" srcId="{60009B71-C06F-462A-9F1D-D9EC5E81C2F4}" destId="{D7B12BF6-61F5-4EB4-AEA6-C90ECE0CDFD9}" srcOrd="1" destOrd="0" parTransId="{0061E3AC-2E39-4683-8519-BB38C310491C}" sibTransId="{64FF7F85-3701-47E3-975F-B8C5681D86ED}"/>
    <dgm:cxn modelId="{09AADDDB-DC13-4644-838E-10302A037448}" type="presOf" srcId="{B303ECD1-AB07-40F8-B2D6-414ED4788C8A}" destId="{902AF6F5-2EB8-4A0E-AD8F-E50DD72B95DC}" srcOrd="1" destOrd="0" presId="urn:microsoft.com/office/officeart/2005/8/layout/orgChart1"/>
    <dgm:cxn modelId="{E8C5B536-CEF6-4A75-92DF-9665A088BACC}" type="presOf" srcId="{47CC8771-7A61-4047-B010-F1B3F37D1613}" destId="{935ED8F6-2B6F-410E-96D2-36F770C63AE1}" srcOrd="0" destOrd="0" presId="urn:microsoft.com/office/officeart/2005/8/layout/orgChart1"/>
    <dgm:cxn modelId="{7B0443D8-BC34-4CDD-A9ED-5DBA4A455934}" srcId="{60009B71-C06F-462A-9F1D-D9EC5E81C2F4}" destId="{B303ECD1-AB07-40F8-B2D6-414ED4788C8A}" srcOrd="0" destOrd="0" parTransId="{6E341574-A8AD-4DC0-969C-E1F17DA4C302}" sibTransId="{6EF9DEC1-4A51-43E4-94DE-5CF4DAF3BDA1}"/>
    <dgm:cxn modelId="{752E3B88-E4D2-48F2-836D-520239CD7262}" type="presOf" srcId="{D7B12BF6-61F5-4EB4-AEA6-C90ECE0CDFD9}" destId="{AF12146D-FF50-4B5A-A6D1-3EA4C5E2A912}" srcOrd="0" destOrd="0" presId="urn:microsoft.com/office/officeart/2005/8/layout/orgChart1"/>
    <dgm:cxn modelId="{255E1798-CDDC-4264-9928-E65DE96C4EF4}" srcId="{60009B71-C06F-462A-9F1D-D9EC5E81C2F4}" destId="{47CC8771-7A61-4047-B010-F1B3F37D1613}" srcOrd="2" destOrd="0" parTransId="{3FC010D8-64F8-468C-B286-04FF9A11A2CC}" sibTransId="{08B67351-1923-46D7-90C1-9493CE9A30FA}"/>
    <dgm:cxn modelId="{53D1D381-49CB-4D9E-AC9C-EB4A6AAE54CE}" type="presOf" srcId="{47CC8771-7A61-4047-B010-F1B3F37D1613}" destId="{3B770416-89BF-4F26-B755-83BD66AB7F47}" srcOrd="1" destOrd="0" presId="urn:microsoft.com/office/officeart/2005/8/layout/orgChart1"/>
    <dgm:cxn modelId="{A42F290E-A694-423F-8346-BFC33FD4D0B4}" srcId="{4FB100B5-456D-44AE-9CF0-29A09A31FB95}" destId="{60009B71-C06F-462A-9F1D-D9EC5E81C2F4}" srcOrd="0" destOrd="0" parTransId="{B3FA2AD5-9020-4385-92FD-F8896A44085B}" sibTransId="{C06B630D-835A-4CD9-A86A-E26A7E10B1C7}"/>
    <dgm:cxn modelId="{6B637299-4FE3-4BEC-83F7-F9EF20CDA599}" type="presOf" srcId="{60009B71-C06F-462A-9F1D-D9EC5E81C2F4}" destId="{1A10A429-74A7-4658-B56F-689D27CCF2EB}" srcOrd="0" destOrd="0" presId="urn:microsoft.com/office/officeart/2005/8/layout/orgChart1"/>
    <dgm:cxn modelId="{791576E6-6989-492F-91A7-38CFA2A47650}" type="presOf" srcId="{4FB100B5-456D-44AE-9CF0-29A09A31FB95}" destId="{939B3009-0DEF-470A-9DFE-21FE75AF4993}" srcOrd="0" destOrd="0" presId="urn:microsoft.com/office/officeart/2005/8/layout/orgChart1"/>
    <dgm:cxn modelId="{369F2724-54B7-493D-B7EC-B85997D72EE4}" type="presOf" srcId="{0061E3AC-2E39-4683-8519-BB38C310491C}" destId="{7886E3C9-DA3D-4806-A25E-76213E4B90B8}" srcOrd="0" destOrd="0" presId="urn:microsoft.com/office/officeart/2005/8/layout/orgChart1"/>
    <dgm:cxn modelId="{C76E9E75-CD96-4F44-89E6-F027E4720BD6}" type="presOf" srcId="{D7B12BF6-61F5-4EB4-AEA6-C90ECE0CDFD9}" destId="{6EE04C4B-4513-452D-8785-3C8D78D35C65}" srcOrd="1" destOrd="0" presId="urn:microsoft.com/office/officeart/2005/8/layout/orgChart1"/>
    <dgm:cxn modelId="{1F431382-7F17-465D-8720-328CD6F873FD}" type="presOf" srcId="{60009B71-C06F-462A-9F1D-D9EC5E81C2F4}" destId="{93AE16A4-1841-4382-81C9-671FC4BA7AEF}" srcOrd="1" destOrd="0" presId="urn:microsoft.com/office/officeart/2005/8/layout/orgChart1"/>
    <dgm:cxn modelId="{72BA3439-A9E2-4995-90F7-9C5C0CD5D8ED}" type="presOf" srcId="{B303ECD1-AB07-40F8-B2D6-414ED4788C8A}" destId="{787E7FB9-7B6B-4964-AF5C-DBD48A7BD0E1}" srcOrd="0" destOrd="0" presId="urn:microsoft.com/office/officeart/2005/8/layout/orgChart1"/>
    <dgm:cxn modelId="{7B7C8F7B-37D5-458E-8F94-02C505113601}" type="presParOf" srcId="{939B3009-0DEF-470A-9DFE-21FE75AF4993}" destId="{22F8E7FA-C271-49F2-B426-1777A8BD84CD}" srcOrd="0" destOrd="0" presId="urn:microsoft.com/office/officeart/2005/8/layout/orgChart1"/>
    <dgm:cxn modelId="{90E18B1B-0A0A-4AA7-A19D-E8B9E303C0FF}" type="presParOf" srcId="{22F8E7FA-C271-49F2-B426-1777A8BD84CD}" destId="{603E0796-D86D-49FA-B56D-C7EE335F8CA1}" srcOrd="0" destOrd="0" presId="urn:microsoft.com/office/officeart/2005/8/layout/orgChart1"/>
    <dgm:cxn modelId="{8E09D07D-E4D3-4FD7-926B-17840726D53B}" type="presParOf" srcId="{603E0796-D86D-49FA-B56D-C7EE335F8CA1}" destId="{1A10A429-74A7-4658-B56F-689D27CCF2EB}" srcOrd="0" destOrd="0" presId="urn:microsoft.com/office/officeart/2005/8/layout/orgChart1"/>
    <dgm:cxn modelId="{0E1AB277-9184-4F47-947C-3093349EC0A0}" type="presParOf" srcId="{603E0796-D86D-49FA-B56D-C7EE335F8CA1}" destId="{93AE16A4-1841-4382-81C9-671FC4BA7AEF}" srcOrd="1" destOrd="0" presId="urn:microsoft.com/office/officeart/2005/8/layout/orgChart1"/>
    <dgm:cxn modelId="{CB14EE21-BFBE-45AD-9018-1DBA2C64BD0E}" type="presParOf" srcId="{22F8E7FA-C271-49F2-B426-1777A8BD84CD}" destId="{E4CF9E02-4B0A-42D2-9454-8E505BBE381C}" srcOrd="1" destOrd="0" presId="urn:microsoft.com/office/officeart/2005/8/layout/orgChart1"/>
    <dgm:cxn modelId="{3AA2A2B9-AFC4-49E3-8A95-236F2A238A73}" type="presParOf" srcId="{E4CF9E02-4B0A-42D2-9454-8E505BBE381C}" destId="{C71B8157-E6E7-4FB1-B845-23D4EF1300A5}" srcOrd="0" destOrd="0" presId="urn:microsoft.com/office/officeart/2005/8/layout/orgChart1"/>
    <dgm:cxn modelId="{6AD90FFB-6DAA-438E-A67B-5CE00550096A}" type="presParOf" srcId="{E4CF9E02-4B0A-42D2-9454-8E505BBE381C}" destId="{DB7B7D6D-17EC-414F-A80C-3BF6B1F606ED}" srcOrd="1" destOrd="0" presId="urn:microsoft.com/office/officeart/2005/8/layout/orgChart1"/>
    <dgm:cxn modelId="{5E035FB8-C055-45D7-823C-938197F19528}" type="presParOf" srcId="{DB7B7D6D-17EC-414F-A80C-3BF6B1F606ED}" destId="{EA1C4961-B8E3-40A1-AB5E-A9761E0C2505}" srcOrd="0" destOrd="0" presId="urn:microsoft.com/office/officeart/2005/8/layout/orgChart1"/>
    <dgm:cxn modelId="{E7A2B3D7-44C7-4BDF-87CC-F8E781C4C8D0}" type="presParOf" srcId="{EA1C4961-B8E3-40A1-AB5E-A9761E0C2505}" destId="{787E7FB9-7B6B-4964-AF5C-DBD48A7BD0E1}" srcOrd="0" destOrd="0" presId="urn:microsoft.com/office/officeart/2005/8/layout/orgChart1"/>
    <dgm:cxn modelId="{93327C7E-F2C1-4B6E-BADB-4783DAE1CBD0}" type="presParOf" srcId="{EA1C4961-B8E3-40A1-AB5E-A9761E0C2505}" destId="{902AF6F5-2EB8-4A0E-AD8F-E50DD72B95DC}" srcOrd="1" destOrd="0" presId="urn:microsoft.com/office/officeart/2005/8/layout/orgChart1"/>
    <dgm:cxn modelId="{6BA1FBAE-BA25-4197-8D09-1D19AB906D88}" type="presParOf" srcId="{DB7B7D6D-17EC-414F-A80C-3BF6B1F606ED}" destId="{F90B4994-0B94-4EB4-9919-B7F994678CCE}" srcOrd="1" destOrd="0" presId="urn:microsoft.com/office/officeart/2005/8/layout/orgChart1"/>
    <dgm:cxn modelId="{4803AD58-B9FD-42C4-9D2B-5BD26DF2ECB5}" type="presParOf" srcId="{DB7B7D6D-17EC-414F-A80C-3BF6B1F606ED}" destId="{6F9C6355-B33E-4CA1-8771-7087E3CA84E2}" srcOrd="2" destOrd="0" presId="urn:microsoft.com/office/officeart/2005/8/layout/orgChart1"/>
    <dgm:cxn modelId="{C2956E0A-AEFF-43A3-B3E9-856BC6FECACE}" type="presParOf" srcId="{E4CF9E02-4B0A-42D2-9454-8E505BBE381C}" destId="{7886E3C9-DA3D-4806-A25E-76213E4B90B8}" srcOrd="2" destOrd="0" presId="urn:microsoft.com/office/officeart/2005/8/layout/orgChart1"/>
    <dgm:cxn modelId="{F80E62E8-2FB9-4F6B-9376-5B230367616A}" type="presParOf" srcId="{E4CF9E02-4B0A-42D2-9454-8E505BBE381C}" destId="{5A4E15E2-DF27-4CC4-BC4D-73CD3F6ADDA0}" srcOrd="3" destOrd="0" presId="urn:microsoft.com/office/officeart/2005/8/layout/orgChart1"/>
    <dgm:cxn modelId="{B547CA08-E195-4ACE-A073-4970B235FE51}" type="presParOf" srcId="{5A4E15E2-DF27-4CC4-BC4D-73CD3F6ADDA0}" destId="{3F9CD3AC-7088-4CAB-83B2-65123D78579F}" srcOrd="0" destOrd="0" presId="urn:microsoft.com/office/officeart/2005/8/layout/orgChart1"/>
    <dgm:cxn modelId="{3EE4FE0E-A812-48CC-B042-DA9315384F1C}" type="presParOf" srcId="{3F9CD3AC-7088-4CAB-83B2-65123D78579F}" destId="{AF12146D-FF50-4B5A-A6D1-3EA4C5E2A912}" srcOrd="0" destOrd="0" presId="urn:microsoft.com/office/officeart/2005/8/layout/orgChart1"/>
    <dgm:cxn modelId="{76425DA3-868E-41C9-9A20-78DE674D6B57}" type="presParOf" srcId="{3F9CD3AC-7088-4CAB-83B2-65123D78579F}" destId="{6EE04C4B-4513-452D-8785-3C8D78D35C65}" srcOrd="1" destOrd="0" presId="urn:microsoft.com/office/officeart/2005/8/layout/orgChart1"/>
    <dgm:cxn modelId="{609C1023-9C98-4F2F-A412-68F2A8CE9744}" type="presParOf" srcId="{5A4E15E2-DF27-4CC4-BC4D-73CD3F6ADDA0}" destId="{53E891FA-1BC0-48AA-8F22-983365828FB3}" srcOrd="1" destOrd="0" presId="urn:microsoft.com/office/officeart/2005/8/layout/orgChart1"/>
    <dgm:cxn modelId="{548ADF07-A39F-44B3-B6E5-4096BAC5E0AB}" type="presParOf" srcId="{5A4E15E2-DF27-4CC4-BC4D-73CD3F6ADDA0}" destId="{6DAF1AD2-444F-4603-ABB4-2F3DE7B77AAB}" srcOrd="2" destOrd="0" presId="urn:microsoft.com/office/officeart/2005/8/layout/orgChart1"/>
    <dgm:cxn modelId="{5FEB3EDB-53FD-4EFF-968D-B4E943FF00F5}" type="presParOf" srcId="{E4CF9E02-4B0A-42D2-9454-8E505BBE381C}" destId="{49E59AF3-07EA-4E29-A3C5-7B15CB461F00}" srcOrd="4" destOrd="0" presId="urn:microsoft.com/office/officeart/2005/8/layout/orgChart1"/>
    <dgm:cxn modelId="{8A4BB478-5F18-4570-BEA8-4B53C27586F5}" type="presParOf" srcId="{E4CF9E02-4B0A-42D2-9454-8E505BBE381C}" destId="{7DB8B9ED-FFAA-42B2-8DB1-EB97C54388B6}" srcOrd="5" destOrd="0" presId="urn:microsoft.com/office/officeart/2005/8/layout/orgChart1"/>
    <dgm:cxn modelId="{00745149-6CEC-4123-A2D9-B3735154C871}" type="presParOf" srcId="{7DB8B9ED-FFAA-42B2-8DB1-EB97C54388B6}" destId="{F5984642-C652-4A41-AABF-9C996A0E5E72}" srcOrd="0" destOrd="0" presId="urn:microsoft.com/office/officeart/2005/8/layout/orgChart1"/>
    <dgm:cxn modelId="{06921A6F-1B24-4D2D-9383-1604C2C33222}" type="presParOf" srcId="{F5984642-C652-4A41-AABF-9C996A0E5E72}" destId="{935ED8F6-2B6F-410E-96D2-36F770C63AE1}" srcOrd="0" destOrd="0" presId="urn:microsoft.com/office/officeart/2005/8/layout/orgChart1"/>
    <dgm:cxn modelId="{056C7000-DF5C-4F4A-9A68-902D94FD340F}" type="presParOf" srcId="{F5984642-C652-4A41-AABF-9C996A0E5E72}" destId="{3B770416-89BF-4F26-B755-83BD66AB7F47}" srcOrd="1" destOrd="0" presId="urn:microsoft.com/office/officeart/2005/8/layout/orgChart1"/>
    <dgm:cxn modelId="{9BFB0CAB-AF6E-46AC-8429-0D1F99C45D78}" type="presParOf" srcId="{7DB8B9ED-FFAA-42B2-8DB1-EB97C54388B6}" destId="{911F749D-CC63-4D72-B9CD-88A1E85071CE}" srcOrd="1" destOrd="0" presId="urn:microsoft.com/office/officeart/2005/8/layout/orgChart1"/>
    <dgm:cxn modelId="{CBDDF8BF-478D-4EF2-A973-220064FA7FD0}" type="presParOf" srcId="{7DB8B9ED-FFAA-42B2-8DB1-EB97C54388B6}" destId="{2EAF1C79-0931-48B4-B209-3C483AB3CB5E}" srcOrd="2" destOrd="0" presId="urn:microsoft.com/office/officeart/2005/8/layout/orgChart1"/>
    <dgm:cxn modelId="{DA883B51-26DE-48E1-A2C3-B45502DEA73A}" type="presParOf" srcId="{22F8E7FA-C271-49F2-B426-1777A8BD84CD}" destId="{4A6D67E2-DA37-4B31-B954-29572CDFEF5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637371D-9C0E-422B-B61E-748FCB407587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8E7A63-9B91-48B2-BD99-0DEF704944C9}">
      <dgm:prSet phldrT="[Текст]" custT="1"/>
      <dgm:spPr>
        <a:solidFill>
          <a:srgbClr val="00B0F0"/>
        </a:solidFill>
        <a:ln w="12700">
          <a:solidFill>
            <a:schemeClr val="accent1"/>
          </a:solidFill>
        </a:ln>
        <a:effectLst>
          <a:glow rad="635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20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</a:rPr>
            <a:t>Виды обеспечения по страхованию</a:t>
          </a:r>
          <a:endParaRPr lang="ru-RU" sz="2000" b="1" dirty="0">
            <a:solidFill>
              <a:srgbClr val="FFFF00"/>
            </a:solidFill>
            <a:latin typeface="Verdana" pitchFamily="34" charset="0"/>
            <a:ea typeface="Verdana" pitchFamily="34" charset="0"/>
          </a:endParaRPr>
        </a:p>
      </dgm:t>
    </dgm:pt>
    <dgm:pt modelId="{F8CDEC72-D76E-4EC9-917E-2307C43621CC}" type="parTrans" cxnId="{13657F00-C4DC-4141-8A19-5008EA11D702}">
      <dgm:prSet/>
      <dgm:spPr/>
      <dgm:t>
        <a:bodyPr/>
        <a:lstStyle/>
        <a:p>
          <a:endParaRPr lang="ru-RU"/>
        </a:p>
      </dgm:t>
    </dgm:pt>
    <dgm:pt modelId="{BE0AAE7F-7A91-4C78-AA0A-D765CFDCBA24}" type="sibTrans" cxnId="{13657F00-C4DC-4141-8A19-5008EA11D702}">
      <dgm:prSet/>
      <dgm:spPr/>
      <dgm:t>
        <a:bodyPr/>
        <a:lstStyle/>
        <a:p>
          <a:endParaRPr lang="ru-RU"/>
        </a:p>
      </dgm:t>
    </dgm:pt>
    <dgm:pt modelId="{35118961-FCE1-47FB-8AC1-5F22B91F6871}">
      <dgm:prSet phldrT="[Текст]" custT="1"/>
      <dgm:spPr>
        <a:solidFill>
          <a:schemeClr val="bg1">
            <a:lumMod val="85000"/>
          </a:schemeClr>
        </a:solidFill>
        <a:ln w="12700">
          <a:solidFill>
            <a:schemeClr val="accent1"/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ru-RU" sz="1600" b="1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Пособие по временной нетрудоспособности пострадавшего в размере 100 % его среднего заработка</a:t>
          </a:r>
          <a:endParaRPr lang="ru-RU" sz="1600" b="1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gm:t>
    </dgm:pt>
    <dgm:pt modelId="{E96F7E08-8FCF-4A45-87E8-79BC548CF939}" type="parTrans" cxnId="{FCE84D75-4C15-4FBD-97A6-DCF014F350D7}">
      <dgm:prSet/>
      <dgm:spPr/>
      <dgm:t>
        <a:bodyPr/>
        <a:lstStyle/>
        <a:p>
          <a:endParaRPr lang="ru-RU"/>
        </a:p>
      </dgm:t>
    </dgm:pt>
    <dgm:pt modelId="{08A1235E-EDC7-4A0C-9040-C24052EC2753}" type="sibTrans" cxnId="{FCE84D75-4C15-4FBD-97A6-DCF014F350D7}">
      <dgm:prSet/>
      <dgm:spPr/>
      <dgm:t>
        <a:bodyPr/>
        <a:lstStyle/>
        <a:p>
          <a:endParaRPr lang="ru-RU"/>
        </a:p>
      </dgm:t>
    </dgm:pt>
    <dgm:pt modelId="{080E841A-1981-4CC1-8C09-5F03ABC72993}">
      <dgm:prSet phldrT="[Текст]" custT="1"/>
      <dgm:spPr>
        <a:solidFill>
          <a:schemeClr val="bg1">
            <a:lumMod val="85000"/>
          </a:schemeClr>
        </a:solidFill>
        <a:ln w="12700">
          <a:solidFill>
            <a:schemeClr val="accent1"/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ru-RU" sz="1600" b="1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Единовременная страховая выплата застрахованному либо лицам, имеющим право на получение такой выплаты в случае его смерти</a:t>
          </a:r>
          <a:endParaRPr lang="ru-RU" sz="1600" b="1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gm:t>
    </dgm:pt>
    <dgm:pt modelId="{06437DA9-A2C6-4727-A34E-76126C7FD5E9}" type="parTrans" cxnId="{1D1377C3-692F-4728-9AC7-BB850FF48C79}">
      <dgm:prSet/>
      <dgm:spPr/>
      <dgm:t>
        <a:bodyPr/>
        <a:lstStyle/>
        <a:p>
          <a:endParaRPr lang="ru-RU"/>
        </a:p>
      </dgm:t>
    </dgm:pt>
    <dgm:pt modelId="{888532FA-EC03-461F-87A4-4DC0BAB7B169}" type="sibTrans" cxnId="{1D1377C3-692F-4728-9AC7-BB850FF48C79}">
      <dgm:prSet/>
      <dgm:spPr/>
      <dgm:t>
        <a:bodyPr/>
        <a:lstStyle/>
        <a:p>
          <a:endParaRPr lang="ru-RU"/>
        </a:p>
      </dgm:t>
    </dgm:pt>
    <dgm:pt modelId="{5AFBA70E-AB1E-478F-9250-DF9A88FCCCA4}">
      <dgm:prSet phldrT="[Текст]" custT="1"/>
      <dgm:spPr>
        <a:solidFill>
          <a:schemeClr val="bg1">
            <a:lumMod val="85000"/>
          </a:schemeClr>
        </a:solidFill>
        <a:ln w="12700">
          <a:solidFill>
            <a:schemeClr val="accent1"/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ru-RU" sz="1600" b="1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Ежемесячная страховая выплата застрахованному либо лицам, имеющим право на получение таких выплат в случае его смерти</a:t>
          </a:r>
          <a:endParaRPr lang="ru-RU" sz="1600" b="1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gm:t>
    </dgm:pt>
    <dgm:pt modelId="{77DA66ED-EB2F-4C2A-84B2-8A93FD179A56}" type="parTrans" cxnId="{87DCFF5E-AB5B-422E-860B-557A6A52852E}">
      <dgm:prSet/>
      <dgm:spPr/>
      <dgm:t>
        <a:bodyPr/>
        <a:lstStyle/>
        <a:p>
          <a:endParaRPr lang="ru-RU"/>
        </a:p>
      </dgm:t>
    </dgm:pt>
    <dgm:pt modelId="{E8C9435B-1026-40D3-9BD3-940EF65A4A4A}" type="sibTrans" cxnId="{87DCFF5E-AB5B-422E-860B-557A6A52852E}">
      <dgm:prSet/>
      <dgm:spPr/>
      <dgm:t>
        <a:bodyPr/>
        <a:lstStyle/>
        <a:p>
          <a:endParaRPr lang="ru-RU"/>
        </a:p>
      </dgm:t>
    </dgm:pt>
    <dgm:pt modelId="{69F493D9-4F9E-4844-8EDF-91E3B9057A00}">
      <dgm:prSet custT="1"/>
      <dgm:spPr>
        <a:solidFill>
          <a:schemeClr val="bg1">
            <a:lumMod val="85000"/>
          </a:schemeClr>
        </a:solidFill>
        <a:ln w="12700">
          <a:solidFill>
            <a:schemeClr val="accent1"/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ru-RU" sz="1600" b="1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Оплаты дополнительных расходов, связанных с медицинской, социальной и</a:t>
          </a:r>
        </a:p>
        <a:p>
          <a:pPr algn="l"/>
          <a:r>
            <a:rPr lang="ru-RU" sz="1600" b="1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профессиональной реабилитацией застрахованного</a:t>
          </a:r>
          <a:endParaRPr lang="ru-RU" sz="1600" b="1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gm:t>
    </dgm:pt>
    <dgm:pt modelId="{B83E304F-3073-46C6-B307-5F5A175DD54C}" type="parTrans" cxnId="{226FA49C-F965-4E2D-A4A9-562D4CE3A72F}">
      <dgm:prSet/>
      <dgm:spPr/>
      <dgm:t>
        <a:bodyPr/>
        <a:lstStyle/>
        <a:p>
          <a:endParaRPr lang="ru-RU"/>
        </a:p>
      </dgm:t>
    </dgm:pt>
    <dgm:pt modelId="{152CDB4C-BE6D-4F50-9E46-F12E0FA504BB}" type="sibTrans" cxnId="{226FA49C-F965-4E2D-A4A9-562D4CE3A72F}">
      <dgm:prSet/>
      <dgm:spPr/>
      <dgm:t>
        <a:bodyPr/>
        <a:lstStyle/>
        <a:p>
          <a:endParaRPr lang="ru-RU"/>
        </a:p>
      </dgm:t>
    </dgm:pt>
    <dgm:pt modelId="{E9E93F28-4A0E-4196-AAB1-ACA5CFF7BD76}" type="pres">
      <dgm:prSet presAssocID="{6637371D-9C0E-422B-B61E-748FCB40758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B478BD-9324-4072-B76C-FDC085B7BEB5}" type="pres">
      <dgm:prSet presAssocID="{3C8E7A63-9B91-48B2-BD99-0DEF704944C9}" presName="root1" presStyleCnt="0"/>
      <dgm:spPr/>
    </dgm:pt>
    <dgm:pt modelId="{6EBC0B56-7E9F-426E-B60B-C306B1A8CFF2}" type="pres">
      <dgm:prSet presAssocID="{3C8E7A63-9B91-48B2-BD99-0DEF704944C9}" presName="LevelOneTextNode" presStyleLbl="node0" presStyleIdx="0" presStyleCnt="1" custScaleX="80824" custScaleY="69447" custLinFactX="-152558" custLinFactNeighborX="-200000" custLinFactNeighborY="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2CE9C7-A764-4F1D-83FD-060D8F337DE7}" type="pres">
      <dgm:prSet presAssocID="{3C8E7A63-9B91-48B2-BD99-0DEF704944C9}" presName="level2hierChild" presStyleCnt="0"/>
      <dgm:spPr/>
    </dgm:pt>
    <dgm:pt modelId="{7C0D5D2A-6595-4E0D-A596-28B33DFE6707}" type="pres">
      <dgm:prSet presAssocID="{E96F7E08-8FCF-4A45-87E8-79BC548CF939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F314C3DA-20EA-4AB2-B7A1-DDA591845B81}" type="pres">
      <dgm:prSet presAssocID="{E96F7E08-8FCF-4A45-87E8-79BC548CF939}" presName="connTx" presStyleLbl="parChTrans1D2" presStyleIdx="0" presStyleCnt="4"/>
      <dgm:spPr/>
      <dgm:t>
        <a:bodyPr/>
        <a:lstStyle/>
        <a:p>
          <a:endParaRPr lang="ru-RU"/>
        </a:p>
      </dgm:t>
    </dgm:pt>
    <dgm:pt modelId="{2982195B-8532-4248-9C62-2844819208F8}" type="pres">
      <dgm:prSet presAssocID="{35118961-FCE1-47FB-8AC1-5F22B91F6871}" presName="root2" presStyleCnt="0"/>
      <dgm:spPr/>
    </dgm:pt>
    <dgm:pt modelId="{2431AB9A-FE22-4A83-B750-4D4F4BD1EEE0}" type="pres">
      <dgm:prSet presAssocID="{35118961-FCE1-47FB-8AC1-5F22B91F6871}" presName="LevelTwoTextNode" presStyleLbl="node2" presStyleIdx="0" presStyleCnt="4" custScaleX="158752" custScaleY="113249" custLinFactNeighborX="-89634" custLinFactNeighborY="-53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656E4F-BA2A-49BE-9795-176FC2AE1510}" type="pres">
      <dgm:prSet presAssocID="{35118961-FCE1-47FB-8AC1-5F22B91F6871}" presName="level3hierChild" presStyleCnt="0"/>
      <dgm:spPr/>
    </dgm:pt>
    <dgm:pt modelId="{E9F7304B-EB6C-402A-88C4-C18E3F4887C8}" type="pres">
      <dgm:prSet presAssocID="{06437DA9-A2C6-4727-A34E-76126C7FD5E9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EEAA6780-AA87-4951-BE20-098C71D87DE5}" type="pres">
      <dgm:prSet presAssocID="{06437DA9-A2C6-4727-A34E-76126C7FD5E9}" presName="connTx" presStyleLbl="parChTrans1D2" presStyleIdx="1" presStyleCnt="4"/>
      <dgm:spPr/>
      <dgm:t>
        <a:bodyPr/>
        <a:lstStyle/>
        <a:p>
          <a:endParaRPr lang="ru-RU"/>
        </a:p>
      </dgm:t>
    </dgm:pt>
    <dgm:pt modelId="{C94642FE-ADCE-4EDE-A8AD-A2ED736D2286}" type="pres">
      <dgm:prSet presAssocID="{080E841A-1981-4CC1-8C09-5F03ABC72993}" presName="root2" presStyleCnt="0"/>
      <dgm:spPr/>
    </dgm:pt>
    <dgm:pt modelId="{0731C33F-90EF-4AB4-97B1-E3D0F9BD94A5}" type="pres">
      <dgm:prSet presAssocID="{080E841A-1981-4CC1-8C09-5F03ABC72993}" presName="LevelTwoTextNode" presStyleLbl="node2" presStyleIdx="1" presStyleCnt="4" custScaleX="159154" custScaleY="117034" custLinFactNeighborX="-89193" custLinFactNeighborY="-88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53F4B5-26D7-4216-ABCE-11678A1B1727}" type="pres">
      <dgm:prSet presAssocID="{080E841A-1981-4CC1-8C09-5F03ABC72993}" presName="level3hierChild" presStyleCnt="0"/>
      <dgm:spPr/>
    </dgm:pt>
    <dgm:pt modelId="{BF43DC40-D88C-4957-A13D-21EF4FF1C07B}" type="pres">
      <dgm:prSet presAssocID="{77DA66ED-EB2F-4C2A-84B2-8A93FD179A56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5A7F3E65-4BF7-4F96-82A4-0E8539CC0BA6}" type="pres">
      <dgm:prSet presAssocID="{77DA66ED-EB2F-4C2A-84B2-8A93FD179A56}" presName="connTx" presStyleLbl="parChTrans1D2" presStyleIdx="2" presStyleCnt="4"/>
      <dgm:spPr/>
      <dgm:t>
        <a:bodyPr/>
        <a:lstStyle/>
        <a:p>
          <a:endParaRPr lang="ru-RU"/>
        </a:p>
      </dgm:t>
    </dgm:pt>
    <dgm:pt modelId="{3ED7805A-41BD-4922-AB69-86055FEAB570}" type="pres">
      <dgm:prSet presAssocID="{5AFBA70E-AB1E-478F-9250-DF9A88FCCCA4}" presName="root2" presStyleCnt="0"/>
      <dgm:spPr/>
    </dgm:pt>
    <dgm:pt modelId="{1C3589DA-458E-416E-8338-6F93275B8332}" type="pres">
      <dgm:prSet presAssocID="{5AFBA70E-AB1E-478F-9250-DF9A88FCCCA4}" presName="LevelTwoTextNode" presStyleLbl="node2" presStyleIdx="2" presStyleCnt="4" custScaleX="159029" custScaleY="115295" custLinFactNeighborX="-89195" custLinFactNeighborY="-141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03B46E-7420-467E-A06F-BFA9F44E4D01}" type="pres">
      <dgm:prSet presAssocID="{5AFBA70E-AB1E-478F-9250-DF9A88FCCCA4}" presName="level3hierChild" presStyleCnt="0"/>
      <dgm:spPr/>
    </dgm:pt>
    <dgm:pt modelId="{C2DD44AE-6AF0-4738-85D3-8B7B78C814B3}" type="pres">
      <dgm:prSet presAssocID="{B83E304F-3073-46C6-B307-5F5A175DD54C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EF701E6-F933-4D21-AF35-49B4DDC38FD7}" type="pres">
      <dgm:prSet presAssocID="{B83E304F-3073-46C6-B307-5F5A175DD54C}" presName="connTx" presStyleLbl="parChTrans1D2" presStyleIdx="3" presStyleCnt="4"/>
      <dgm:spPr/>
      <dgm:t>
        <a:bodyPr/>
        <a:lstStyle/>
        <a:p>
          <a:endParaRPr lang="ru-RU"/>
        </a:p>
      </dgm:t>
    </dgm:pt>
    <dgm:pt modelId="{7A18F755-5536-4A62-88F4-E023A25FBA46}" type="pres">
      <dgm:prSet presAssocID="{69F493D9-4F9E-4844-8EDF-91E3B9057A00}" presName="root2" presStyleCnt="0"/>
      <dgm:spPr/>
    </dgm:pt>
    <dgm:pt modelId="{833292B5-CA25-4865-A9BA-D2BA335DCCDC}" type="pres">
      <dgm:prSet presAssocID="{69F493D9-4F9E-4844-8EDF-91E3B9057A00}" presName="LevelTwoTextNode" presStyleLbl="node2" presStyleIdx="3" presStyleCnt="4" custScaleX="160720" custScaleY="102606" custLinFactNeighborX="-89309" custLinFactNeighborY="-150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63488E-981F-4DD4-BDA1-10503E702611}" type="pres">
      <dgm:prSet presAssocID="{69F493D9-4F9E-4844-8EDF-91E3B9057A00}" presName="level3hierChild" presStyleCnt="0"/>
      <dgm:spPr/>
    </dgm:pt>
  </dgm:ptLst>
  <dgm:cxnLst>
    <dgm:cxn modelId="{226FA49C-F965-4E2D-A4A9-562D4CE3A72F}" srcId="{3C8E7A63-9B91-48B2-BD99-0DEF704944C9}" destId="{69F493D9-4F9E-4844-8EDF-91E3B9057A00}" srcOrd="3" destOrd="0" parTransId="{B83E304F-3073-46C6-B307-5F5A175DD54C}" sibTransId="{152CDB4C-BE6D-4F50-9E46-F12E0FA504BB}"/>
    <dgm:cxn modelId="{ACEB46BE-A043-4BBB-92D8-2B05E67E6918}" type="presOf" srcId="{6637371D-9C0E-422B-B61E-748FCB407587}" destId="{E9E93F28-4A0E-4196-AAB1-ACA5CFF7BD76}" srcOrd="0" destOrd="0" presId="urn:microsoft.com/office/officeart/2008/layout/HorizontalMultiLevelHierarchy"/>
    <dgm:cxn modelId="{58C0943F-94CA-48B7-8CE0-F084AC066870}" type="presOf" srcId="{080E841A-1981-4CC1-8C09-5F03ABC72993}" destId="{0731C33F-90EF-4AB4-97B1-E3D0F9BD94A5}" srcOrd="0" destOrd="0" presId="urn:microsoft.com/office/officeart/2008/layout/HorizontalMultiLevelHierarchy"/>
    <dgm:cxn modelId="{16748E2C-BE98-489A-BB4A-CBEDB626C96C}" type="presOf" srcId="{06437DA9-A2C6-4727-A34E-76126C7FD5E9}" destId="{EEAA6780-AA87-4951-BE20-098C71D87DE5}" srcOrd="1" destOrd="0" presId="urn:microsoft.com/office/officeart/2008/layout/HorizontalMultiLevelHierarchy"/>
    <dgm:cxn modelId="{A9FE7A73-AF45-4517-BCDA-4F120398AE89}" type="presOf" srcId="{5AFBA70E-AB1E-478F-9250-DF9A88FCCCA4}" destId="{1C3589DA-458E-416E-8338-6F93275B8332}" srcOrd="0" destOrd="0" presId="urn:microsoft.com/office/officeart/2008/layout/HorizontalMultiLevelHierarchy"/>
    <dgm:cxn modelId="{03FF4E1F-D924-4DA5-BCB0-2089500A1325}" type="presOf" srcId="{77DA66ED-EB2F-4C2A-84B2-8A93FD179A56}" destId="{5A7F3E65-4BF7-4F96-82A4-0E8539CC0BA6}" srcOrd="1" destOrd="0" presId="urn:microsoft.com/office/officeart/2008/layout/HorizontalMultiLevelHierarchy"/>
    <dgm:cxn modelId="{1D1377C3-692F-4728-9AC7-BB850FF48C79}" srcId="{3C8E7A63-9B91-48B2-BD99-0DEF704944C9}" destId="{080E841A-1981-4CC1-8C09-5F03ABC72993}" srcOrd="1" destOrd="0" parTransId="{06437DA9-A2C6-4727-A34E-76126C7FD5E9}" sibTransId="{888532FA-EC03-461F-87A4-4DC0BAB7B169}"/>
    <dgm:cxn modelId="{80F10501-B750-4850-92BA-488C33DCB2EF}" type="presOf" srcId="{3C8E7A63-9B91-48B2-BD99-0DEF704944C9}" destId="{6EBC0B56-7E9F-426E-B60B-C306B1A8CFF2}" srcOrd="0" destOrd="0" presId="urn:microsoft.com/office/officeart/2008/layout/HorizontalMultiLevelHierarchy"/>
    <dgm:cxn modelId="{AD7182E0-A2FC-444B-AB37-2060FBCDFD69}" type="presOf" srcId="{B83E304F-3073-46C6-B307-5F5A175DD54C}" destId="{9EF701E6-F933-4D21-AF35-49B4DDC38FD7}" srcOrd="1" destOrd="0" presId="urn:microsoft.com/office/officeart/2008/layout/HorizontalMultiLevelHierarchy"/>
    <dgm:cxn modelId="{02CABF2B-E5AA-401B-A3BC-D99F096EE853}" type="presOf" srcId="{35118961-FCE1-47FB-8AC1-5F22B91F6871}" destId="{2431AB9A-FE22-4A83-B750-4D4F4BD1EEE0}" srcOrd="0" destOrd="0" presId="urn:microsoft.com/office/officeart/2008/layout/HorizontalMultiLevelHierarchy"/>
    <dgm:cxn modelId="{EB6116E4-C62C-4AF0-85CC-B267095909F3}" type="presOf" srcId="{E96F7E08-8FCF-4A45-87E8-79BC548CF939}" destId="{7C0D5D2A-6595-4E0D-A596-28B33DFE6707}" srcOrd="0" destOrd="0" presId="urn:microsoft.com/office/officeart/2008/layout/HorizontalMultiLevelHierarchy"/>
    <dgm:cxn modelId="{87DCFF5E-AB5B-422E-860B-557A6A52852E}" srcId="{3C8E7A63-9B91-48B2-BD99-0DEF704944C9}" destId="{5AFBA70E-AB1E-478F-9250-DF9A88FCCCA4}" srcOrd="2" destOrd="0" parTransId="{77DA66ED-EB2F-4C2A-84B2-8A93FD179A56}" sibTransId="{E8C9435B-1026-40D3-9BD3-940EF65A4A4A}"/>
    <dgm:cxn modelId="{FF1B082A-13D1-4E7B-96C0-43EE4EE2E705}" type="presOf" srcId="{B83E304F-3073-46C6-B307-5F5A175DD54C}" destId="{C2DD44AE-6AF0-4738-85D3-8B7B78C814B3}" srcOrd="0" destOrd="0" presId="urn:microsoft.com/office/officeart/2008/layout/HorizontalMultiLevelHierarchy"/>
    <dgm:cxn modelId="{AE61F81A-0EF6-4D05-8F06-19B06D396058}" type="presOf" srcId="{77DA66ED-EB2F-4C2A-84B2-8A93FD179A56}" destId="{BF43DC40-D88C-4957-A13D-21EF4FF1C07B}" srcOrd="0" destOrd="0" presId="urn:microsoft.com/office/officeart/2008/layout/HorizontalMultiLevelHierarchy"/>
    <dgm:cxn modelId="{44AF8C48-69E5-406D-AADD-3C8C3BC2BDEA}" type="presOf" srcId="{69F493D9-4F9E-4844-8EDF-91E3B9057A00}" destId="{833292B5-CA25-4865-A9BA-D2BA335DCCDC}" srcOrd="0" destOrd="0" presId="urn:microsoft.com/office/officeart/2008/layout/HorizontalMultiLevelHierarchy"/>
    <dgm:cxn modelId="{FCE84D75-4C15-4FBD-97A6-DCF014F350D7}" srcId="{3C8E7A63-9B91-48B2-BD99-0DEF704944C9}" destId="{35118961-FCE1-47FB-8AC1-5F22B91F6871}" srcOrd="0" destOrd="0" parTransId="{E96F7E08-8FCF-4A45-87E8-79BC548CF939}" sibTransId="{08A1235E-EDC7-4A0C-9040-C24052EC2753}"/>
    <dgm:cxn modelId="{C118C61F-C5FE-488E-9764-E8AB7F25DC2F}" type="presOf" srcId="{06437DA9-A2C6-4727-A34E-76126C7FD5E9}" destId="{E9F7304B-EB6C-402A-88C4-C18E3F4887C8}" srcOrd="0" destOrd="0" presId="urn:microsoft.com/office/officeart/2008/layout/HorizontalMultiLevelHierarchy"/>
    <dgm:cxn modelId="{D5AD4D55-834E-47C6-8338-A8D5F6341B0C}" type="presOf" srcId="{E96F7E08-8FCF-4A45-87E8-79BC548CF939}" destId="{F314C3DA-20EA-4AB2-B7A1-DDA591845B81}" srcOrd="1" destOrd="0" presId="urn:microsoft.com/office/officeart/2008/layout/HorizontalMultiLevelHierarchy"/>
    <dgm:cxn modelId="{13657F00-C4DC-4141-8A19-5008EA11D702}" srcId="{6637371D-9C0E-422B-B61E-748FCB407587}" destId="{3C8E7A63-9B91-48B2-BD99-0DEF704944C9}" srcOrd="0" destOrd="0" parTransId="{F8CDEC72-D76E-4EC9-917E-2307C43621CC}" sibTransId="{BE0AAE7F-7A91-4C78-AA0A-D765CFDCBA24}"/>
    <dgm:cxn modelId="{F15F549E-A8AB-4ADE-9E6C-22DA1813377A}" type="presParOf" srcId="{E9E93F28-4A0E-4196-AAB1-ACA5CFF7BD76}" destId="{6DB478BD-9324-4072-B76C-FDC085B7BEB5}" srcOrd="0" destOrd="0" presId="urn:microsoft.com/office/officeart/2008/layout/HorizontalMultiLevelHierarchy"/>
    <dgm:cxn modelId="{4D246920-BF8B-4E41-AB94-F071D39AFB51}" type="presParOf" srcId="{6DB478BD-9324-4072-B76C-FDC085B7BEB5}" destId="{6EBC0B56-7E9F-426E-B60B-C306B1A8CFF2}" srcOrd="0" destOrd="0" presId="urn:microsoft.com/office/officeart/2008/layout/HorizontalMultiLevelHierarchy"/>
    <dgm:cxn modelId="{F2196974-E861-459D-BA97-ECD2385F4DE2}" type="presParOf" srcId="{6DB478BD-9324-4072-B76C-FDC085B7BEB5}" destId="{602CE9C7-A764-4F1D-83FD-060D8F337DE7}" srcOrd="1" destOrd="0" presId="urn:microsoft.com/office/officeart/2008/layout/HorizontalMultiLevelHierarchy"/>
    <dgm:cxn modelId="{80A55992-5FB1-47D2-8581-BE4875572271}" type="presParOf" srcId="{602CE9C7-A764-4F1D-83FD-060D8F337DE7}" destId="{7C0D5D2A-6595-4E0D-A596-28B33DFE6707}" srcOrd="0" destOrd="0" presId="urn:microsoft.com/office/officeart/2008/layout/HorizontalMultiLevelHierarchy"/>
    <dgm:cxn modelId="{DA656AB9-3AB0-4EBC-8DAD-AD80FB012A24}" type="presParOf" srcId="{7C0D5D2A-6595-4E0D-A596-28B33DFE6707}" destId="{F314C3DA-20EA-4AB2-B7A1-DDA591845B81}" srcOrd="0" destOrd="0" presId="urn:microsoft.com/office/officeart/2008/layout/HorizontalMultiLevelHierarchy"/>
    <dgm:cxn modelId="{C275B582-52A5-4215-8AE2-B7E1CF4667AA}" type="presParOf" srcId="{602CE9C7-A764-4F1D-83FD-060D8F337DE7}" destId="{2982195B-8532-4248-9C62-2844819208F8}" srcOrd="1" destOrd="0" presId="urn:microsoft.com/office/officeart/2008/layout/HorizontalMultiLevelHierarchy"/>
    <dgm:cxn modelId="{52BB08EF-AE1D-4BCA-89DA-DB8FE8A84016}" type="presParOf" srcId="{2982195B-8532-4248-9C62-2844819208F8}" destId="{2431AB9A-FE22-4A83-B750-4D4F4BD1EEE0}" srcOrd="0" destOrd="0" presId="urn:microsoft.com/office/officeart/2008/layout/HorizontalMultiLevelHierarchy"/>
    <dgm:cxn modelId="{A2CEE2AF-F741-44FA-9F01-41F5473B61D0}" type="presParOf" srcId="{2982195B-8532-4248-9C62-2844819208F8}" destId="{7E656E4F-BA2A-49BE-9795-176FC2AE1510}" srcOrd="1" destOrd="0" presId="urn:microsoft.com/office/officeart/2008/layout/HorizontalMultiLevelHierarchy"/>
    <dgm:cxn modelId="{80262307-CD1B-46B4-B73B-A7476E04D725}" type="presParOf" srcId="{602CE9C7-A764-4F1D-83FD-060D8F337DE7}" destId="{E9F7304B-EB6C-402A-88C4-C18E3F4887C8}" srcOrd="2" destOrd="0" presId="urn:microsoft.com/office/officeart/2008/layout/HorizontalMultiLevelHierarchy"/>
    <dgm:cxn modelId="{315DDD87-35D5-4C73-9DDD-33A6573B0CDB}" type="presParOf" srcId="{E9F7304B-EB6C-402A-88C4-C18E3F4887C8}" destId="{EEAA6780-AA87-4951-BE20-098C71D87DE5}" srcOrd="0" destOrd="0" presId="urn:microsoft.com/office/officeart/2008/layout/HorizontalMultiLevelHierarchy"/>
    <dgm:cxn modelId="{ED26A975-6BAA-484F-8B09-2D1CB52C697F}" type="presParOf" srcId="{602CE9C7-A764-4F1D-83FD-060D8F337DE7}" destId="{C94642FE-ADCE-4EDE-A8AD-A2ED736D2286}" srcOrd="3" destOrd="0" presId="urn:microsoft.com/office/officeart/2008/layout/HorizontalMultiLevelHierarchy"/>
    <dgm:cxn modelId="{C0BC7571-7F4C-4F5F-A278-3AF253E1C7E4}" type="presParOf" srcId="{C94642FE-ADCE-4EDE-A8AD-A2ED736D2286}" destId="{0731C33F-90EF-4AB4-97B1-E3D0F9BD94A5}" srcOrd="0" destOrd="0" presId="urn:microsoft.com/office/officeart/2008/layout/HorizontalMultiLevelHierarchy"/>
    <dgm:cxn modelId="{1A3E8EAF-BE09-46CD-A872-7495024042CA}" type="presParOf" srcId="{C94642FE-ADCE-4EDE-A8AD-A2ED736D2286}" destId="{9853F4B5-26D7-4216-ABCE-11678A1B1727}" srcOrd="1" destOrd="0" presId="urn:microsoft.com/office/officeart/2008/layout/HorizontalMultiLevelHierarchy"/>
    <dgm:cxn modelId="{713A789C-E2D8-4C04-8F47-4E73E83C30BE}" type="presParOf" srcId="{602CE9C7-A764-4F1D-83FD-060D8F337DE7}" destId="{BF43DC40-D88C-4957-A13D-21EF4FF1C07B}" srcOrd="4" destOrd="0" presId="urn:microsoft.com/office/officeart/2008/layout/HorizontalMultiLevelHierarchy"/>
    <dgm:cxn modelId="{1EE168C1-5C77-4912-A32A-86FF01B336FB}" type="presParOf" srcId="{BF43DC40-D88C-4957-A13D-21EF4FF1C07B}" destId="{5A7F3E65-4BF7-4F96-82A4-0E8539CC0BA6}" srcOrd="0" destOrd="0" presId="urn:microsoft.com/office/officeart/2008/layout/HorizontalMultiLevelHierarchy"/>
    <dgm:cxn modelId="{34769E5A-848F-4C14-8306-0D9EA8E4E1CC}" type="presParOf" srcId="{602CE9C7-A764-4F1D-83FD-060D8F337DE7}" destId="{3ED7805A-41BD-4922-AB69-86055FEAB570}" srcOrd="5" destOrd="0" presId="urn:microsoft.com/office/officeart/2008/layout/HorizontalMultiLevelHierarchy"/>
    <dgm:cxn modelId="{9BE6E831-B8B0-4DCF-9649-9AC47C0406F2}" type="presParOf" srcId="{3ED7805A-41BD-4922-AB69-86055FEAB570}" destId="{1C3589DA-458E-416E-8338-6F93275B8332}" srcOrd="0" destOrd="0" presId="urn:microsoft.com/office/officeart/2008/layout/HorizontalMultiLevelHierarchy"/>
    <dgm:cxn modelId="{82796865-65BD-482F-B42F-A5C155D6ECC1}" type="presParOf" srcId="{3ED7805A-41BD-4922-AB69-86055FEAB570}" destId="{D003B46E-7420-467E-A06F-BFA9F44E4D01}" srcOrd="1" destOrd="0" presId="urn:microsoft.com/office/officeart/2008/layout/HorizontalMultiLevelHierarchy"/>
    <dgm:cxn modelId="{D4BB1A8D-4C56-447B-AEA6-C920F2C8B48D}" type="presParOf" srcId="{602CE9C7-A764-4F1D-83FD-060D8F337DE7}" destId="{C2DD44AE-6AF0-4738-85D3-8B7B78C814B3}" srcOrd="6" destOrd="0" presId="urn:microsoft.com/office/officeart/2008/layout/HorizontalMultiLevelHierarchy"/>
    <dgm:cxn modelId="{3C390E36-E10F-4840-A3F8-4ACC6F516AD3}" type="presParOf" srcId="{C2DD44AE-6AF0-4738-85D3-8B7B78C814B3}" destId="{9EF701E6-F933-4D21-AF35-49B4DDC38FD7}" srcOrd="0" destOrd="0" presId="urn:microsoft.com/office/officeart/2008/layout/HorizontalMultiLevelHierarchy"/>
    <dgm:cxn modelId="{75BDF241-338D-4D3C-912C-07FE62497D40}" type="presParOf" srcId="{602CE9C7-A764-4F1D-83FD-060D8F337DE7}" destId="{7A18F755-5536-4A62-88F4-E023A25FBA46}" srcOrd="7" destOrd="0" presId="urn:microsoft.com/office/officeart/2008/layout/HorizontalMultiLevelHierarchy"/>
    <dgm:cxn modelId="{D4D66C56-BA15-4CD1-A85F-B103BA7B1A92}" type="presParOf" srcId="{7A18F755-5536-4A62-88F4-E023A25FBA46}" destId="{833292B5-CA25-4865-A9BA-D2BA335DCCDC}" srcOrd="0" destOrd="0" presId="urn:microsoft.com/office/officeart/2008/layout/HorizontalMultiLevelHierarchy"/>
    <dgm:cxn modelId="{7ACD6E23-570D-4989-83E3-380AFF85B0AC}" type="presParOf" srcId="{7A18F755-5536-4A62-88F4-E023A25FBA46}" destId="{1C63488E-981F-4DD4-BDA1-10503E70261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F38318-008B-49B6-A673-29F2431026E9}">
      <dsp:nvSpPr>
        <dsp:cNvPr id="0" name=""/>
        <dsp:cNvSpPr/>
      </dsp:nvSpPr>
      <dsp:spPr>
        <a:xfrm>
          <a:off x="0" y="166643"/>
          <a:ext cx="2582892" cy="798401"/>
        </a:xfrm>
        <a:prstGeom prst="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dirty="0" smtClean="0"/>
            <a:t>Организационные</a:t>
          </a:r>
          <a:endParaRPr lang="ru-RU" sz="2200" kern="1200" dirty="0"/>
        </a:p>
      </dsp:txBody>
      <dsp:txXfrm>
        <a:off x="0" y="166643"/>
        <a:ext cx="2582892" cy="798401"/>
      </dsp:txXfrm>
    </dsp:sp>
    <dsp:sp modelId="{E0B372D9-178C-4072-BACC-F92D946AD85A}">
      <dsp:nvSpPr>
        <dsp:cNvPr id="0" name=""/>
        <dsp:cNvSpPr/>
      </dsp:nvSpPr>
      <dsp:spPr>
        <a:xfrm>
          <a:off x="4295" y="1020184"/>
          <a:ext cx="2582892" cy="3826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низкая профессиональная подготовка и необученность работника безопасным методам производства работ, отсутствие контроля над производственным процессом и халатное отношение со стороны руководства, допуск к работам неквалифицированного персонала и т.д.</a:t>
          </a:r>
          <a:endParaRPr lang="ru-RU" sz="1600" kern="1200" dirty="0"/>
        </a:p>
      </dsp:txBody>
      <dsp:txXfrm>
        <a:off x="4295" y="1020184"/>
        <a:ext cx="2582892" cy="3826530"/>
      </dsp:txXfrm>
    </dsp:sp>
    <dsp:sp modelId="{0519C9AB-3965-405E-8295-C27341DBD9E3}">
      <dsp:nvSpPr>
        <dsp:cNvPr id="0" name=""/>
        <dsp:cNvSpPr/>
      </dsp:nvSpPr>
      <dsp:spPr>
        <a:xfrm>
          <a:off x="2948792" y="169780"/>
          <a:ext cx="2582892" cy="798401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381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dirty="0" smtClean="0"/>
            <a:t>Технические</a:t>
          </a:r>
          <a:endParaRPr lang="ru-RU" sz="2200" kern="1200" dirty="0"/>
        </a:p>
      </dsp:txBody>
      <dsp:txXfrm>
        <a:off x="2948792" y="169780"/>
        <a:ext cx="2582892" cy="798401"/>
      </dsp:txXfrm>
    </dsp:sp>
    <dsp:sp modelId="{C79EA644-B193-4310-A95D-B7278A72F443}">
      <dsp:nvSpPr>
        <dsp:cNvPr id="0" name=""/>
        <dsp:cNvSpPr/>
      </dsp:nvSpPr>
      <dsp:spPr>
        <a:xfrm>
          <a:off x="2948792" y="1020184"/>
          <a:ext cx="2582892" cy="3826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неисправность или неудовлетворительное содержание производственных зданий, сооружений, оборудования, машин, механизмов, инструмента и приспособлений, средств защиты, конструктивные недостатки и дефекты, изношенность машин и оборудования</a:t>
          </a:r>
          <a:endParaRPr lang="ru-RU" sz="1600" kern="1200" dirty="0"/>
        </a:p>
      </dsp:txBody>
      <dsp:txXfrm>
        <a:off x="2948792" y="1020184"/>
        <a:ext cx="2582892" cy="3826530"/>
      </dsp:txXfrm>
    </dsp:sp>
    <dsp:sp modelId="{FA54F400-1388-4E71-A799-CC65564C7508}">
      <dsp:nvSpPr>
        <dsp:cNvPr id="0" name=""/>
        <dsp:cNvSpPr/>
      </dsp:nvSpPr>
      <dsp:spPr>
        <a:xfrm>
          <a:off x="5893289" y="169780"/>
          <a:ext cx="2582892" cy="798401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381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200" b="1" i="1" kern="1200" dirty="0" smtClean="0"/>
            <a:t>Санитарно-гигиенические</a:t>
          </a:r>
          <a:endParaRPr lang="ru-RU" sz="2200" kern="1200" dirty="0"/>
        </a:p>
      </dsp:txBody>
      <dsp:txXfrm>
        <a:off x="5893289" y="169780"/>
        <a:ext cx="2582892" cy="798401"/>
      </dsp:txXfrm>
    </dsp:sp>
    <dsp:sp modelId="{84BDAFC8-2893-45E2-B510-07A3FBA6DDE9}">
      <dsp:nvSpPr>
        <dsp:cNvPr id="0" name=""/>
        <dsp:cNvSpPr/>
      </dsp:nvSpPr>
      <dsp:spPr>
        <a:xfrm>
          <a:off x="5883242" y="1000669"/>
          <a:ext cx="2582892" cy="3826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превышение нормативных параметров шума, вибрации, электромагнитных полей, неионизирующих и ионизирующих излучений, токсических веществ и пыли, микроклимата, освещение рабочей зоны и т.д.</a:t>
          </a:r>
          <a:endParaRPr lang="ru-RU" sz="1600" kern="1200" dirty="0"/>
        </a:p>
      </dsp:txBody>
      <dsp:txXfrm>
        <a:off x="5883242" y="1000669"/>
        <a:ext cx="2582892" cy="3826530"/>
      </dsp:txXfrm>
    </dsp:sp>
    <dsp:sp modelId="{A43395F7-6A37-4DDB-9C10-D2B6025F225A}">
      <dsp:nvSpPr>
        <dsp:cNvPr id="0" name=""/>
        <dsp:cNvSpPr/>
      </dsp:nvSpPr>
      <dsp:spPr>
        <a:xfrm>
          <a:off x="8837787" y="169780"/>
          <a:ext cx="2582892" cy="798401"/>
        </a:xfrm>
        <a:prstGeom prst="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200" b="1" kern="1200" dirty="0" smtClean="0"/>
            <a:t>Человеческий фактор</a:t>
          </a:r>
          <a:endParaRPr lang="ru-RU" sz="2200" kern="1200" dirty="0"/>
        </a:p>
      </dsp:txBody>
      <dsp:txXfrm>
        <a:off x="8837787" y="169780"/>
        <a:ext cx="2582892" cy="798401"/>
      </dsp:txXfrm>
    </dsp:sp>
    <dsp:sp modelId="{AD8D2AD5-390C-46BC-8598-D14317B94376}">
      <dsp:nvSpPr>
        <dsp:cNvPr id="0" name=""/>
        <dsp:cNvSpPr/>
      </dsp:nvSpPr>
      <dsp:spPr>
        <a:xfrm>
          <a:off x="8837787" y="1002850"/>
          <a:ext cx="2582892" cy="3826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нарушения техники безопасности, правил технической эксплуатации, нарушение правил внутреннего трудового распорядка, усталость, заболевание, нервные и эмоциональные перегрузки работника, алкогольное или наркотическое опьянение, не применение средств индивидуальной защиты. и т.д.</a:t>
          </a:r>
          <a:endParaRPr lang="ru-RU" sz="1600" kern="1200" dirty="0"/>
        </a:p>
      </dsp:txBody>
      <dsp:txXfrm>
        <a:off x="8837787" y="1002850"/>
        <a:ext cx="2582892" cy="38265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53C5ED-8E70-48F6-981D-C70C8B0C19D8}">
      <dsp:nvSpPr>
        <dsp:cNvPr id="0" name=""/>
        <dsp:cNvSpPr/>
      </dsp:nvSpPr>
      <dsp:spPr>
        <a:xfrm>
          <a:off x="0" y="271"/>
          <a:ext cx="3256021" cy="59436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cap="none" spc="0" dirty="0" smtClean="0">
              <a:ln w="0"/>
              <a:solidFill>
                <a:schemeClr val="accent1"/>
              </a:solidFill>
              <a:effectLst/>
            </a:rPr>
            <a:t>Механические</a:t>
          </a:r>
          <a:endParaRPr lang="ru-RU" sz="3600" b="1" kern="1200" dirty="0">
            <a:solidFill>
              <a:srgbClr val="FF0000"/>
            </a:solidFill>
            <a:effectLst/>
          </a:endParaRPr>
        </a:p>
      </dsp:txBody>
      <dsp:txXfrm>
        <a:off x="0" y="271"/>
        <a:ext cx="3256021" cy="5943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0DB53E-6425-402E-8344-F14B898A760E}">
      <dsp:nvSpPr>
        <dsp:cNvPr id="0" name=""/>
        <dsp:cNvSpPr/>
      </dsp:nvSpPr>
      <dsp:spPr>
        <a:xfrm>
          <a:off x="2892" y="0"/>
          <a:ext cx="2403618" cy="4649203"/>
        </a:xfrm>
        <a:prstGeom prst="roundRect">
          <a:avLst>
            <a:gd name="adj" fmla="val 10000"/>
          </a:avLst>
        </a:prstGeom>
        <a:solidFill>
          <a:schemeClr val="bg1"/>
        </a:solidFill>
        <a:ln w="38100">
          <a:solidFill>
            <a:schemeClr val="accent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 степени </a:t>
          </a:r>
          <a:r>
            <a:rPr lang="ru-RU" sz="16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тяжести травмы </a:t>
          </a:r>
          <a:r>
            <a:rPr lang="ru-RU" sz="16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пострадавшего</a:t>
          </a:r>
          <a:endParaRPr lang="ru-RU" sz="1600" b="1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2892" y="0"/>
        <a:ext cx="2403618" cy="1394760"/>
      </dsp:txXfrm>
    </dsp:sp>
    <dsp:sp modelId="{253F96E2-CF6D-496A-A586-91A0112788A5}">
      <dsp:nvSpPr>
        <dsp:cNvPr id="0" name=""/>
        <dsp:cNvSpPr/>
      </dsp:nvSpPr>
      <dsp:spPr>
        <a:xfrm>
          <a:off x="122803" y="1394924"/>
          <a:ext cx="2163797" cy="1404195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лёгкие</a:t>
          </a:r>
          <a:endParaRPr lang="ru-RU" sz="2000" b="1" kern="1200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163930" y="1436051"/>
        <a:ext cx="2081543" cy="1321941"/>
      </dsp:txXfrm>
    </dsp:sp>
    <dsp:sp modelId="{D65B8948-EF4A-450F-A452-760AB63100AF}">
      <dsp:nvSpPr>
        <dsp:cNvPr id="0" name=""/>
        <dsp:cNvSpPr/>
      </dsp:nvSpPr>
      <dsp:spPr>
        <a:xfrm>
          <a:off x="158042" y="3014781"/>
          <a:ext cx="2093318" cy="1401798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тяжёлые</a:t>
          </a:r>
          <a:endParaRPr lang="ru-RU" sz="2000" b="1" kern="1200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199099" y="3055838"/>
        <a:ext cx="2011204" cy="1319684"/>
      </dsp:txXfrm>
    </dsp:sp>
    <dsp:sp modelId="{6D5F9CD9-0BB6-47EB-B88B-B20D6E01DC6A}">
      <dsp:nvSpPr>
        <dsp:cNvPr id="0" name=""/>
        <dsp:cNvSpPr/>
      </dsp:nvSpPr>
      <dsp:spPr>
        <a:xfrm>
          <a:off x="2565885" y="0"/>
          <a:ext cx="2347388" cy="4649203"/>
        </a:xfrm>
        <a:prstGeom prst="roundRect">
          <a:avLst>
            <a:gd name="adj" fmla="val 10000"/>
          </a:avLst>
        </a:prstGeom>
        <a:solidFill>
          <a:schemeClr val="bg1"/>
        </a:solidFill>
        <a:ln w="38100">
          <a:solidFill>
            <a:schemeClr val="accent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 количеству пострадавших</a:t>
          </a:r>
          <a:endParaRPr lang="ru-RU" sz="1600" b="1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2565885" y="0"/>
        <a:ext cx="2347388" cy="1394760"/>
      </dsp:txXfrm>
    </dsp:sp>
    <dsp:sp modelId="{E22AB573-C64F-438B-9173-3CAC25521A81}">
      <dsp:nvSpPr>
        <dsp:cNvPr id="0" name=""/>
        <dsp:cNvSpPr/>
      </dsp:nvSpPr>
      <dsp:spPr>
        <a:xfrm>
          <a:off x="2710829" y="1403539"/>
          <a:ext cx="2041141" cy="1394763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один пострадавший</a:t>
          </a:r>
          <a:endParaRPr lang="ru-RU" sz="1600" b="1" kern="1200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2751680" y="1444390"/>
        <a:ext cx="1959439" cy="1313061"/>
      </dsp:txXfrm>
    </dsp:sp>
    <dsp:sp modelId="{0CD7E1A3-4C4C-4D37-85F1-6F6F2753822B}">
      <dsp:nvSpPr>
        <dsp:cNvPr id="0" name=""/>
        <dsp:cNvSpPr/>
      </dsp:nvSpPr>
      <dsp:spPr>
        <a:xfrm>
          <a:off x="2697386" y="3045808"/>
          <a:ext cx="2095987" cy="1379768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2 и более пострадавших (групповой </a:t>
          </a:r>
          <a:r>
            <a:rPr lang="ru-RU" sz="1800" b="1" kern="1200" dirty="0" err="1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н.с</a:t>
          </a:r>
          <a:r>
            <a:rPr lang="ru-RU" sz="18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.)</a:t>
          </a:r>
          <a:endParaRPr lang="ru-RU" sz="1800" b="1" kern="1200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2737798" y="3086220"/>
        <a:ext cx="2015163" cy="1298944"/>
      </dsp:txXfrm>
    </dsp:sp>
    <dsp:sp modelId="{DB5807F1-6D12-4FB7-B679-53B1267D9E23}">
      <dsp:nvSpPr>
        <dsp:cNvPr id="0" name=""/>
        <dsp:cNvSpPr/>
      </dsp:nvSpPr>
      <dsp:spPr>
        <a:xfrm>
          <a:off x="5057855" y="0"/>
          <a:ext cx="2649929" cy="4649203"/>
        </a:xfrm>
        <a:prstGeom prst="roundRect">
          <a:avLst>
            <a:gd name="adj" fmla="val 10000"/>
          </a:avLst>
        </a:prstGeom>
        <a:solidFill>
          <a:schemeClr val="bg1"/>
        </a:solidFill>
        <a:ln w="38100">
          <a:solidFill>
            <a:schemeClr val="accent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По обстоятельствам возникновения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(по месту происшествия)</a:t>
          </a:r>
          <a:r>
            <a:rPr lang="ru-RU" sz="1100" b="0" kern="1200" dirty="0" smtClean="0"/>
            <a:t> </a:t>
          </a:r>
          <a:endParaRPr lang="ru-RU" sz="1100" b="0" kern="1200" dirty="0"/>
        </a:p>
      </dsp:txBody>
      <dsp:txXfrm>
        <a:off x="5057855" y="0"/>
        <a:ext cx="2649929" cy="1394760"/>
      </dsp:txXfrm>
    </dsp:sp>
    <dsp:sp modelId="{2B73C7A3-7F19-49EE-97FE-2AF3FDE6EC2E}">
      <dsp:nvSpPr>
        <dsp:cNvPr id="0" name=""/>
        <dsp:cNvSpPr/>
      </dsp:nvSpPr>
      <dsp:spPr>
        <a:xfrm>
          <a:off x="5152583" y="3055383"/>
          <a:ext cx="2454033" cy="1375779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Бытовые</a:t>
          </a:r>
          <a:endParaRPr lang="ru-RU" sz="1800" b="1" kern="1200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5192878" y="3095678"/>
        <a:ext cx="2373443" cy="1295189"/>
      </dsp:txXfrm>
    </dsp:sp>
    <dsp:sp modelId="{63ED8AEB-DD54-469F-B275-405D846F15F3}">
      <dsp:nvSpPr>
        <dsp:cNvPr id="0" name=""/>
        <dsp:cNvSpPr/>
      </dsp:nvSpPr>
      <dsp:spPr>
        <a:xfrm>
          <a:off x="5168434" y="1426784"/>
          <a:ext cx="2415894" cy="1368608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Несчастный случай на производстве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 smtClean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Не связанный с производством</a:t>
          </a:r>
          <a:endParaRPr lang="ru-RU" sz="1400" b="1" kern="1200" dirty="0">
            <a:solidFill>
              <a:schemeClr val="accent5">
                <a:lumMod val="50000"/>
              </a:schemeClr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5208519" y="1466869"/>
        <a:ext cx="2335724" cy="1288438"/>
      </dsp:txXfrm>
    </dsp:sp>
    <dsp:sp modelId="{AC9B793C-5BF3-4534-83E5-EE0E40445674}">
      <dsp:nvSpPr>
        <dsp:cNvPr id="0" name=""/>
        <dsp:cNvSpPr/>
      </dsp:nvSpPr>
      <dsp:spPr>
        <a:xfrm>
          <a:off x="8039946" y="2552203"/>
          <a:ext cx="3451873" cy="2094605"/>
        </a:xfrm>
        <a:prstGeom prst="rect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8575">
          <a:solidFill>
            <a:schemeClr val="accent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могут квалифицироваться как несчастные случаи, не связанные с производством:</a:t>
          </a:r>
          <a:r>
            <a:rPr lang="ru-RU" sz="12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0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смерть вследствие общего заболевания или самоубийства,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0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совершение уголовно наказуемого деяния,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0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смерть или повреждение здоровья, единственной причиной которых явилось по заключению медицинской организации алкогольное, наркотическое или иное токсическое опьянение (отравление) пострадавшего</a:t>
          </a:r>
          <a:endParaRPr lang="ru-RU" sz="1000" b="1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8039946" y="2552203"/>
        <a:ext cx="3451873" cy="6283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59AF3-07EA-4E29-A3C5-7B15CB461F00}">
      <dsp:nvSpPr>
        <dsp:cNvPr id="0" name=""/>
        <dsp:cNvSpPr/>
      </dsp:nvSpPr>
      <dsp:spPr>
        <a:xfrm>
          <a:off x="5332737" y="1229643"/>
          <a:ext cx="3812578" cy="557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5099"/>
              </a:lnTo>
              <a:lnTo>
                <a:pt x="3812578" y="195099"/>
              </a:lnTo>
              <a:lnTo>
                <a:pt x="3812578" y="55728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86E3C9-DA3D-4806-A25E-76213E4B90B8}">
      <dsp:nvSpPr>
        <dsp:cNvPr id="0" name=""/>
        <dsp:cNvSpPr/>
      </dsp:nvSpPr>
      <dsp:spPr>
        <a:xfrm>
          <a:off x="5275685" y="1229643"/>
          <a:ext cx="91440" cy="576846"/>
        </a:xfrm>
        <a:custGeom>
          <a:avLst/>
          <a:gdLst/>
          <a:ahLst/>
          <a:cxnLst/>
          <a:rect l="0" t="0" r="0" b="0"/>
          <a:pathLst>
            <a:path>
              <a:moveTo>
                <a:pt x="57051" y="0"/>
              </a:moveTo>
              <a:lnTo>
                <a:pt x="57051" y="214657"/>
              </a:lnTo>
              <a:lnTo>
                <a:pt x="45720" y="214657"/>
              </a:lnTo>
              <a:lnTo>
                <a:pt x="45720" y="5768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1B8157-E6E7-4FB1-B845-23D4EF1300A5}">
      <dsp:nvSpPr>
        <dsp:cNvPr id="0" name=""/>
        <dsp:cNvSpPr/>
      </dsp:nvSpPr>
      <dsp:spPr>
        <a:xfrm>
          <a:off x="1585887" y="1229643"/>
          <a:ext cx="3746849" cy="546147"/>
        </a:xfrm>
        <a:custGeom>
          <a:avLst/>
          <a:gdLst/>
          <a:ahLst/>
          <a:cxnLst/>
          <a:rect l="0" t="0" r="0" b="0"/>
          <a:pathLst>
            <a:path>
              <a:moveTo>
                <a:pt x="3746849" y="0"/>
              </a:moveTo>
              <a:lnTo>
                <a:pt x="3746849" y="183957"/>
              </a:lnTo>
              <a:lnTo>
                <a:pt x="0" y="183957"/>
              </a:lnTo>
              <a:lnTo>
                <a:pt x="0" y="5461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10A429-74A7-4658-B56F-689D27CCF2EB}">
      <dsp:nvSpPr>
        <dsp:cNvPr id="0" name=""/>
        <dsp:cNvSpPr/>
      </dsp:nvSpPr>
      <dsp:spPr>
        <a:xfrm>
          <a:off x="4051914" y="170981"/>
          <a:ext cx="2561644" cy="1058662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 w="381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Акт Н-1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(форма 2) 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в течении 3 календарных дней</a:t>
          </a:r>
          <a:endParaRPr lang="ru-RU" sz="1000" b="1" kern="1200" dirty="0">
            <a:solidFill>
              <a:schemeClr val="tx1"/>
            </a:solidFill>
            <a:latin typeface="Verdana" pitchFamily="34" charset="0"/>
            <a:ea typeface="Verdana" pitchFamily="34" charset="0"/>
          </a:endParaRPr>
        </a:p>
      </dsp:txBody>
      <dsp:txXfrm>
        <a:off x="4051914" y="170981"/>
        <a:ext cx="2561644" cy="1058662"/>
      </dsp:txXfrm>
    </dsp:sp>
    <dsp:sp modelId="{787E7FB9-7B6B-4964-AF5C-DBD48A7BD0E1}">
      <dsp:nvSpPr>
        <dsp:cNvPr id="0" name=""/>
        <dsp:cNvSpPr/>
      </dsp:nvSpPr>
      <dsp:spPr>
        <a:xfrm>
          <a:off x="550" y="1775790"/>
          <a:ext cx="3170675" cy="1091863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38100" cap="flat" cmpd="sng" algn="ctr">
          <a:solidFill>
            <a:schemeClr val="accent5">
              <a:lumMod val="20000"/>
              <a:lumOff val="8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один экземпляр</a:t>
          </a:r>
          <a:r>
            <a:rPr lang="ru-RU" sz="12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 утвержденного работодателем акта о несчастном случае выдаётся </a:t>
          </a:r>
          <a:r>
            <a:rPr lang="ru-RU" sz="1800" b="1" kern="1200" dirty="0" smtClean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пострадавшему</a:t>
          </a:r>
          <a:r>
            <a:rPr lang="ru-RU" sz="12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 (его представителю)</a:t>
          </a:r>
          <a:endParaRPr lang="ru-RU" sz="1200" b="1" kern="1200" dirty="0">
            <a:solidFill>
              <a:schemeClr val="tx1"/>
            </a:solidFill>
            <a:latin typeface="Verdana" pitchFamily="34" charset="0"/>
            <a:ea typeface="Verdana" pitchFamily="34" charset="0"/>
          </a:endParaRPr>
        </a:p>
      </dsp:txBody>
      <dsp:txXfrm>
        <a:off x="550" y="1775790"/>
        <a:ext cx="3170675" cy="1091863"/>
      </dsp:txXfrm>
    </dsp:sp>
    <dsp:sp modelId="{AF12146D-FF50-4B5A-A6D1-3EA4C5E2A912}">
      <dsp:nvSpPr>
        <dsp:cNvPr id="0" name=""/>
        <dsp:cNvSpPr/>
      </dsp:nvSpPr>
      <dsp:spPr>
        <a:xfrm>
          <a:off x="3807402" y="1806490"/>
          <a:ext cx="3028006" cy="1043398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38100" cap="flat" cmpd="sng" algn="ctr">
          <a:solidFill>
            <a:schemeClr val="accent5">
              <a:lumMod val="20000"/>
              <a:lumOff val="8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Второй экземпляр</a:t>
          </a:r>
          <a:r>
            <a:rPr lang="ru-RU" sz="12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 указанного акта вместе с материалами расследования хранится в течение 45 лет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у работодателя</a:t>
          </a:r>
          <a:endParaRPr lang="ru-RU" sz="1800" b="1" kern="1200" dirty="0">
            <a:solidFill>
              <a:srgbClr val="C00000"/>
            </a:solidFill>
            <a:latin typeface="Verdana" pitchFamily="34" charset="0"/>
            <a:ea typeface="Verdana" pitchFamily="34" charset="0"/>
          </a:endParaRPr>
        </a:p>
      </dsp:txBody>
      <dsp:txXfrm>
        <a:off x="3807402" y="1806490"/>
        <a:ext cx="3028006" cy="1043398"/>
      </dsp:txXfrm>
    </dsp:sp>
    <dsp:sp modelId="{935ED8F6-2B6F-410E-96D2-36F770C63AE1}">
      <dsp:nvSpPr>
        <dsp:cNvPr id="0" name=""/>
        <dsp:cNvSpPr/>
      </dsp:nvSpPr>
      <dsp:spPr>
        <a:xfrm>
          <a:off x="7647989" y="1786932"/>
          <a:ext cx="2994650" cy="1022805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38100" cap="flat" cmpd="sng" algn="ctr">
          <a:solidFill>
            <a:schemeClr val="accent5">
              <a:lumMod val="20000"/>
              <a:lumOff val="8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третий экземпляр </a:t>
          </a:r>
          <a:r>
            <a:rPr lang="ru-RU" sz="12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акта направляется в исполнительный орган </a:t>
          </a:r>
          <a:r>
            <a:rPr lang="ru-RU" sz="1800" b="1" kern="12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</a:rPr>
            <a:t>страховщик</a:t>
          </a:r>
          <a:r>
            <a:rPr lang="ru-RU" sz="12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</a:rPr>
            <a:t>а по месту регистрации работодателя в качестве страхователя </a:t>
          </a:r>
          <a:endParaRPr lang="ru-RU" sz="1200" b="1" kern="1200" dirty="0">
            <a:solidFill>
              <a:schemeClr val="tx1"/>
            </a:solidFill>
            <a:latin typeface="Verdana" pitchFamily="34" charset="0"/>
            <a:ea typeface="Verdana" pitchFamily="34" charset="0"/>
          </a:endParaRPr>
        </a:p>
      </dsp:txBody>
      <dsp:txXfrm>
        <a:off x="7647989" y="1786932"/>
        <a:ext cx="2994650" cy="10228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D44AE-6AF0-4738-85D3-8B7B78C814B3}">
      <dsp:nvSpPr>
        <dsp:cNvPr id="0" name=""/>
        <dsp:cNvSpPr/>
      </dsp:nvSpPr>
      <dsp:spPr>
        <a:xfrm>
          <a:off x="757713" y="2475595"/>
          <a:ext cx="383688" cy="1827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844" y="0"/>
              </a:lnTo>
              <a:lnTo>
                <a:pt x="191844" y="1827059"/>
              </a:lnTo>
              <a:lnTo>
                <a:pt x="383688" y="18270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902885" y="3342452"/>
        <a:ext cx="93345" cy="93345"/>
      </dsp:txXfrm>
    </dsp:sp>
    <dsp:sp modelId="{BF43DC40-D88C-4957-A13D-21EF4FF1C07B}">
      <dsp:nvSpPr>
        <dsp:cNvPr id="0" name=""/>
        <dsp:cNvSpPr/>
      </dsp:nvSpPr>
      <dsp:spPr>
        <a:xfrm>
          <a:off x="757713" y="2475595"/>
          <a:ext cx="387193" cy="5791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3596" y="0"/>
              </a:lnTo>
              <a:lnTo>
                <a:pt x="193596" y="579111"/>
              </a:lnTo>
              <a:lnTo>
                <a:pt x="387193" y="5791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3894" y="2747735"/>
        <a:ext cx="34831" cy="34831"/>
      </dsp:txXfrm>
    </dsp:sp>
    <dsp:sp modelId="{E9F7304B-EB6C-402A-88C4-C18E3F4887C8}">
      <dsp:nvSpPr>
        <dsp:cNvPr id="0" name=""/>
        <dsp:cNvSpPr/>
      </dsp:nvSpPr>
      <dsp:spPr>
        <a:xfrm>
          <a:off x="757713" y="1780920"/>
          <a:ext cx="387255" cy="694674"/>
        </a:xfrm>
        <a:custGeom>
          <a:avLst/>
          <a:gdLst/>
          <a:ahLst/>
          <a:cxnLst/>
          <a:rect l="0" t="0" r="0" b="0"/>
          <a:pathLst>
            <a:path>
              <a:moveTo>
                <a:pt x="0" y="694674"/>
              </a:moveTo>
              <a:lnTo>
                <a:pt x="193627" y="694674"/>
              </a:lnTo>
              <a:lnTo>
                <a:pt x="193627" y="0"/>
              </a:lnTo>
              <a:lnTo>
                <a:pt x="38725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1458" y="2108374"/>
        <a:ext cx="39766" cy="39766"/>
      </dsp:txXfrm>
    </dsp:sp>
    <dsp:sp modelId="{7C0D5D2A-6595-4E0D-A596-28B33DFE6707}">
      <dsp:nvSpPr>
        <dsp:cNvPr id="0" name=""/>
        <dsp:cNvSpPr/>
      </dsp:nvSpPr>
      <dsp:spPr>
        <a:xfrm>
          <a:off x="757713" y="530846"/>
          <a:ext cx="373694" cy="1944748"/>
        </a:xfrm>
        <a:custGeom>
          <a:avLst/>
          <a:gdLst/>
          <a:ahLst/>
          <a:cxnLst/>
          <a:rect l="0" t="0" r="0" b="0"/>
          <a:pathLst>
            <a:path>
              <a:moveTo>
                <a:pt x="0" y="1944748"/>
              </a:moveTo>
              <a:lnTo>
                <a:pt x="186847" y="1944748"/>
              </a:lnTo>
              <a:lnTo>
                <a:pt x="186847" y="0"/>
              </a:lnTo>
              <a:lnTo>
                <a:pt x="37369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895052" y="1453712"/>
        <a:ext cx="99016" cy="99016"/>
      </dsp:txXfrm>
    </dsp:sp>
    <dsp:sp modelId="{6EBC0B56-7E9F-426E-B60B-C306B1A8CFF2}">
      <dsp:nvSpPr>
        <dsp:cNvPr id="0" name=""/>
        <dsp:cNvSpPr/>
      </dsp:nvSpPr>
      <dsp:spPr>
        <a:xfrm rot="16200000">
          <a:off x="-1334448" y="2096738"/>
          <a:ext cx="3426610" cy="757713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>
          <a:glow rad="635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</a:rPr>
            <a:t>Виды обеспечения по страхованию</a:t>
          </a:r>
          <a:endParaRPr lang="ru-RU" sz="2000" b="1" kern="1200" dirty="0">
            <a:solidFill>
              <a:srgbClr val="FFFF00"/>
            </a:solidFill>
            <a:latin typeface="Verdana" pitchFamily="34" charset="0"/>
            <a:ea typeface="Verdana" pitchFamily="34" charset="0"/>
          </a:endParaRPr>
        </a:p>
      </dsp:txBody>
      <dsp:txXfrm>
        <a:off x="-1334448" y="2096738"/>
        <a:ext cx="3426610" cy="757713"/>
      </dsp:txXfrm>
    </dsp:sp>
    <dsp:sp modelId="{2431AB9A-FE22-4A83-B750-4D4F4BD1EEE0}">
      <dsp:nvSpPr>
        <dsp:cNvPr id="0" name=""/>
        <dsp:cNvSpPr/>
      </dsp:nvSpPr>
      <dsp:spPr>
        <a:xfrm>
          <a:off x="1131408" y="0"/>
          <a:ext cx="4881552" cy="1061693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Пособие по временной нетрудоспособности пострадавшего в размере 100 % его среднего заработка</a:t>
          </a:r>
          <a:endParaRPr lang="ru-RU" sz="1600" b="1" kern="1200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sp:txBody>
      <dsp:txXfrm>
        <a:off x="1131408" y="0"/>
        <a:ext cx="4881552" cy="1061693"/>
      </dsp:txXfrm>
    </dsp:sp>
    <dsp:sp modelId="{0731C33F-90EF-4AB4-97B1-E3D0F9BD94A5}">
      <dsp:nvSpPr>
        <dsp:cNvPr id="0" name=""/>
        <dsp:cNvSpPr/>
      </dsp:nvSpPr>
      <dsp:spPr>
        <a:xfrm>
          <a:off x="1144968" y="1232331"/>
          <a:ext cx="4893913" cy="1097177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Единовременная страховая выплата застрахованному либо лицам, имеющим право на получение такой выплаты в случае его смерти</a:t>
          </a:r>
          <a:endParaRPr lang="ru-RU" sz="1600" b="1" kern="1200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sp:txBody>
      <dsp:txXfrm>
        <a:off x="1144968" y="1232331"/>
        <a:ext cx="4893913" cy="1097177"/>
      </dsp:txXfrm>
    </dsp:sp>
    <dsp:sp modelId="{1C3589DA-458E-416E-8338-6F93275B8332}">
      <dsp:nvSpPr>
        <dsp:cNvPr id="0" name=""/>
        <dsp:cNvSpPr/>
      </dsp:nvSpPr>
      <dsp:spPr>
        <a:xfrm>
          <a:off x="1144907" y="2514268"/>
          <a:ext cx="4890069" cy="1080874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Ежемесячная страховая выплата застрахованному либо лицам, имеющим право на получение таких выплат в случае его смерти</a:t>
          </a:r>
          <a:endParaRPr lang="ru-RU" sz="1600" b="1" kern="1200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sp:txBody>
      <dsp:txXfrm>
        <a:off x="1144907" y="2514268"/>
        <a:ext cx="4890069" cy="1080874"/>
      </dsp:txXfrm>
    </dsp:sp>
    <dsp:sp modelId="{833292B5-CA25-4865-A9BA-D2BA335DCCDC}">
      <dsp:nvSpPr>
        <dsp:cNvPr id="0" name=""/>
        <dsp:cNvSpPr/>
      </dsp:nvSpPr>
      <dsp:spPr>
        <a:xfrm>
          <a:off x="1141401" y="3821696"/>
          <a:ext cx="4942067" cy="961917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Оплаты дополнительных расходов, связанных с медицинской, социальной и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rPr>
            <a:t>профессиональной реабилитацией застрахованного</a:t>
          </a:r>
          <a:endParaRPr lang="ru-RU" sz="1600" b="1" kern="1200" dirty="0">
            <a:solidFill>
              <a:schemeClr val="accent5">
                <a:lumMod val="75000"/>
              </a:schemeClr>
            </a:solidFill>
            <a:latin typeface="Verdana" pitchFamily="34" charset="0"/>
            <a:ea typeface="Verdana" pitchFamily="34" charset="0"/>
          </a:endParaRPr>
        </a:p>
      </dsp:txBody>
      <dsp:txXfrm>
        <a:off x="1141401" y="3821696"/>
        <a:ext cx="4942067" cy="961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69D5BA9B-CD48-01EC-643C-DF1CE9089F2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072EBBE-9C23-8482-91C4-930FD22F1B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1213A-5F56-D140-8BC4-443CF20C6D49}" type="datetimeFigureOut">
              <a:rPr lang="ru-RU" smtClean="0"/>
              <a:pPr/>
              <a:t>01.12.2024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1C88A1D9-CE27-890E-CC8E-0BDD6FEE8F1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9D632849-5A60-8DB7-751B-B5FE010DF8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091FD-2826-8540-9F71-44EEAF58F6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56025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F2A7A-EF65-424F-B017-6175C254DC92}" type="datetimeFigureOut">
              <a:rPr lang="ru-RU" smtClean="0"/>
              <a:pPr/>
              <a:t>01.12.2024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B9860-BD60-D744-84C1-C071B5E7E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621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509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716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20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091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824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B9860-BD60-D744-84C1-C071B5E7E24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813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B9860-BD60-D744-84C1-C071B5E7E24D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832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s://disk.rzd/pbl/bc6c0e93-d544-11ed-9ff8-005056b7ac52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hyperlink" Target="https://qr-online.ru/" TargetMode="Externa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793A841A-DB23-A362-B496-85DDD1C1D359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b="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СОДЕРЖАНИЕ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0FA230C3-6A98-7025-7EF6-15E2AE872636}"/>
              </a:ext>
            </a:extLst>
          </p:cNvPr>
          <p:cNvSpPr/>
          <p:nvPr userDrawn="1"/>
        </p:nvSpPr>
        <p:spPr>
          <a:xfrm>
            <a:off x="1056011" y="3429000"/>
            <a:ext cx="1387784" cy="1577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ED8CEE4-C68F-B13C-57D6-A9A25E4D356F}"/>
              </a:ext>
            </a:extLst>
          </p:cNvPr>
          <p:cNvSpPr txBox="1"/>
          <p:nvPr userDrawn="1"/>
        </p:nvSpPr>
        <p:spPr>
          <a:xfrm>
            <a:off x="1056000" y="2694383"/>
            <a:ext cx="1387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3–27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9533A2B-6998-91C5-7B61-80587027BDD6}"/>
              </a:ext>
            </a:extLst>
          </p:cNvPr>
          <p:cNvSpPr txBox="1"/>
          <p:nvPr userDrawn="1"/>
        </p:nvSpPr>
        <p:spPr>
          <a:xfrm>
            <a:off x="944746" y="3894344"/>
            <a:ext cx="1610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ВСЕХ ЦЕЛЕВЫХ АУДИТОРИЙ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3CEA350-F4D9-0489-8859-FB853EBC1D90}"/>
              </a:ext>
            </a:extLst>
          </p:cNvPr>
          <p:cNvSpPr txBox="1"/>
          <p:nvPr userDrawn="1"/>
        </p:nvSpPr>
        <p:spPr>
          <a:xfrm>
            <a:off x="5317052" y="1445618"/>
            <a:ext cx="151676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500" b="0" kern="1200" spc="600" dirty="0">
                <a:ln w="12700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</a:t>
            </a:r>
            <a:endParaRPr lang="ru-RU" sz="1500" b="0" spc="600" dirty="0">
              <a:ln w="12700" cap="sq">
                <a:solidFill>
                  <a:schemeClr val="tx1"/>
                </a:solidFill>
                <a:miter lim="800000"/>
              </a:ln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27566ED1-67B1-20D4-3DD3-F7F09DFD07A1}"/>
              </a:ext>
            </a:extLst>
          </p:cNvPr>
          <p:cNvCxnSpPr>
            <a:cxnSpLocks/>
          </p:cNvCxnSpPr>
          <p:nvPr userDrawn="1"/>
        </p:nvCxnSpPr>
        <p:spPr>
          <a:xfrm>
            <a:off x="866827" y="1869513"/>
            <a:ext cx="104652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2D2499C-ED9D-64BC-A139-0C5F27D73D89}"/>
              </a:ext>
            </a:extLst>
          </p:cNvPr>
          <p:cNvCxnSpPr/>
          <p:nvPr userDrawn="1"/>
        </p:nvCxnSpPr>
        <p:spPr>
          <a:xfrm>
            <a:off x="866827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456F9D5E-A043-94B9-4179-6CDA556B9EDC}"/>
              </a:ext>
            </a:extLst>
          </p:cNvPr>
          <p:cNvCxnSpPr/>
          <p:nvPr userDrawn="1"/>
        </p:nvCxnSpPr>
        <p:spPr>
          <a:xfrm>
            <a:off x="2603029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="" xmlns:a16="http://schemas.microsoft.com/office/drawing/2014/main" id="{B7B8192C-2A9E-9F36-E61C-4C6395197998}"/>
              </a:ext>
            </a:extLst>
          </p:cNvPr>
          <p:cNvCxnSpPr/>
          <p:nvPr userDrawn="1"/>
        </p:nvCxnSpPr>
        <p:spPr>
          <a:xfrm>
            <a:off x="4339231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="" xmlns:a16="http://schemas.microsoft.com/office/drawing/2014/main" id="{82924CE0-BB58-1E70-98D2-643A5AA5199B}"/>
              </a:ext>
            </a:extLst>
          </p:cNvPr>
          <p:cNvCxnSpPr/>
          <p:nvPr userDrawn="1"/>
        </p:nvCxnSpPr>
        <p:spPr>
          <a:xfrm>
            <a:off x="6075433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1A3FCDBD-1311-EB87-C29A-8458552ADCB3}"/>
              </a:ext>
            </a:extLst>
          </p:cNvPr>
          <p:cNvCxnSpPr/>
          <p:nvPr userDrawn="1"/>
        </p:nvCxnSpPr>
        <p:spPr>
          <a:xfrm>
            <a:off x="7811635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="" xmlns:a16="http://schemas.microsoft.com/office/drawing/2014/main" id="{DA19ABFF-2E4D-3CF7-2559-185440599E32}"/>
              </a:ext>
            </a:extLst>
          </p:cNvPr>
          <p:cNvCxnSpPr/>
          <p:nvPr userDrawn="1"/>
        </p:nvCxnSpPr>
        <p:spPr>
          <a:xfrm>
            <a:off x="9547837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="" xmlns:a16="http://schemas.microsoft.com/office/drawing/2014/main" id="{80BA1A37-6F0F-69B8-4EFC-F68D43FFA2B4}"/>
              </a:ext>
            </a:extLst>
          </p:cNvPr>
          <p:cNvCxnSpPr>
            <a:cxnSpLocks/>
          </p:cNvCxnSpPr>
          <p:nvPr userDrawn="1"/>
        </p:nvCxnSpPr>
        <p:spPr>
          <a:xfrm>
            <a:off x="11332029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17E5E2E6-E74F-31CD-CCEE-09410830537D}"/>
              </a:ext>
            </a:extLst>
          </p:cNvPr>
          <p:cNvSpPr/>
          <p:nvPr userDrawn="1"/>
        </p:nvSpPr>
        <p:spPr>
          <a:xfrm>
            <a:off x="2794018" y="3429000"/>
            <a:ext cx="1387784" cy="157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B62DF628-7776-BC79-22FE-C742945C14CE}"/>
              </a:ext>
            </a:extLst>
          </p:cNvPr>
          <p:cNvSpPr txBox="1"/>
          <p:nvPr userDrawn="1"/>
        </p:nvSpPr>
        <p:spPr>
          <a:xfrm>
            <a:off x="2641994" y="2694383"/>
            <a:ext cx="1691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28–52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66EA554B-558A-2E0A-3648-B7795CF78F90}"/>
              </a:ext>
            </a:extLst>
          </p:cNvPr>
          <p:cNvSpPr txBox="1"/>
          <p:nvPr userDrawn="1"/>
        </p:nvSpPr>
        <p:spPr>
          <a:xfrm>
            <a:off x="2695767" y="3894344"/>
            <a:ext cx="1584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ПРОИЗВОД-СТВЕННОГО ПЕРСОНАЛА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09224316-67FC-1340-45DD-906DD5FC9BB7}"/>
              </a:ext>
            </a:extLst>
          </p:cNvPr>
          <p:cNvSpPr/>
          <p:nvPr userDrawn="1"/>
        </p:nvSpPr>
        <p:spPr>
          <a:xfrm>
            <a:off x="4532025" y="3429000"/>
            <a:ext cx="1387784" cy="15779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FA014A8C-44A5-370C-B248-737270E41071}"/>
              </a:ext>
            </a:extLst>
          </p:cNvPr>
          <p:cNvSpPr txBox="1"/>
          <p:nvPr userDrawn="1"/>
        </p:nvSpPr>
        <p:spPr>
          <a:xfrm>
            <a:off x="4381806" y="2694383"/>
            <a:ext cx="1688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53–77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19641E10-F3BB-1BC2-E365-927084AD7304}"/>
              </a:ext>
            </a:extLst>
          </p:cNvPr>
          <p:cNvSpPr txBox="1"/>
          <p:nvPr userDrawn="1"/>
        </p:nvSpPr>
        <p:spPr>
          <a:xfrm>
            <a:off x="4304952" y="3894344"/>
            <a:ext cx="1841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СПЕЦИАЛИСТОВ И СЛУЖАЩИХ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EF10AB74-9CF7-FEFA-B87C-2EB955174EAA}"/>
              </a:ext>
            </a:extLst>
          </p:cNvPr>
          <p:cNvSpPr/>
          <p:nvPr userDrawn="1"/>
        </p:nvSpPr>
        <p:spPr>
          <a:xfrm>
            <a:off x="6244434" y="3429000"/>
            <a:ext cx="1387784" cy="15779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9C34096-073E-2BB6-B7B2-15B59278226B}"/>
              </a:ext>
            </a:extLst>
          </p:cNvPr>
          <p:cNvSpPr txBox="1"/>
          <p:nvPr userDrawn="1"/>
        </p:nvSpPr>
        <p:spPr>
          <a:xfrm>
            <a:off x="6096030" y="2694383"/>
            <a:ext cx="1684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78–102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DFE3CC5-B1D9-C2F7-12DF-E5B43C818AAE}"/>
              </a:ext>
            </a:extLst>
          </p:cNvPr>
          <p:cNvSpPr txBox="1"/>
          <p:nvPr userDrawn="1"/>
        </p:nvSpPr>
        <p:spPr>
          <a:xfrm>
            <a:off x="6023884" y="3894344"/>
            <a:ext cx="1828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ИТ-</a:t>
            </a:r>
            <a:b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СПЕЦИАЛИСТОВ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9A319736-BE47-86E1-7D6E-46061736D8E0}"/>
              </a:ext>
            </a:extLst>
          </p:cNvPr>
          <p:cNvSpPr/>
          <p:nvPr userDrawn="1"/>
        </p:nvSpPr>
        <p:spPr>
          <a:xfrm>
            <a:off x="8008039" y="3429000"/>
            <a:ext cx="1387784" cy="15779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2979C0A2-3FE6-3427-643A-621187F47D07}"/>
              </a:ext>
            </a:extLst>
          </p:cNvPr>
          <p:cNvSpPr txBox="1"/>
          <p:nvPr userDrawn="1"/>
        </p:nvSpPr>
        <p:spPr>
          <a:xfrm>
            <a:off x="7795276" y="2694383"/>
            <a:ext cx="1813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103–127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7CCCE233-B919-6D27-5F9D-3B1BD3F15F7C}"/>
              </a:ext>
            </a:extLst>
          </p:cNvPr>
          <p:cNvSpPr txBox="1"/>
          <p:nvPr userDrawn="1"/>
        </p:nvSpPr>
        <p:spPr>
          <a:xfrm>
            <a:off x="7877876" y="3894344"/>
            <a:ext cx="164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СТУДЕНТОВ</a:t>
            </a:r>
            <a:b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МОЛОДЕЖИ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2F742CA8-EFDF-D15B-8941-778E2E0ADC5A}"/>
              </a:ext>
            </a:extLst>
          </p:cNvPr>
          <p:cNvSpPr/>
          <p:nvPr userDrawn="1"/>
        </p:nvSpPr>
        <p:spPr>
          <a:xfrm>
            <a:off x="9746047" y="3429000"/>
            <a:ext cx="1387784" cy="15779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81C63DC-3C91-15FB-EF98-F0B822F911BA}"/>
              </a:ext>
            </a:extLst>
          </p:cNvPr>
          <p:cNvSpPr txBox="1"/>
          <p:nvPr userDrawn="1"/>
        </p:nvSpPr>
        <p:spPr>
          <a:xfrm>
            <a:off x="9410348" y="2694383"/>
            <a:ext cx="2059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128–132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6DCF23DD-61E5-5734-4CF3-7517DEB48D37}"/>
              </a:ext>
            </a:extLst>
          </p:cNvPr>
          <p:cNvSpPr txBox="1"/>
          <p:nvPr userDrawn="1"/>
        </p:nvSpPr>
        <p:spPr>
          <a:xfrm>
            <a:off x="9595818" y="3894344"/>
            <a:ext cx="16882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ИНСТРУКЦИЯ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3EDDAB06-BB7A-6ED0-46D6-A9117D5CDB99}"/>
              </a:ext>
            </a:extLst>
          </p:cNvPr>
          <p:cNvSpPr txBox="1"/>
          <p:nvPr userDrawn="1"/>
        </p:nvSpPr>
        <p:spPr>
          <a:xfrm>
            <a:off x="861315" y="5083519"/>
            <a:ext cx="17472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универсальные слайды в цветах, подходящих для всех целевых аудиторий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BC541986-F9C7-329E-07C4-575B09657AF4}"/>
              </a:ext>
            </a:extLst>
          </p:cNvPr>
          <p:cNvSpPr txBox="1"/>
          <p:nvPr userDrawn="1"/>
        </p:nvSpPr>
        <p:spPr>
          <a:xfrm>
            <a:off x="2669270" y="5083519"/>
            <a:ext cx="1603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«Производственный персонал»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DAEEAEB1-7471-9281-0BD5-D93AE60CCEA1}"/>
              </a:ext>
            </a:extLst>
          </p:cNvPr>
          <p:cNvSpPr txBox="1"/>
          <p:nvPr userDrawn="1"/>
        </p:nvSpPr>
        <p:spPr>
          <a:xfrm>
            <a:off x="4298097" y="5083519"/>
            <a:ext cx="1818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«Специалисты, служащие, инженерно-технические работники и руководители»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5AB1B57C-AC41-6054-4524-B85E83AF837B}"/>
              </a:ext>
            </a:extLst>
          </p:cNvPr>
          <p:cNvSpPr txBox="1"/>
          <p:nvPr userDrawn="1"/>
        </p:nvSpPr>
        <p:spPr>
          <a:xfrm>
            <a:off x="6123423" y="5083519"/>
            <a:ext cx="16402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«ИТ-специалисты»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039BDD89-C2A1-7B1A-4213-0B10D6BAC44C}"/>
              </a:ext>
            </a:extLst>
          </p:cNvPr>
          <p:cNvSpPr txBox="1"/>
          <p:nvPr userDrawn="1"/>
        </p:nvSpPr>
        <p:spPr>
          <a:xfrm>
            <a:off x="7836742" y="5083519"/>
            <a:ext cx="1685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«Студенты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молодежь»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715CAB11-13B6-6567-5EB6-87437503D010}"/>
              </a:ext>
            </a:extLst>
          </p:cNvPr>
          <p:cNvSpPr txBox="1"/>
          <p:nvPr userDrawn="1"/>
        </p:nvSpPr>
        <p:spPr>
          <a:xfrm>
            <a:off x="9681858" y="5083519"/>
            <a:ext cx="1468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короткое руководство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использованию шаблона</a:t>
            </a:r>
          </a:p>
        </p:txBody>
      </p:sp>
    </p:spTree>
    <p:extLst>
      <p:ext uri="{BB962C8B-B14F-4D97-AF65-F5344CB8AC3E}">
        <p14:creationId xmlns:p14="http://schemas.microsoft.com/office/powerpoint/2010/main" val="379373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(Общий) Титул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FF0000"/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="" xmlns:a16="http://schemas.microsoft.com/office/drawing/2014/main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8962D65E-3000-8167-E4DC-9F0655AABB85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7138E7FC-EAFE-2F61-E3D0-E4CA25F78D5C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333448DB-152E-FD22-32C2-388CB0CAEAC8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="" xmlns:a16="http://schemas.microsoft.com/office/drawing/2014/main" id="{E431F110-256C-9C8B-EE94-9206505C7899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F4250D4-215D-0F83-A3C9-81416D8915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6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>
          <p15:clr>
            <a:srgbClr val="A4A3A4"/>
          </p15:clr>
        </p15:guide>
        <p15:guide id="2" pos="279">
          <p15:clr>
            <a:srgbClr val="A4A3A4"/>
          </p15:clr>
        </p15:guide>
        <p15:guide id="3" pos="551">
          <p15:clr>
            <a:srgbClr val="A4A3A4"/>
          </p15:clr>
        </p15:guide>
        <p15:guide id="4" pos="1096">
          <p15:clr>
            <a:srgbClr val="A4A3A4"/>
          </p15:clr>
        </p15:guide>
        <p15:guide id="5" pos="1640">
          <p15:clr>
            <a:srgbClr val="A4A3A4"/>
          </p15:clr>
        </p15:guide>
        <p15:guide id="6" pos="2184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>
          <p15:clr>
            <a:srgbClr val="A4A3A4"/>
          </p15:clr>
        </p15:guide>
        <p15:guide id="9" pos="3840">
          <p15:clr>
            <a:srgbClr val="A4A3A4"/>
          </p15:clr>
        </p15:guide>
        <p15:guide id="10" pos="4384">
          <p15:clr>
            <a:srgbClr val="A4A3A4"/>
          </p15:clr>
        </p15:guide>
        <p15:guide id="11" pos="4929">
          <p15:clr>
            <a:srgbClr val="A4A3A4"/>
          </p15:clr>
        </p15:guide>
        <p15:guide id="12" pos="5473">
          <p15:clr>
            <a:srgbClr val="A4A3A4"/>
          </p15:clr>
        </p15:guide>
        <p15:guide id="13" pos="6040">
          <p15:clr>
            <a:srgbClr val="A4A3A4"/>
          </p15:clr>
        </p15:guide>
        <p15:guide id="14" pos="6584">
          <p15:clr>
            <a:srgbClr val="A4A3A4"/>
          </p15:clr>
        </p15:guide>
        <p15:guide id="15" pos="7129">
          <p15:clr>
            <a:srgbClr val="A4A3A4"/>
          </p15:clr>
        </p15:guide>
        <p15:guide id="16" pos="7401">
          <p15:clr>
            <a:srgbClr val="A4A3A4"/>
          </p15:clr>
        </p15:guide>
        <p15:guide id="17" orient="horz" pos="550">
          <p15:clr>
            <a:srgbClr val="A4A3A4"/>
          </p15:clr>
        </p15:guide>
        <p15:guide id="18" orient="horz" pos="3770">
          <p15:clr>
            <a:srgbClr val="A4A3A4"/>
          </p15:clr>
        </p15:guide>
        <p15:guide id="19" orient="horz" pos="4042">
          <p15:clr>
            <a:srgbClr val="A4A3A4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Рабочие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FF8710"/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="" xmlns:a16="http://schemas.microsoft.com/office/drawing/2014/main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="" xmlns:a16="http://schemas.microsoft.com/office/drawing/2014/main" id="{C81EB675-2032-3FC2-8461-B62DE10E52EF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33594B65-5F04-CCBA-1C1A-A1BBBE67C2E7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78BA2D45-682F-A0E5-F970-D9F138C15FAC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176907D2-D1CD-240C-B67B-A5E080B4A574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7319ADB-0BF7-318A-DA58-9CD87F86F2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3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Офис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0AB773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="" xmlns:a16="http://schemas.microsoft.com/office/drawing/2014/main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="" xmlns:a16="http://schemas.microsoft.com/office/drawing/2014/main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="" xmlns:a16="http://schemas.microsoft.com/office/drawing/2014/main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="" xmlns:a16="http://schemas.microsoft.com/office/drawing/2014/main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="" xmlns:a16="http://schemas.microsoft.com/office/drawing/2014/main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="" xmlns:a16="http://schemas.microsoft.com/office/drawing/2014/main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>
                  <a:solidFill>
                    <a:schemeClr val="bg1"/>
                  </a:solidFill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="" xmlns:a16="http://schemas.microsoft.com/office/drawing/2014/main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="" xmlns:a16="http://schemas.microsoft.com/office/drawing/2014/main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="" xmlns:a16="http://schemas.microsoft.com/office/drawing/2014/main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8F6741A-9845-67D0-21FD-725F1C81D1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5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ИТ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9B3DC3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="" xmlns:a16="http://schemas.microsoft.com/office/drawing/2014/main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="" xmlns:a16="http://schemas.microsoft.com/office/drawing/2014/main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="" xmlns:a16="http://schemas.microsoft.com/office/drawing/2014/main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="" xmlns:a16="http://schemas.microsoft.com/office/drawing/2014/main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="" xmlns:a16="http://schemas.microsoft.com/office/drawing/2014/main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="" xmlns:a16="http://schemas.microsoft.com/office/drawing/2014/main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="" xmlns:a16="http://schemas.microsoft.com/office/drawing/2014/main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="" xmlns:a16="http://schemas.microsoft.com/office/drawing/2014/main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="" xmlns:a16="http://schemas.microsoft.com/office/drawing/2014/main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D53B989-74F0-F97C-E975-081F9169A4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5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Студенты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4B66CA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="" xmlns:a16="http://schemas.microsoft.com/office/drawing/2014/main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="" xmlns:a16="http://schemas.microsoft.com/office/drawing/2014/main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="" xmlns:a16="http://schemas.microsoft.com/office/drawing/2014/main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="" xmlns:a16="http://schemas.microsoft.com/office/drawing/2014/main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="" xmlns:a16="http://schemas.microsoft.com/office/drawing/2014/main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="" xmlns:a16="http://schemas.microsoft.com/office/drawing/2014/main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="" xmlns:a16="http://schemas.microsoft.com/office/drawing/2014/main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="" xmlns:a16="http://schemas.microsoft.com/office/drawing/2014/main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="" xmlns:a16="http://schemas.microsoft.com/office/drawing/2014/main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AA12196-C38E-1F85-F9CE-D4A40ECC2C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1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(Общий) Титул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chemeClr val="bg1">
              <a:lumMod val="85000"/>
            </a:schemeClr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="" xmlns:a16="http://schemas.microsoft.com/office/drawing/2014/main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04593924-474A-9CFF-F598-7D5FD09A7A31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5" name="Прямоугольник 4">
              <a:extLst>
                <a:ext uri="{FF2B5EF4-FFF2-40B4-BE49-F238E27FC236}">
                  <a16:creationId xmlns="" xmlns:a16="http://schemas.microsoft.com/office/drawing/2014/main" id="{2018AA13-0D0A-A35E-1B83-75236E8B0913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="" xmlns:a16="http://schemas.microsoft.com/office/drawing/2014/main" id="{A84C5542-7707-E0A0-C9E7-AC2E02A90DED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="" xmlns:a16="http://schemas.microsoft.com/office/drawing/2014/main" id="{74A90653-EAE3-8C92-17F9-C4AFF9F86599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EF481D2-C9C0-A862-9275-DB2B2C3049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8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>
          <p15:clr>
            <a:srgbClr val="A4A3A4"/>
          </p15:clr>
        </p15:guide>
        <p15:guide id="2" pos="279">
          <p15:clr>
            <a:srgbClr val="A4A3A4"/>
          </p15:clr>
        </p15:guide>
        <p15:guide id="3" pos="551">
          <p15:clr>
            <a:srgbClr val="A4A3A4"/>
          </p15:clr>
        </p15:guide>
        <p15:guide id="4" pos="1096">
          <p15:clr>
            <a:srgbClr val="A4A3A4"/>
          </p15:clr>
        </p15:guide>
        <p15:guide id="5" pos="1640">
          <p15:clr>
            <a:srgbClr val="A4A3A4"/>
          </p15:clr>
        </p15:guide>
        <p15:guide id="6" pos="2184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>
          <p15:clr>
            <a:srgbClr val="A4A3A4"/>
          </p15:clr>
        </p15:guide>
        <p15:guide id="9" pos="3840">
          <p15:clr>
            <a:srgbClr val="A4A3A4"/>
          </p15:clr>
        </p15:guide>
        <p15:guide id="10" pos="4384">
          <p15:clr>
            <a:srgbClr val="A4A3A4"/>
          </p15:clr>
        </p15:guide>
        <p15:guide id="11" pos="4929">
          <p15:clr>
            <a:srgbClr val="A4A3A4"/>
          </p15:clr>
        </p15:guide>
        <p15:guide id="12" pos="5473">
          <p15:clr>
            <a:srgbClr val="A4A3A4"/>
          </p15:clr>
        </p15:guide>
        <p15:guide id="13" pos="6040">
          <p15:clr>
            <a:srgbClr val="A4A3A4"/>
          </p15:clr>
        </p15:guide>
        <p15:guide id="14" pos="6584">
          <p15:clr>
            <a:srgbClr val="A4A3A4"/>
          </p15:clr>
        </p15:guide>
        <p15:guide id="15" pos="7129">
          <p15:clr>
            <a:srgbClr val="A4A3A4"/>
          </p15:clr>
        </p15:guide>
        <p15:guide id="16" pos="7401">
          <p15:clr>
            <a:srgbClr val="A4A3A4"/>
          </p15:clr>
        </p15:guide>
        <p15:guide id="17" orient="horz" pos="550">
          <p15:clr>
            <a:srgbClr val="A4A3A4"/>
          </p15:clr>
        </p15:guide>
        <p15:guide id="18" orient="horz" pos="3770">
          <p15:clr>
            <a:srgbClr val="A4A3A4"/>
          </p15:clr>
        </p15:guide>
        <p15:guide id="19" orient="horz" pos="4042">
          <p15:clr>
            <a:srgbClr val="A4A3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478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ы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27C95A8-98BA-A0AA-0D0A-556CD40E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6" y="2413001"/>
            <a:ext cx="10548451" cy="3571874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4A905702-EA6D-C4D1-FA25-88ADE31D55FE}"/>
              </a:ext>
            </a:extLst>
          </p:cNvPr>
          <p:cNvGrpSpPr/>
          <p:nvPr userDrawn="1"/>
        </p:nvGrpSpPr>
        <p:grpSpPr>
          <a:xfrm>
            <a:off x="9249621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6" name="Прямоугольник 2">
              <a:extLst>
                <a:ext uri="{FF2B5EF4-FFF2-40B4-BE49-F238E27FC236}">
                  <a16:creationId xmlns="" xmlns:a16="http://schemas.microsoft.com/office/drawing/2014/main" id="{09B901F4-1E4C-DAE6-8553-15F83E4E5D34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2">
              <a:extLst>
                <a:ext uri="{FF2B5EF4-FFF2-40B4-BE49-F238E27FC236}">
                  <a16:creationId xmlns="" xmlns:a16="http://schemas.microsoft.com/office/drawing/2014/main" id="{C45BAEC4-C2CB-6084-EDB2-DC9FA7BA95FA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2">
              <a:extLst>
                <a:ext uri="{FF2B5EF4-FFF2-40B4-BE49-F238E27FC236}">
                  <a16:creationId xmlns="" xmlns:a16="http://schemas.microsoft.com/office/drawing/2014/main" id="{5129BE5B-040E-F018-D674-4AC61354A81E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2">
              <a:extLst>
                <a:ext uri="{FF2B5EF4-FFF2-40B4-BE49-F238E27FC236}">
                  <a16:creationId xmlns="" xmlns:a16="http://schemas.microsoft.com/office/drawing/2014/main" id="{27D5FA13-12DC-EB84-0254-9BF4426324C6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Текст 4">
            <a:extLst>
              <a:ext uri="{FF2B5EF4-FFF2-40B4-BE49-F238E27FC236}">
                <a16:creationId xmlns="" xmlns:a16="http://schemas.microsoft.com/office/drawing/2014/main" id="{450EED4A-789C-6887-9DDB-43DB7656F5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10548451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9A1A5A5D-4188-B060-B182-734973774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813DD331-ACCB-6200-6142-17A5AC950D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9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1 (мини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>
            <a:extLst>
              <a:ext uri="{FF2B5EF4-FFF2-40B4-BE49-F238E27FC236}">
                <a16:creationId xmlns="" xmlns:a16="http://schemas.microsoft.com/office/drawing/2014/main" id="{3C453187-ECDD-7163-9B14-CE57967F96E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5327163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5" name="Заголовок 7">
            <a:extLst>
              <a:ext uri="{FF2B5EF4-FFF2-40B4-BE49-F238E27FC236}">
                <a16:creationId xmlns="" xmlns:a16="http://schemas.microsoft.com/office/drawing/2014/main" id="{FAB9B020-1B19-EBFB-65D9-19397C0866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22" name="Рисунок 21">
            <a:extLst>
              <a:ext uri="{FF2B5EF4-FFF2-40B4-BE49-F238E27FC236}">
                <a16:creationId xmlns="" xmlns:a16="http://schemas.microsoft.com/office/drawing/2014/main" id="{90653700-EC2B-0197-26D7-CA2CA2934F5C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713" y="2440263"/>
            <a:ext cx="12194536" cy="3946300"/>
          </a:xfrm>
          <a:custGeom>
            <a:avLst/>
            <a:gdLst>
              <a:gd name="connsiteX0" fmla="*/ 0 w 12192000"/>
              <a:gd name="connsiteY0" fmla="*/ 0 h 3979863"/>
              <a:gd name="connsiteX1" fmla="*/ 12192000 w 12192000"/>
              <a:gd name="connsiteY1" fmla="*/ 0 h 3979863"/>
              <a:gd name="connsiteX2" fmla="*/ 12192000 w 12192000"/>
              <a:gd name="connsiteY2" fmla="*/ 3979863 h 3979863"/>
              <a:gd name="connsiteX3" fmla="*/ 0 w 12192000"/>
              <a:gd name="connsiteY3" fmla="*/ 3979863 h 3979863"/>
              <a:gd name="connsiteX4" fmla="*/ 0 w 12192000"/>
              <a:gd name="connsiteY4" fmla="*/ 0 h 3979863"/>
              <a:gd name="connsiteX0" fmla="*/ 0 w 12192000"/>
              <a:gd name="connsiteY0" fmla="*/ 33 h 3979896"/>
              <a:gd name="connsiteX1" fmla="*/ 4496586 w 12192000"/>
              <a:gd name="connsiteY1" fmla="*/ 0 h 3979896"/>
              <a:gd name="connsiteX2" fmla="*/ 12192000 w 12192000"/>
              <a:gd name="connsiteY2" fmla="*/ 33 h 3979896"/>
              <a:gd name="connsiteX3" fmla="*/ 12192000 w 12192000"/>
              <a:gd name="connsiteY3" fmla="*/ 3979896 h 3979896"/>
              <a:gd name="connsiteX4" fmla="*/ 0 w 12192000"/>
              <a:gd name="connsiteY4" fmla="*/ 3979896 h 3979896"/>
              <a:gd name="connsiteX5" fmla="*/ 0 w 12192000"/>
              <a:gd name="connsiteY5" fmla="*/ 33 h 3979896"/>
              <a:gd name="connsiteX0" fmla="*/ 0 w 12192000"/>
              <a:gd name="connsiteY0" fmla="*/ 0 h 3979863"/>
              <a:gd name="connsiteX1" fmla="*/ 4493377 w 12192000"/>
              <a:gd name="connsiteY1" fmla="*/ 186056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0 h 3979863"/>
              <a:gd name="connsiteX1" fmla="*/ 4509419 w 12192000"/>
              <a:gd name="connsiteY1" fmla="*/ 9593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41742 h 4021605"/>
              <a:gd name="connsiteX1" fmla="*/ 4503002 w 12192000"/>
              <a:gd name="connsiteY1" fmla="*/ 0 h 4021605"/>
              <a:gd name="connsiteX2" fmla="*/ 12192000 w 12192000"/>
              <a:gd name="connsiteY2" fmla="*/ 41742 h 4021605"/>
              <a:gd name="connsiteX3" fmla="*/ 12192000 w 12192000"/>
              <a:gd name="connsiteY3" fmla="*/ 4021605 h 4021605"/>
              <a:gd name="connsiteX4" fmla="*/ 0 w 12192000"/>
              <a:gd name="connsiteY4" fmla="*/ 4021605 h 4021605"/>
              <a:gd name="connsiteX5" fmla="*/ 0 w 12192000"/>
              <a:gd name="connsiteY5" fmla="*/ 41742 h 4021605"/>
              <a:gd name="connsiteX0" fmla="*/ 0 w 12192000"/>
              <a:gd name="connsiteY0" fmla="*/ 0 h 3979863"/>
              <a:gd name="connsiteX1" fmla="*/ 4503002 w 12192000"/>
              <a:gd name="connsiteY1" fmla="*/ 9592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0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0 w 12192000"/>
              <a:gd name="connsiteY6" fmla="*/ 0 h 3979863"/>
              <a:gd name="connsiteX0" fmla="*/ 55571 w 12192000"/>
              <a:gd name="connsiteY0" fmla="*/ 3692964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55571 w 12192000"/>
              <a:gd name="connsiteY6" fmla="*/ 3692964 h 3979863"/>
              <a:gd name="connsiteX0" fmla="*/ 5052 w 12192000"/>
              <a:gd name="connsiteY0" fmla="*/ 3698016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5052 w 12192000"/>
              <a:gd name="connsiteY6" fmla="*/ 3698016 h 3979863"/>
              <a:gd name="connsiteX0" fmla="*/ 0 w 12193672"/>
              <a:gd name="connsiteY0" fmla="*/ 3698016 h 3979863"/>
              <a:gd name="connsiteX1" fmla="*/ 1739537 w 12193672"/>
              <a:gd name="connsiteY1" fmla="*/ 3691473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8016 h 3979863"/>
              <a:gd name="connsiteX0" fmla="*/ 156333 w 12192002"/>
              <a:gd name="connsiteY0" fmla="*/ 3832486 h 3979863"/>
              <a:gd name="connsiteX1" fmla="*/ 1737867 w 12192002"/>
              <a:gd name="connsiteY1" fmla="*/ 3691473 h 3979863"/>
              <a:gd name="connsiteX2" fmla="*/ 4503004 w 12192002"/>
              <a:gd name="connsiteY2" fmla="*/ 9592 h 3979863"/>
              <a:gd name="connsiteX3" fmla="*/ 12192002 w 12192002"/>
              <a:gd name="connsiteY3" fmla="*/ 0 h 3979863"/>
              <a:gd name="connsiteX4" fmla="*/ 12192002 w 12192002"/>
              <a:gd name="connsiteY4" fmla="*/ 3979863 h 3979863"/>
              <a:gd name="connsiteX5" fmla="*/ 2 w 12192002"/>
              <a:gd name="connsiteY5" fmla="*/ 3979863 h 3979863"/>
              <a:gd name="connsiteX6" fmla="*/ 156333 w 12192002"/>
              <a:gd name="connsiteY6" fmla="*/ 3832486 h 3979863"/>
              <a:gd name="connsiteX0" fmla="*/ 0 w 12193672"/>
              <a:gd name="connsiteY0" fmla="*/ 3694653 h 3979863"/>
              <a:gd name="connsiteX1" fmla="*/ 1739537 w 12193672"/>
              <a:gd name="connsiteY1" fmla="*/ 3691473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2193672"/>
              <a:gd name="connsiteY0" fmla="*/ 3694653 h 3979863"/>
              <a:gd name="connsiteX1" fmla="*/ 1692473 w 12193672"/>
              <a:gd name="connsiteY1" fmla="*/ 3614152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2193672"/>
              <a:gd name="connsiteY0" fmla="*/ 3694653 h 3979863"/>
              <a:gd name="connsiteX1" fmla="*/ 1739537 w 12193672"/>
              <a:gd name="connsiteY1" fmla="*/ 3691472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7294310"/>
              <a:gd name="connsiteY0" fmla="*/ 3694653 h 3979863"/>
              <a:gd name="connsiteX1" fmla="*/ 6840175 w 17294310"/>
              <a:gd name="connsiteY1" fmla="*/ 3691472 h 3979863"/>
              <a:gd name="connsiteX2" fmla="*/ 9605312 w 17294310"/>
              <a:gd name="connsiteY2" fmla="*/ 9592 h 3979863"/>
              <a:gd name="connsiteX3" fmla="*/ 17294310 w 17294310"/>
              <a:gd name="connsiteY3" fmla="*/ 0 h 3979863"/>
              <a:gd name="connsiteX4" fmla="*/ 17294310 w 17294310"/>
              <a:gd name="connsiteY4" fmla="*/ 3979863 h 3979863"/>
              <a:gd name="connsiteX5" fmla="*/ 5102310 w 17294310"/>
              <a:gd name="connsiteY5" fmla="*/ 3979863 h 3979863"/>
              <a:gd name="connsiteX6" fmla="*/ 0 w 17294310"/>
              <a:gd name="connsiteY6" fmla="*/ 3694653 h 3979863"/>
              <a:gd name="connsiteX0" fmla="*/ 0 w 17294310"/>
              <a:gd name="connsiteY0" fmla="*/ 3694653 h 3979863"/>
              <a:gd name="connsiteX1" fmla="*/ 6840175 w 17294310"/>
              <a:gd name="connsiteY1" fmla="*/ 3691472 h 3979863"/>
              <a:gd name="connsiteX2" fmla="*/ 9605312 w 17294310"/>
              <a:gd name="connsiteY2" fmla="*/ 9592 h 3979863"/>
              <a:gd name="connsiteX3" fmla="*/ 17294310 w 17294310"/>
              <a:gd name="connsiteY3" fmla="*/ 0 h 3979863"/>
              <a:gd name="connsiteX4" fmla="*/ 17294310 w 17294310"/>
              <a:gd name="connsiteY4" fmla="*/ 3979863 h 3979863"/>
              <a:gd name="connsiteX5" fmla="*/ 1672 w 17294310"/>
              <a:gd name="connsiteY5" fmla="*/ 3975100 h 3979863"/>
              <a:gd name="connsiteX6" fmla="*/ 0 w 17294310"/>
              <a:gd name="connsiteY6" fmla="*/ 3694653 h 3979863"/>
              <a:gd name="connsiteX0" fmla="*/ 0 w 17294310"/>
              <a:gd name="connsiteY0" fmla="*/ 3694653 h 3975100"/>
              <a:gd name="connsiteX1" fmla="*/ 6840175 w 17294310"/>
              <a:gd name="connsiteY1" fmla="*/ 3691472 h 3975100"/>
              <a:gd name="connsiteX2" fmla="*/ 9605312 w 17294310"/>
              <a:gd name="connsiteY2" fmla="*/ 9592 h 3975100"/>
              <a:gd name="connsiteX3" fmla="*/ 17294310 w 17294310"/>
              <a:gd name="connsiteY3" fmla="*/ 0 h 3975100"/>
              <a:gd name="connsiteX4" fmla="*/ 17294310 w 17294310"/>
              <a:gd name="connsiteY4" fmla="*/ 3943863 h 3975100"/>
              <a:gd name="connsiteX5" fmla="*/ 1672 w 17294310"/>
              <a:gd name="connsiteY5" fmla="*/ 3975100 h 3975100"/>
              <a:gd name="connsiteX6" fmla="*/ 0 w 17294310"/>
              <a:gd name="connsiteY6" fmla="*/ 3694653 h 3975100"/>
              <a:gd name="connsiteX0" fmla="*/ 1996 w 17296306"/>
              <a:gd name="connsiteY0" fmla="*/ 3694653 h 3946300"/>
              <a:gd name="connsiteX1" fmla="*/ 6842171 w 17296306"/>
              <a:gd name="connsiteY1" fmla="*/ 3691472 h 3946300"/>
              <a:gd name="connsiteX2" fmla="*/ 9607308 w 17296306"/>
              <a:gd name="connsiteY2" fmla="*/ 9592 h 3946300"/>
              <a:gd name="connsiteX3" fmla="*/ 17296306 w 17296306"/>
              <a:gd name="connsiteY3" fmla="*/ 0 h 3946300"/>
              <a:gd name="connsiteX4" fmla="*/ 17296306 w 17296306"/>
              <a:gd name="connsiteY4" fmla="*/ 3943863 h 3946300"/>
              <a:gd name="connsiteX5" fmla="*/ 68 w 17296306"/>
              <a:gd name="connsiteY5" fmla="*/ 3946300 h 3946300"/>
              <a:gd name="connsiteX6" fmla="*/ 1996 w 17296306"/>
              <a:gd name="connsiteY6" fmla="*/ 3694653 h 3946300"/>
              <a:gd name="connsiteX0" fmla="*/ 0 w 17294310"/>
              <a:gd name="connsiteY0" fmla="*/ 3694653 h 3946300"/>
              <a:gd name="connsiteX1" fmla="*/ 6840175 w 17294310"/>
              <a:gd name="connsiteY1" fmla="*/ 3691472 h 3946300"/>
              <a:gd name="connsiteX2" fmla="*/ 9605312 w 17294310"/>
              <a:gd name="connsiteY2" fmla="*/ 9592 h 3946300"/>
              <a:gd name="connsiteX3" fmla="*/ 17294310 w 17294310"/>
              <a:gd name="connsiteY3" fmla="*/ 0 h 3946300"/>
              <a:gd name="connsiteX4" fmla="*/ 17294310 w 17294310"/>
              <a:gd name="connsiteY4" fmla="*/ 3943863 h 3946300"/>
              <a:gd name="connsiteX5" fmla="*/ 5103983 w 17294310"/>
              <a:gd name="connsiteY5" fmla="*/ 3946300 h 3946300"/>
              <a:gd name="connsiteX6" fmla="*/ 0 w 17294310"/>
              <a:gd name="connsiteY6" fmla="*/ 3694653 h 3946300"/>
              <a:gd name="connsiteX0" fmla="*/ 0 w 12194536"/>
              <a:gd name="connsiteY0" fmla="*/ 3694653 h 3946300"/>
              <a:gd name="connsiteX1" fmla="*/ 1740401 w 12194536"/>
              <a:gd name="connsiteY1" fmla="*/ 3691472 h 3946300"/>
              <a:gd name="connsiteX2" fmla="*/ 4505538 w 12194536"/>
              <a:gd name="connsiteY2" fmla="*/ 9592 h 3946300"/>
              <a:gd name="connsiteX3" fmla="*/ 12194536 w 12194536"/>
              <a:gd name="connsiteY3" fmla="*/ 0 h 3946300"/>
              <a:gd name="connsiteX4" fmla="*/ 12194536 w 12194536"/>
              <a:gd name="connsiteY4" fmla="*/ 3943863 h 3946300"/>
              <a:gd name="connsiteX5" fmla="*/ 4209 w 12194536"/>
              <a:gd name="connsiteY5" fmla="*/ 3946300 h 3946300"/>
              <a:gd name="connsiteX6" fmla="*/ 0 w 12194536"/>
              <a:gd name="connsiteY6" fmla="*/ 3694653 h 3946300"/>
              <a:gd name="connsiteX0" fmla="*/ 0 w 12194536"/>
              <a:gd name="connsiteY0" fmla="*/ 3694653 h 3949475"/>
              <a:gd name="connsiteX1" fmla="*/ 1740401 w 12194536"/>
              <a:gd name="connsiteY1" fmla="*/ 3691472 h 3949475"/>
              <a:gd name="connsiteX2" fmla="*/ 4505538 w 12194536"/>
              <a:gd name="connsiteY2" fmla="*/ 9592 h 3949475"/>
              <a:gd name="connsiteX3" fmla="*/ 12194536 w 12194536"/>
              <a:gd name="connsiteY3" fmla="*/ 0 h 3949475"/>
              <a:gd name="connsiteX4" fmla="*/ 12194536 w 12194536"/>
              <a:gd name="connsiteY4" fmla="*/ 3943863 h 3949475"/>
              <a:gd name="connsiteX5" fmla="*/ 48659 w 12194536"/>
              <a:gd name="connsiteY5" fmla="*/ 3949475 h 3949475"/>
              <a:gd name="connsiteX6" fmla="*/ 0 w 12194536"/>
              <a:gd name="connsiteY6" fmla="*/ 3694653 h 3949475"/>
              <a:gd name="connsiteX0" fmla="*/ 0 w 12194536"/>
              <a:gd name="connsiteY0" fmla="*/ 3694653 h 3946300"/>
              <a:gd name="connsiteX1" fmla="*/ 1740401 w 12194536"/>
              <a:gd name="connsiteY1" fmla="*/ 3691472 h 3946300"/>
              <a:gd name="connsiteX2" fmla="*/ 4505538 w 12194536"/>
              <a:gd name="connsiteY2" fmla="*/ 9592 h 3946300"/>
              <a:gd name="connsiteX3" fmla="*/ 12194536 w 12194536"/>
              <a:gd name="connsiteY3" fmla="*/ 0 h 3946300"/>
              <a:gd name="connsiteX4" fmla="*/ 12194536 w 12194536"/>
              <a:gd name="connsiteY4" fmla="*/ 3943863 h 3946300"/>
              <a:gd name="connsiteX5" fmla="*/ 1034 w 12194536"/>
              <a:gd name="connsiteY5" fmla="*/ 3946300 h 3946300"/>
              <a:gd name="connsiteX6" fmla="*/ 0 w 12194536"/>
              <a:gd name="connsiteY6" fmla="*/ 3694653 h 394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4536" h="3946300">
                <a:moveTo>
                  <a:pt x="0" y="3694653"/>
                </a:moveTo>
                <a:lnTo>
                  <a:pt x="1740401" y="3691472"/>
                </a:lnTo>
                <a:lnTo>
                  <a:pt x="4505538" y="9592"/>
                </a:lnTo>
                <a:lnTo>
                  <a:pt x="12194536" y="0"/>
                </a:lnTo>
                <a:lnTo>
                  <a:pt x="12194536" y="3943863"/>
                </a:lnTo>
                <a:lnTo>
                  <a:pt x="1034" y="3946300"/>
                </a:lnTo>
                <a:cubicBezTo>
                  <a:pt x="477" y="3852351"/>
                  <a:pt x="557" y="3788602"/>
                  <a:pt x="0" y="3694653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marL="7938" indent="0" algn="ctr">
              <a:spcBef>
                <a:spcPts val="0"/>
              </a:spcBef>
              <a:buNone/>
              <a:tabLst/>
              <a:defRPr lang="ru-RU" sz="2400" b="0" i="0" u="none" kern="1200" spc="100" baseline="0">
                <a:ln w="9525"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2D0B111-B195-FB14-1A57-1C25FE8CE8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1 (макс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4">
            <a:extLst>
              <a:ext uri="{FF2B5EF4-FFF2-40B4-BE49-F238E27FC236}">
                <a16:creationId xmlns="" xmlns:a16="http://schemas.microsoft.com/office/drawing/2014/main" id="{C28951EE-88D0-5DE9-5787-FA894E554C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8836" y="1824330"/>
            <a:ext cx="3563451" cy="160467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0" name="Рисунок 39">
            <a:extLst>
              <a:ext uri="{FF2B5EF4-FFF2-40B4-BE49-F238E27FC236}">
                <a16:creationId xmlns="" xmlns:a16="http://schemas.microsoft.com/office/drawing/2014/main" id="{75B9B551-557E-0FC0-DABE-233D94A7C03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-853" y="-1"/>
            <a:ext cx="12192853" cy="6738897"/>
          </a:xfrm>
          <a:custGeom>
            <a:avLst/>
            <a:gdLst>
              <a:gd name="connsiteX0" fmla="*/ 0 w 16136938"/>
              <a:gd name="connsiteY0" fmla="*/ 0 h 6858000"/>
              <a:gd name="connsiteX1" fmla="*/ 16136938 w 16136938"/>
              <a:gd name="connsiteY1" fmla="*/ 0 h 6858000"/>
              <a:gd name="connsiteX2" fmla="*/ 16136938 w 16136938"/>
              <a:gd name="connsiteY2" fmla="*/ 6858000 h 6858000"/>
              <a:gd name="connsiteX3" fmla="*/ 0 w 16136938"/>
              <a:gd name="connsiteY3" fmla="*/ 6858000 h 6858000"/>
              <a:gd name="connsiteX4" fmla="*/ 0 w 16136938"/>
              <a:gd name="connsiteY4" fmla="*/ 0 h 6858000"/>
              <a:gd name="connsiteX0" fmla="*/ 0 w 16136938"/>
              <a:gd name="connsiteY0" fmla="*/ 0 h 6858000"/>
              <a:gd name="connsiteX1" fmla="*/ 10421474 w 16136938"/>
              <a:gd name="connsiteY1" fmla="*/ 0 h 6858000"/>
              <a:gd name="connsiteX2" fmla="*/ 16136938 w 16136938"/>
              <a:gd name="connsiteY2" fmla="*/ 0 h 6858000"/>
              <a:gd name="connsiteX3" fmla="*/ 16136938 w 16136938"/>
              <a:gd name="connsiteY3" fmla="*/ 6858000 h 6858000"/>
              <a:gd name="connsiteX4" fmla="*/ 0 w 16136938"/>
              <a:gd name="connsiteY4" fmla="*/ 6858000 h 6858000"/>
              <a:gd name="connsiteX5" fmla="*/ 0 w 16136938"/>
              <a:gd name="connsiteY5" fmla="*/ 0 h 6858000"/>
              <a:gd name="connsiteX0" fmla="*/ 0 w 16136938"/>
              <a:gd name="connsiteY0" fmla="*/ 7 h 6858007"/>
              <a:gd name="connsiteX1" fmla="*/ 5645004 w 16136938"/>
              <a:gd name="connsiteY1" fmla="*/ 6266695 h 6858007"/>
              <a:gd name="connsiteX2" fmla="*/ 10421474 w 16136938"/>
              <a:gd name="connsiteY2" fmla="*/ 7 h 6858007"/>
              <a:gd name="connsiteX3" fmla="*/ 16136938 w 16136938"/>
              <a:gd name="connsiteY3" fmla="*/ 7 h 6858007"/>
              <a:gd name="connsiteX4" fmla="*/ 16136938 w 16136938"/>
              <a:gd name="connsiteY4" fmla="*/ 6858007 h 6858007"/>
              <a:gd name="connsiteX5" fmla="*/ 0 w 16136938"/>
              <a:gd name="connsiteY5" fmla="*/ 6858007 h 6858007"/>
              <a:gd name="connsiteX6" fmla="*/ 0 w 16136938"/>
              <a:gd name="connsiteY6" fmla="*/ 7 h 6858007"/>
              <a:gd name="connsiteX0" fmla="*/ 0 w 16136938"/>
              <a:gd name="connsiteY0" fmla="*/ 7 h 6858007"/>
              <a:gd name="connsiteX1" fmla="*/ 5616429 w 16136938"/>
              <a:gd name="connsiteY1" fmla="*/ 6415920 h 6858007"/>
              <a:gd name="connsiteX2" fmla="*/ 10421474 w 16136938"/>
              <a:gd name="connsiteY2" fmla="*/ 7 h 6858007"/>
              <a:gd name="connsiteX3" fmla="*/ 16136938 w 16136938"/>
              <a:gd name="connsiteY3" fmla="*/ 7 h 6858007"/>
              <a:gd name="connsiteX4" fmla="*/ 16136938 w 16136938"/>
              <a:gd name="connsiteY4" fmla="*/ 6858007 h 6858007"/>
              <a:gd name="connsiteX5" fmla="*/ 0 w 16136938"/>
              <a:gd name="connsiteY5" fmla="*/ 6858007 h 6858007"/>
              <a:gd name="connsiteX6" fmla="*/ 0 w 16136938"/>
              <a:gd name="connsiteY6" fmla="*/ 7 h 6858007"/>
              <a:gd name="connsiteX0" fmla="*/ 8709 w 16136938"/>
              <a:gd name="connsiteY0" fmla="*/ 6165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8709 w 16136938"/>
              <a:gd name="connsiteY6" fmla="*/ 6165669 h 6858000"/>
              <a:gd name="connsiteX0" fmla="*/ 253184 w 16136938"/>
              <a:gd name="connsiteY0" fmla="*/ 6479994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253184 w 16136938"/>
              <a:gd name="connsiteY6" fmla="*/ 6479994 h 6858000"/>
              <a:gd name="connsiteX0" fmla="*/ 2359 w 16136938"/>
              <a:gd name="connsiteY0" fmla="*/ 6419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2359 w 16136938"/>
              <a:gd name="connsiteY6" fmla="*/ 6419669 h 6858000"/>
              <a:gd name="connsiteX0" fmla="*/ 2359 w 16136938"/>
              <a:gd name="connsiteY0" fmla="*/ 6419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738897 h 6858000"/>
              <a:gd name="connsiteX5" fmla="*/ 0 w 16136938"/>
              <a:gd name="connsiteY5" fmla="*/ 6858000 h 6858000"/>
              <a:gd name="connsiteX6" fmla="*/ 2359 w 16136938"/>
              <a:gd name="connsiteY6" fmla="*/ 6419669 h 6858000"/>
              <a:gd name="connsiteX0" fmla="*/ 2359 w 16136938"/>
              <a:gd name="connsiteY0" fmla="*/ 6419669 h 6738897"/>
              <a:gd name="connsiteX1" fmla="*/ 5616429 w 16136938"/>
              <a:gd name="connsiteY1" fmla="*/ 6415913 h 6738897"/>
              <a:gd name="connsiteX2" fmla="*/ 10421474 w 16136938"/>
              <a:gd name="connsiteY2" fmla="*/ 0 h 6738897"/>
              <a:gd name="connsiteX3" fmla="*/ 16136938 w 16136938"/>
              <a:gd name="connsiteY3" fmla="*/ 0 h 6738897"/>
              <a:gd name="connsiteX4" fmla="*/ 16136938 w 16136938"/>
              <a:gd name="connsiteY4" fmla="*/ 6738897 h 6738897"/>
              <a:gd name="connsiteX5" fmla="*/ 0 w 16136938"/>
              <a:gd name="connsiteY5" fmla="*/ 6738897 h 6738897"/>
              <a:gd name="connsiteX6" fmla="*/ 2359 w 16136938"/>
              <a:gd name="connsiteY6" fmla="*/ 6419669 h 6738897"/>
              <a:gd name="connsiteX0" fmla="*/ 1 w 16134580"/>
              <a:gd name="connsiteY0" fmla="*/ 6419669 h 6738897"/>
              <a:gd name="connsiteX1" fmla="*/ 5614071 w 16134580"/>
              <a:gd name="connsiteY1" fmla="*/ 6415913 h 6738897"/>
              <a:gd name="connsiteX2" fmla="*/ 10419116 w 16134580"/>
              <a:gd name="connsiteY2" fmla="*/ 0 h 6738897"/>
              <a:gd name="connsiteX3" fmla="*/ 16134580 w 16134580"/>
              <a:gd name="connsiteY3" fmla="*/ 0 h 6738897"/>
              <a:gd name="connsiteX4" fmla="*/ 16134580 w 16134580"/>
              <a:gd name="connsiteY4" fmla="*/ 6738897 h 6738897"/>
              <a:gd name="connsiteX5" fmla="*/ 3945626 w 16134580"/>
              <a:gd name="connsiteY5" fmla="*/ 6738897 h 6738897"/>
              <a:gd name="connsiteX6" fmla="*/ 1 w 16134580"/>
              <a:gd name="connsiteY6" fmla="*/ 6419669 h 6738897"/>
              <a:gd name="connsiteX0" fmla="*/ 79 w 12192853"/>
              <a:gd name="connsiteY0" fmla="*/ 6419669 h 6738897"/>
              <a:gd name="connsiteX1" fmla="*/ 1672344 w 12192853"/>
              <a:gd name="connsiteY1" fmla="*/ 6415913 h 6738897"/>
              <a:gd name="connsiteX2" fmla="*/ 6477389 w 12192853"/>
              <a:gd name="connsiteY2" fmla="*/ 0 h 6738897"/>
              <a:gd name="connsiteX3" fmla="*/ 12192853 w 12192853"/>
              <a:gd name="connsiteY3" fmla="*/ 0 h 6738897"/>
              <a:gd name="connsiteX4" fmla="*/ 12192853 w 12192853"/>
              <a:gd name="connsiteY4" fmla="*/ 6738897 h 6738897"/>
              <a:gd name="connsiteX5" fmla="*/ 3899 w 12192853"/>
              <a:gd name="connsiteY5" fmla="*/ 6738897 h 6738897"/>
              <a:gd name="connsiteX6" fmla="*/ 79 w 12192853"/>
              <a:gd name="connsiteY6" fmla="*/ 6419669 h 6738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853" h="6738897">
                <a:moveTo>
                  <a:pt x="79" y="6419669"/>
                </a:moveTo>
                <a:lnTo>
                  <a:pt x="1672344" y="6415913"/>
                </a:lnTo>
                <a:lnTo>
                  <a:pt x="6477389" y="0"/>
                </a:lnTo>
                <a:lnTo>
                  <a:pt x="12192853" y="0"/>
                </a:lnTo>
                <a:lnTo>
                  <a:pt x="12192853" y="6738897"/>
                </a:lnTo>
                <a:lnTo>
                  <a:pt x="3899" y="6738897"/>
                </a:lnTo>
                <a:cubicBezTo>
                  <a:pt x="4685" y="6592787"/>
                  <a:pt x="-707" y="6565779"/>
                  <a:pt x="79" y="6419669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2" name="Заголовок 7">
            <a:extLst>
              <a:ext uri="{FF2B5EF4-FFF2-40B4-BE49-F238E27FC236}">
                <a16:creationId xmlns="" xmlns:a16="http://schemas.microsoft.com/office/drawing/2014/main" id="{EFC5C786-A874-9BED-6876-C6EF26ED44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6190763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 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AF0FF7D-A72F-4F90-D15B-407E5A6D06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1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27C95A8-98BA-A0AA-0D0A-556CD40E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7" y="2727169"/>
            <a:ext cx="5327164" cy="3257705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4">
            <a:extLst>
              <a:ext uri="{FF2B5EF4-FFF2-40B4-BE49-F238E27FC236}">
                <a16:creationId xmlns="" xmlns:a16="http://schemas.microsoft.com/office/drawing/2014/main" id="{450EED4A-789C-6887-9DDB-43DB7656F5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7919551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9A1A5A5D-4188-B060-B182-734973774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C2FB1EA-BFE3-793B-E21F-E78D731D16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5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3 (сверху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8D249FA6-1C5B-C018-CFE8-6B45EF889927}"/>
              </a:ext>
            </a:extLst>
          </p:cNvPr>
          <p:cNvGrpSpPr/>
          <p:nvPr userDrawn="1"/>
        </p:nvGrpSpPr>
        <p:grpSpPr>
          <a:xfrm>
            <a:off x="442913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404DDBEE-618F-CFE8-833F-0B6B42A6E11A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A4FACEA0-A12E-41F6-6849-883AC2BA0BFB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513D9247-4667-C9CC-FA8C-E6EA574DEBBF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50D7B8AA-A745-0D0A-14C7-759B3842516B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18" name="Объект 2">
            <a:extLst>
              <a:ext uri="{FF2B5EF4-FFF2-40B4-BE49-F238E27FC236}">
                <a16:creationId xmlns="" xmlns:a16="http://schemas.microsoft.com/office/drawing/2014/main" id="{9B06F283-9B9E-D59D-E305-597E718E3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1056016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" name="Текст 4">
            <a:extLst>
              <a:ext uri="{FF2B5EF4-FFF2-40B4-BE49-F238E27FC236}">
                <a16:creationId xmlns="" xmlns:a16="http://schemas.microsoft.com/office/drawing/2014/main" id="{65699D10-9028-8BE8-BC33-F0C6CFFA6D8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2223471"/>
            <a:ext cx="6190763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5E65BC66-0B59-5089-D323-FC0A65A6CD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601078-2390-0C6C-35EE-DF328B56C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1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3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DCF0CEDF-6EB7-B368-251F-74A61D5F8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7" y="2401543"/>
            <a:ext cx="5327163" cy="401513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Заголовок 7">
            <a:extLst>
              <a:ext uri="{FF2B5EF4-FFF2-40B4-BE49-F238E27FC236}">
                <a16:creationId xmlns="" xmlns:a16="http://schemas.microsoft.com/office/drawing/2014/main" id="{EBE0C7EE-BAD8-30D0-FFD8-604BE19518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5327163" cy="1868121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DAB3752-61D8-9EE5-762E-7F32F6863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6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  <p15:guide id="21" pos="279" userDrawn="1">
          <p15:clr>
            <a:srgbClr val="A4A3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ри бло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6">
            <a:extLst>
              <a:ext uri="{FF2B5EF4-FFF2-40B4-BE49-F238E27FC236}">
                <a16:creationId xmlns="" xmlns:a16="http://schemas.microsoft.com/office/drawing/2014/main" id="{3F9AEF52-DB3B-8989-5D1A-52A74FEB00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4492" y="2377776"/>
            <a:ext cx="2188847" cy="45250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0" name="Текст 29">
            <a:extLst>
              <a:ext uri="{FF2B5EF4-FFF2-40B4-BE49-F238E27FC236}">
                <a16:creationId xmlns="" xmlns:a16="http://schemas.microsoft.com/office/drawing/2014/main" id="{17506577-A82B-2ACD-706D-F09504A3D9C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19264" y="2377778"/>
            <a:ext cx="2256922" cy="45250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2" name="Текст 31">
            <a:extLst>
              <a:ext uri="{FF2B5EF4-FFF2-40B4-BE49-F238E27FC236}">
                <a16:creationId xmlns="" xmlns:a16="http://schemas.microsoft.com/office/drawing/2014/main" id="{EE4A4B22-CA7B-F141-A7E9-78297F4C11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19265" y="2950030"/>
            <a:ext cx="2256921" cy="655615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4" name="Текст 33">
            <a:extLst>
              <a:ext uri="{FF2B5EF4-FFF2-40B4-BE49-F238E27FC236}">
                <a16:creationId xmlns="" xmlns:a16="http://schemas.microsoft.com/office/drawing/2014/main" id="{7EB1CFF9-5996-9CB8-259E-ABCA5A68C2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17844" y="2377777"/>
            <a:ext cx="2242687" cy="45250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6" name="Текст 35">
            <a:extLst>
              <a:ext uri="{FF2B5EF4-FFF2-40B4-BE49-F238E27FC236}">
                <a16:creationId xmlns="" xmlns:a16="http://schemas.microsoft.com/office/drawing/2014/main" id="{2CFF7750-582D-9EDB-DC2F-C4145475C9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017844" y="2950029"/>
            <a:ext cx="2242687" cy="655616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3" name="Текст 51">
            <a:extLst>
              <a:ext uri="{FF2B5EF4-FFF2-40B4-BE49-F238E27FC236}">
                <a16:creationId xmlns="" xmlns:a16="http://schemas.microsoft.com/office/drawing/2014/main" id="{ECE13962-0D65-E822-5037-A909F2C6F8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64492" y="2943674"/>
            <a:ext cx="2188847" cy="660514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8E5BC941-B33B-E039-DAF7-0F7989B9F6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6" name="Рисунок 4">
            <a:extLst>
              <a:ext uri="{FF2B5EF4-FFF2-40B4-BE49-F238E27FC236}">
                <a16:creationId xmlns="" xmlns:a16="http://schemas.microsoft.com/office/drawing/2014/main" id="{962FDF98-56D5-66A4-F937-7F54E171CC7B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74713" y="3717577"/>
            <a:ext cx="2628900" cy="270227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sp>
        <p:nvSpPr>
          <p:cNvPr id="8" name="Рисунок 4">
            <a:extLst>
              <a:ext uri="{FF2B5EF4-FFF2-40B4-BE49-F238E27FC236}">
                <a16:creationId xmlns="" xmlns:a16="http://schemas.microsoft.com/office/drawing/2014/main" id="{1F0A708B-7649-AAF1-8F3C-4AA8E61180A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334886" y="3717578"/>
            <a:ext cx="2627937" cy="2267298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sp>
        <p:nvSpPr>
          <p:cNvPr id="10" name="Рисунок 4">
            <a:extLst>
              <a:ext uri="{FF2B5EF4-FFF2-40B4-BE49-F238E27FC236}">
                <a16:creationId xmlns="" xmlns:a16="http://schemas.microsoft.com/office/drawing/2014/main" id="{DFE48F6A-5E2E-9140-1C86-7408D6DCA19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824788" y="3728760"/>
            <a:ext cx="2627937" cy="1824315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6F63D83-AFFE-A77B-E6F5-C7E89AEB3E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8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6">
            <a:extLst>
              <a:ext uri="{FF2B5EF4-FFF2-40B4-BE49-F238E27FC236}">
                <a16:creationId xmlns="" xmlns:a16="http://schemas.microsoft.com/office/drawing/2014/main" id="{3F9AEF52-DB3B-8989-5D1A-52A74FEB00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66775" y="2899946"/>
            <a:ext cx="2600324" cy="52905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53" name="Текст 51">
            <a:extLst>
              <a:ext uri="{FF2B5EF4-FFF2-40B4-BE49-F238E27FC236}">
                <a16:creationId xmlns="" xmlns:a16="http://schemas.microsoft.com/office/drawing/2014/main" id="{ECE13962-0D65-E822-5037-A909F2C6F8F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66776" y="3424923"/>
            <a:ext cx="2600324" cy="1842381"/>
          </a:xfrm>
        </p:spPr>
        <p:txBody>
          <a:bodyPr>
            <a:normAutofit/>
          </a:bodyPr>
          <a:lstStyle>
            <a:lvl1pPr marL="198438" indent="-198438">
              <a:spcBef>
                <a:spcPts val="0"/>
              </a:spcBef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28" name="Текст 27">
            <a:extLst>
              <a:ext uri="{FF2B5EF4-FFF2-40B4-BE49-F238E27FC236}">
                <a16:creationId xmlns="" xmlns:a16="http://schemas.microsoft.com/office/drawing/2014/main" id="{4F0BCC34-FFF1-627B-EE29-08132C750B7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911799" y="2899946"/>
            <a:ext cx="2600324" cy="5325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1" name="Текст 30">
            <a:extLst>
              <a:ext uri="{FF2B5EF4-FFF2-40B4-BE49-F238E27FC236}">
                <a16:creationId xmlns="" xmlns:a16="http://schemas.microsoft.com/office/drawing/2014/main" id="{0928409C-24B3-2FF4-3F8E-6BC1872F81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11600" y="3432175"/>
            <a:ext cx="2597150" cy="1837915"/>
          </a:xfrm>
        </p:spPr>
        <p:txBody>
          <a:bodyPr>
            <a:normAutofit/>
          </a:bodyPr>
          <a:lstStyle>
            <a:lvl1pPr marL="177800" indent="-177800"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35" name="Текст 34">
            <a:extLst>
              <a:ext uri="{FF2B5EF4-FFF2-40B4-BE49-F238E27FC236}">
                <a16:creationId xmlns="" xmlns:a16="http://schemas.microsoft.com/office/drawing/2014/main" id="{63FBE8C3-2824-A88A-1F77-E7935745DFB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822" y="3439425"/>
            <a:ext cx="2631678" cy="1837915"/>
          </a:xfrm>
        </p:spPr>
        <p:txBody>
          <a:bodyPr>
            <a:normAutofit/>
          </a:bodyPr>
          <a:lstStyle>
            <a:lvl1pPr marL="177800" indent="-177800"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39" name="Текст 38">
            <a:extLst>
              <a:ext uri="{FF2B5EF4-FFF2-40B4-BE49-F238E27FC236}">
                <a16:creationId xmlns="" xmlns:a16="http://schemas.microsoft.com/office/drawing/2014/main" id="{FC95877D-F5B8-2F51-8628-A04468AB992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56821" y="2900363"/>
            <a:ext cx="2631679" cy="52387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2608247A-E265-46ED-E7C0-4160A8BDFEC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66774" y="5799564"/>
            <a:ext cx="7821614" cy="47344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0" i="0" kern="1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Примечание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15A766AE-3D66-90CB-7391-23A263FE16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D33504C-0964-3DE5-3862-9059A9555F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42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артфон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Заголовок 7">
            <a:extLst>
              <a:ext uri="{FF2B5EF4-FFF2-40B4-BE49-F238E27FC236}">
                <a16:creationId xmlns="" xmlns:a16="http://schemas.microsoft.com/office/drawing/2014/main" id="{4C2B256D-ABD8-A54A-03D8-133CBE54E7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55" name="Объект 2">
            <a:extLst>
              <a:ext uri="{FF2B5EF4-FFF2-40B4-BE49-F238E27FC236}">
                <a16:creationId xmlns="" xmlns:a16="http://schemas.microsoft.com/office/drawing/2014/main" id="{823AC8D4-62E1-2E78-44F2-1FDDEBEB6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6" name="Текст 4">
            <a:extLst>
              <a:ext uri="{FF2B5EF4-FFF2-40B4-BE49-F238E27FC236}">
                <a16:creationId xmlns="" xmlns:a16="http://schemas.microsoft.com/office/drawing/2014/main" id="{4A42A628-701D-5718-6C9E-99104E7DB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13" name="Рисунок 12">
            <a:extLst>
              <a:ext uri="{FF2B5EF4-FFF2-40B4-BE49-F238E27FC236}">
                <a16:creationId xmlns="" xmlns:a16="http://schemas.microsoft.com/office/drawing/2014/main" id="{C4B8C62D-D892-28DD-1C4A-C4AE03000DB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19792" y="2223471"/>
            <a:ext cx="2805113" cy="6064250"/>
          </a:xfrm>
          <a:prstGeom prst="roundRect">
            <a:avLst>
              <a:gd name="adj" fmla="val 13724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 СНИМОК ЭКРАНА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A0B7020-FCD6-4CEB-FE8A-36F259C423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6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артфон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>
            <a:extLst>
              <a:ext uri="{FF2B5EF4-FFF2-40B4-BE49-F238E27FC236}">
                <a16:creationId xmlns="" xmlns:a16="http://schemas.microsoft.com/office/drawing/2014/main" id="{C4B8C62D-D892-28DD-1C4A-C4AE03000DB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756634" y="2605693"/>
            <a:ext cx="2971815" cy="5940333"/>
          </a:xfrm>
          <a:prstGeom prst="roundRect">
            <a:avLst>
              <a:gd name="adj" fmla="val 4764"/>
            </a:avLst>
          </a:prstGeo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 СНИМОК</a:t>
            </a:r>
            <a:br>
              <a:rPr lang="ru-RU" dirty="0"/>
            </a:br>
            <a:r>
              <a:rPr lang="ru-RU" dirty="0"/>
              <a:t>ЭКРАНА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3755A7D4-3832-0D8B-F1C4-3F39009D2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46B7A430-749D-B68E-EC56-F0670A3F6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04E10E8-A4E7-CDE3-8A73-8AFDCBB15A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77245B4-77C0-E9D1-7CDF-2A3195DFF8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1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оутбу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161085" y="2603845"/>
            <a:ext cx="5640516" cy="340130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16" name="Заголовок 7">
            <a:extLst>
              <a:ext uri="{FF2B5EF4-FFF2-40B4-BE49-F238E27FC236}">
                <a16:creationId xmlns="" xmlns:a16="http://schemas.microsoft.com/office/drawing/2014/main" id="{DA1B279C-0C95-8D45-6C4F-1C3D7F3900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="" xmlns:a16="http://schemas.microsoft.com/office/drawing/2014/main" id="{0548AD97-5DF3-A575-5843-8C42C6A89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8" name="Текст 4">
            <a:extLst>
              <a:ext uri="{FF2B5EF4-FFF2-40B4-BE49-F238E27FC236}">
                <a16:creationId xmlns="" xmlns:a16="http://schemas.microsoft.com/office/drawing/2014/main" id="{C0325142-9CF9-AE03-7CA1-D27EC783EE3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BF29065-4C56-6F1D-E7BA-DC72986362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0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онобл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32528" y="2428876"/>
            <a:ext cx="4911722" cy="277495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="" xmlns:a16="http://schemas.microsoft.com/office/drawing/2014/main" id="{18486461-018C-DC28-6263-FE98A650BF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A943B184-9BDF-31EE-E3EC-081E7E3CE46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453741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53011B2A-25A2-C713-64E5-B019B9BB9DB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4532860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4BF59CDF-E85E-4D7F-6661-040F712A89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8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онито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194941" y="2393619"/>
            <a:ext cx="4986893" cy="3107071"/>
          </a:xfrm>
          <a:prstGeom prst="roundRect">
            <a:avLst>
              <a:gd name="adj" fmla="val 930"/>
            </a:avLst>
          </a:prstGeo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="" xmlns:a16="http://schemas.microsoft.com/office/drawing/2014/main" id="{B1741FBE-1A7B-2E70-37F3-994BB65271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C88F3FA4-D370-831B-CFB1-44EA1A9E6FD0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453741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1A63CABE-F599-F3C5-AFDC-0D37CFF1BCE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4532860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9B1AC0D-6D80-CB7A-4D9A-832769AE1C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41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Экра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84220" y="2156496"/>
            <a:ext cx="6356830" cy="364139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="" xmlns:a16="http://schemas.microsoft.com/office/drawing/2014/main" id="{5FE2C845-FF7B-AB21-17C3-4D0109950B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07980441-729E-FF23-1FE8-C59F749CFD5B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3143115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2AB8BFF9-6CAE-5807-26EE-680C3EAB1B5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8838" y="2223471"/>
            <a:ext cx="3139957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КОРОТКИЙ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ЗАГОЛОВОК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1798D43-FA98-0B78-C9EF-26A4D4ED5C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68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бивка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27C95A8-98BA-A0AA-0D0A-556CD40EF80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74713" y="868177"/>
            <a:ext cx="8732346" cy="5116698"/>
          </a:xfrm>
        </p:spPr>
        <p:txBody>
          <a:bodyPr anchor="ctr">
            <a:normAutofit/>
          </a:bodyPr>
          <a:lstStyle>
            <a:lvl1pPr marL="0" indent="0">
              <a:lnSpc>
                <a:spcPts val="7000"/>
              </a:lnSpc>
              <a:spcBef>
                <a:spcPts val="600"/>
              </a:spcBef>
              <a:spcAft>
                <a:spcPts val="600"/>
              </a:spcAft>
              <a:buNone/>
              <a:defRPr sz="7000" b="0" i="0" spc="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Используйте </a:t>
            </a:r>
            <a:r>
              <a:rPr lang="en-US" dirty="0"/>
              <a:t>Enter </a:t>
            </a:r>
            <a:r>
              <a:rPr lang="ru-RU" dirty="0"/>
              <a:t>для выделения слова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4A905702-EA6D-C4D1-FA25-88ADE31D55FE}"/>
              </a:ext>
            </a:extLst>
          </p:cNvPr>
          <p:cNvGrpSpPr/>
          <p:nvPr userDrawn="1"/>
        </p:nvGrpSpPr>
        <p:grpSpPr>
          <a:xfrm>
            <a:off x="9249621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6" name="Прямоугольник 2">
              <a:extLst>
                <a:ext uri="{FF2B5EF4-FFF2-40B4-BE49-F238E27FC236}">
                  <a16:creationId xmlns="" xmlns:a16="http://schemas.microsoft.com/office/drawing/2014/main" id="{09B901F4-1E4C-DAE6-8553-15F83E4E5D34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Прямоугольник 2">
              <a:extLst>
                <a:ext uri="{FF2B5EF4-FFF2-40B4-BE49-F238E27FC236}">
                  <a16:creationId xmlns="" xmlns:a16="http://schemas.microsoft.com/office/drawing/2014/main" id="{C45BAEC4-C2CB-6084-EDB2-DC9FA7BA95FA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2">
              <a:extLst>
                <a:ext uri="{FF2B5EF4-FFF2-40B4-BE49-F238E27FC236}">
                  <a16:creationId xmlns="" xmlns:a16="http://schemas.microsoft.com/office/drawing/2014/main" id="{5129BE5B-040E-F018-D674-4AC61354A81E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0" name="Прямоугольник 2">
              <a:extLst>
                <a:ext uri="{FF2B5EF4-FFF2-40B4-BE49-F238E27FC236}">
                  <a16:creationId xmlns="" xmlns:a16="http://schemas.microsoft.com/office/drawing/2014/main" id="{27D5FA13-12DC-EB84-0254-9BF4426324C6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FFC369D8-8CCA-4B8F-E312-2FFF11593E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83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713ABC52-E1E0-66A1-13A3-A0EB16697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7208" y="411782"/>
            <a:ext cx="3164891" cy="1047598"/>
          </a:xfrm>
        </p:spPr>
        <p:txBody>
          <a:bodyPr>
            <a:normAutofit/>
          </a:bodyPr>
          <a:lstStyle>
            <a:lvl1pPr marL="0" indent="0">
              <a:buNone/>
              <a:defRPr sz="11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7" name="Рисунок 9">
            <a:extLst>
              <a:ext uri="{FF2B5EF4-FFF2-40B4-BE49-F238E27FC236}">
                <a16:creationId xmlns="" xmlns:a16="http://schemas.microsoft.com/office/drawing/2014/main" id="{1A8DF907-A743-DBF9-2DA9-AA98C3C6CB9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81741" y="441325"/>
            <a:ext cx="871093" cy="532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A28D07B5-2A36-CE42-5EAC-C298DCA583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363173"/>
            <a:ext cx="6331759" cy="28187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11" name="Заголовок 7">
            <a:extLst>
              <a:ext uri="{FF2B5EF4-FFF2-40B4-BE49-F238E27FC236}">
                <a16:creationId xmlns="" xmlns:a16="http://schemas.microsoft.com/office/drawing/2014/main" id="{19A521E3-6372-6A90-D6E8-6AC3BD08D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6" y="365126"/>
            <a:ext cx="6331760" cy="1047598"/>
          </a:xfrm>
        </p:spPr>
        <p:txBody>
          <a:bodyPr>
            <a:normAutofit/>
          </a:bodyPr>
          <a:lstStyle>
            <a:lvl1pPr>
              <a:defRPr lang="ru-RU" sz="260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</p:spTree>
    <p:extLst>
      <p:ext uri="{BB962C8B-B14F-4D97-AF65-F5344CB8AC3E}">
        <p14:creationId xmlns:p14="http://schemas.microsoft.com/office/powerpoint/2010/main" val="189069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бор икон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7">
            <a:extLst>
              <a:ext uri="{FF2B5EF4-FFF2-40B4-BE49-F238E27FC236}">
                <a16:creationId xmlns="" xmlns:a16="http://schemas.microsoft.com/office/drawing/2014/main" id="{19A521E3-6372-6A90-D6E8-6AC3BD08D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2386731" y="3150321"/>
            <a:ext cx="6096002" cy="436709"/>
          </a:xfrm>
        </p:spPr>
        <p:txBody>
          <a:bodyPr>
            <a:normAutofit/>
          </a:bodyPr>
          <a:lstStyle>
            <a:lvl1pPr algn="r">
              <a:defRPr lang="ru-RU" sz="260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НАБОР ИКОНОК</a:t>
            </a:r>
          </a:p>
        </p:txBody>
      </p:sp>
    </p:spTree>
    <p:extLst>
      <p:ext uri="{BB962C8B-B14F-4D97-AF65-F5344CB8AC3E}">
        <p14:creationId xmlns:p14="http://schemas.microsoft.com/office/powerpoint/2010/main" val="45759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1C97775-FD2F-6265-4F61-2B45A067FAE8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ИЗОБРАЖЕНИЯ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="" xmlns:a16="http://schemas.microsoft.com/office/drawing/2014/main" id="{711A526D-A299-4107-CD06-BE649F5E11BE}"/>
              </a:ext>
            </a:extLst>
          </p:cNvPr>
          <p:cNvCxnSpPr>
            <a:cxnSpLocks/>
          </p:cNvCxnSpPr>
          <p:nvPr userDrawn="1"/>
        </p:nvCxnSpPr>
        <p:spPr>
          <a:xfrm flipH="1">
            <a:off x="874713" y="3387442"/>
            <a:ext cx="6596130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5829485-7057-A296-5489-4FC388C23ADA}"/>
              </a:ext>
            </a:extLst>
          </p:cNvPr>
          <p:cNvSpPr txBox="1"/>
          <p:nvPr userDrawn="1"/>
        </p:nvSpPr>
        <p:spPr>
          <a:xfrm>
            <a:off x="778459" y="3893994"/>
            <a:ext cx="659613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5641975" algn="l"/>
              </a:tabLst>
              <a:defRPr/>
            </a:pPr>
            <a:r>
              <a:rPr lang="ru-RU" sz="1400" b="1" kern="1200" spc="200" dirty="0">
                <a:ln w="12700"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ИЗОБРАЖЕНИЯ НЕ ИЗ ФОТОБАНКА</a:t>
            </a:r>
            <a:endParaRPr lang="ru-RU" sz="1400" b="1" kern="1200" dirty="0">
              <a:ln w="12700" cap="sq">
                <a:noFill/>
                <a:miter lim="800000"/>
              </a:ln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работе со сторонними изображениями необходимо убедиться в их соответствии требованиям Руководства бренда работодателя РЖД</a:t>
            </a:r>
            <a:r>
              <a:rPr lang="ru-RU" sz="1000" b="0" kern="12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интранет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):</a:t>
            </a:r>
            <a:endParaRPr lang="ru-RU" sz="100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Визуальная концепция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Элементы фирменного стиля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3.1.6 </a:t>
            </a:r>
            <a:r>
              <a:rPr lang="ru-RU" sz="1000" b="1" kern="1200" dirty="0" err="1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Фотостиль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  <a:endParaRPr lang="en" sz="1000" b="0" kern="1200" dirty="0">
              <a:ln>
                <a:noFill/>
              </a:ln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CBD5F1C-060A-6A25-AD60-A3AF59FC16F5}"/>
              </a:ext>
            </a:extLst>
          </p:cNvPr>
          <p:cNvSpPr txBox="1"/>
          <p:nvPr userDrawn="1"/>
        </p:nvSpPr>
        <p:spPr>
          <a:xfrm>
            <a:off x="778459" y="1465118"/>
            <a:ext cx="6692383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spc="200" dirty="0">
                <a:ln w="15875" cap="sq">
                  <a:noFill/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ФОТОБАНК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Используйте </a:t>
            </a:r>
            <a:r>
              <a:rPr lang="ru-RU" sz="140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фотостиль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избегайте рисунков и иллюстраций. Изображения доступны в фотобанке (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интранет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en-US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бренда работодателя РЖД: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11238" algn="l"/>
              </a:tabLst>
              <a:defRPr/>
            </a:pP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400" b="1" kern="120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Исходные файлы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 → «</a:t>
            </a:r>
            <a:r>
              <a:rPr lang="ru-RU" sz="1400" b="1" kern="120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03 Фотобанк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endParaRPr lang="en" sz="140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AC22250-DECC-5B2A-F533-554FCF0933B5}"/>
              </a:ext>
            </a:extLst>
          </p:cNvPr>
          <p:cNvSpPr txBox="1"/>
          <p:nvPr userDrawn="1"/>
        </p:nvSpPr>
        <p:spPr>
          <a:xfrm>
            <a:off x="778458" y="5323876"/>
            <a:ext cx="7155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kern="1200" spc="200" dirty="0">
                <a:ln w="12700"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ВЕС ИЗОБРАЖЕНИЙ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Изображения могут замедлять работу </a:t>
            </a:r>
            <a:r>
              <a:rPr lang="en-US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PowerPoint</a:t>
            </a: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 силу большого веса или ограниченных характеристик ПК. Выделите изображение и оптимизируйте его: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Формат рисунка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    </a:t>
            </a:r>
            <a:r>
              <a:rPr lang="ru-RU" sz="1000" b="1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Сжать рисунки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Применить к… выделенным рисункам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  <a:endParaRPr lang="en" sz="1000" b="0" kern="1200" dirty="0">
              <a:ln>
                <a:noFill/>
              </a:ln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6CA6C224-8972-69A8-D464-9451F5A306B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793" y="6028435"/>
            <a:ext cx="210796" cy="18371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9D007BEE-5018-D950-95B6-9748F02ECD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5439" y="1297004"/>
            <a:ext cx="2741315" cy="48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20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9AAE3101-9A5E-E5F6-29D9-82E22A82E807}"/>
              </a:ext>
            </a:extLst>
          </p:cNvPr>
          <p:cNvGrpSpPr/>
          <p:nvPr userDrawn="1"/>
        </p:nvGrpSpPr>
        <p:grpSpPr>
          <a:xfrm>
            <a:off x="874713" y="4646255"/>
            <a:ext cx="3459777" cy="431800"/>
            <a:chOff x="874713" y="4542971"/>
            <a:chExt cx="3459777" cy="431800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="" xmlns:a16="http://schemas.microsoft.com/office/drawing/2014/main" id="{744D6079-4EC1-DE5B-81C1-481A2214DE2E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0AB7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A4D9855B-78C7-C5F2-5179-04DFE76805BD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8EE0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042D315-90C6-D80C-CFE6-DCE9C49D3713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ECF0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6" name="Объект 2">
            <a:extLst>
              <a:ext uri="{FF2B5EF4-FFF2-40B4-BE49-F238E27FC236}">
                <a16:creationId xmlns="" xmlns:a16="http://schemas.microsoft.com/office/drawing/2014/main" id="{A4D17CB1-9ACD-4997-2711-C123D4298470}"/>
              </a:ext>
            </a:extLst>
          </p:cNvPr>
          <p:cNvSpPr txBox="1">
            <a:spLocks/>
          </p:cNvSpPr>
          <p:nvPr userDrawn="1"/>
        </p:nvSpPr>
        <p:spPr>
          <a:xfrm>
            <a:off x="768837" y="4149778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ОФИСНЫЕ РАБОТНИКИ</a:t>
            </a:r>
          </a:p>
        </p:txBody>
      </p:sp>
      <p:grpSp>
        <p:nvGrpSpPr>
          <p:cNvPr id="38" name="Группа 37">
            <a:extLst>
              <a:ext uri="{FF2B5EF4-FFF2-40B4-BE49-F238E27FC236}">
                <a16:creationId xmlns="" xmlns:a16="http://schemas.microsoft.com/office/drawing/2014/main" id="{9C3ECFC4-01A4-DAA1-A1ED-20438E3A29DE}"/>
              </a:ext>
            </a:extLst>
          </p:cNvPr>
          <p:cNvGrpSpPr/>
          <p:nvPr userDrawn="1"/>
        </p:nvGrpSpPr>
        <p:grpSpPr>
          <a:xfrm>
            <a:off x="874713" y="1875508"/>
            <a:ext cx="3459777" cy="431800"/>
            <a:chOff x="874713" y="4542971"/>
            <a:chExt cx="3459777" cy="431800"/>
          </a:xfrm>
        </p:grpSpPr>
        <p:sp>
          <p:nvSpPr>
            <p:cNvPr id="39" name="Прямоугольник 38">
              <a:extLst>
                <a:ext uri="{FF2B5EF4-FFF2-40B4-BE49-F238E27FC236}">
                  <a16:creationId xmlns="" xmlns:a16="http://schemas.microsoft.com/office/drawing/2014/main" id="{F358D995-6E9B-CAEA-6CB8-6D6DD7EBE620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FF87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="" xmlns:a16="http://schemas.microsoft.com/office/drawing/2014/main" id="{564014E5-5795-1EF4-4A79-926B6CCF1DDA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E59B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="" xmlns:a16="http://schemas.microsoft.com/office/drawing/2014/main" id="{47335925-E826-E7F5-5292-5BC87F5DB16B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FFD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2" name="Объект 2">
            <a:extLst>
              <a:ext uri="{FF2B5EF4-FFF2-40B4-BE49-F238E27FC236}">
                <a16:creationId xmlns="" xmlns:a16="http://schemas.microsoft.com/office/drawing/2014/main" id="{2A239AAF-780C-2540-1433-47A4B3798950}"/>
              </a:ext>
            </a:extLst>
          </p:cNvPr>
          <p:cNvSpPr txBox="1">
            <a:spLocks/>
          </p:cNvSpPr>
          <p:nvPr userDrawn="1"/>
        </p:nvSpPr>
        <p:spPr>
          <a:xfrm>
            <a:off x="768837" y="1379031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РАБОЧИЕ</a:t>
            </a:r>
          </a:p>
        </p:txBody>
      </p:sp>
      <p:grpSp>
        <p:nvGrpSpPr>
          <p:cNvPr id="44" name="Группа 43">
            <a:extLst>
              <a:ext uri="{FF2B5EF4-FFF2-40B4-BE49-F238E27FC236}">
                <a16:creationId xmlns="" xmlns:a16="http://schemas.microsoft.com/office/drawing/2014/main" id="{79CB7E4D-4A3F-A5FE-8FE3-B96EB91FFE5B}"/>
              </a:ext>
            </a:extLst>
          </p:cNvPr>
          <p:cNvGrpSpPr/>
          <p:nvPr userDrawn="1"/>
        </p:nvGrpSpPr>
        <p:grpSpPr>
          <a:xfrm>
            <a:off x="5339009" y="4646255"/>
            <a:ext cx="3459777" cy="431800"/>
            <a:chOff x="874713" y="4542971"/>
            <a:chExt cx="3459777" cy="431800"/>
          </a:xfrm>
        </p:grpSpPr>
        <p:sp>
          <p:nvSpPr>
            <p:cNvPr id="45" name="Прямоугольник 44">
              <a:extLst>
                <a:ext uri="{FF2B5EF4-FFF2-40B4-BE49-F238E27FC236}">
                  <a16:creationId xmlns="" xmlns:a16="http://schemas.microsoft.com/office/drawing/2014/main" id="{D35F92FA-4EBF-D2E8-C09F-081293E90934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4B66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="" xmlns:a16="http://schemas.microsoft.com/office/drawing/2014/main" id="{3DB939B9-C55E-23DF-D45C-8CFC14AF183D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8A9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="" xmlns:a16="http://schemas.microsoft.com/office/drawing/2014/main" id="{F18F18C6-8A74-CE88-8D5B-561CD6E7041C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C7CA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8" name="Объект 2">
            <a:extLst>
              <a:ext uri="{FF2B5EF4-FFF2-40B4-BE49-F238E27FC236}">
                <a16:creationId xmlns="" xmlns:a16="http://schemas.microsoft.com/office/drawing/2014/main" id="{6FE28D85-55BE-F4D6-3001-F9F5E02C33DC}"/>
              </a:ext>
            </a:extLst>
          </p:cNvPr>
          <p:cNvSpPr txBox="1">
            <a:spLocks/>
          </p:cNvSpPr>
          <p:nvPr userDrawn="1"/>
        </p:nvSpPr>
        <p:spPr>
          <a:xfrm>
            <a:off x="5233133" y="4149778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СТУДЕНТЫ И МОЛОДЕЖЬ</a:t>
            </a:r>
          </a:p>
        </p:txBody>
      </p:sp>
      <p:grpSp>
        <p:nvGrpSpPr>
          <p:cNvPr id="50" name="Группа 49">
            <a:extLst>
              <a:ext uri="{FF2B5EF4-FFF2-40B4-BE49-F238E27FC236}">
                <a16:creationId xmlns="" xmlns:a16="http://schemas.microsoft.com/office/drawing/2014/main" id="{2457BB18-E195-6E19-90DD-3904DB737853}"/>
              </a:ext>
            </a:extLst>
          </p:cNvPr>
          <p:cNvGrpSpPr/>
          <p:nvPr userDrawn="1"/>
        </p:nvGrpSpPr>
        <p:grpSpPr>
          <a:xfrm>
            <a:off x="5339009" y="1875508"/>
            <a:ext cx="3459777" cy="431800"/>
            <a:chOff x="874713" y="4542971"/>
            <a:chExt cx="3459777" cy="431800"/>
          </a:xfrm>
        </p:grpSpPr>
        <p:sp>
          <p:nvSpPr>
            <p:cNvPr id="51" name="Прямоугольник 50">
              <a:extLst>
                <a:ext uri="{FF2B5EF4-FFF2-40B4-BE49-F238E27FC236}">
                  <a16:creationId xmlns="" xmlns:a16="http://schemas.microsoft.com/office/drawing/2014/main" id="{A44F2D54-BF56-79BF-6C42-8223A93E6F2C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="" xmlns:a16="http://schemas.microsoft.com/office/drawing/2014/main" id="{A9254CAC-6A06-4D7F-C725-D5765D2BE508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6421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="" xmlns:a16="http://schemas.microsoft.com/office/drawing/2014/main" id="{AFAAD768-16CF-7D68-9FB6-4E4A10D3F4DD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FFD7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54" name="Объект 2">
            <a:extLst>
              <a:ext uri="{FF2B5EF4-FFF2-40B4-BE49-F238E27FC236}">
                <a16:creationId xmlns="" xmlns:a16="http://schemas.microsoft.com/office/drawing/2014/main" id="{6B8B0E58-3A01-4429-B477-C2B68DE7A535}"/>
              </a:ext>
            </a:extLst>
          </p:cNvPr>
          <p:cNvSpPr txBox="1">
            <a:spLocks/>
          </p:cNvSpPr>
          <p:nvPr userDrawn="1"/>
        </p:nvSpPr>
        <p:spPr>
          <a:xfrm>
            <a:off x="5233133" y="1379031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ИТ-СПЕЦИАЛИСТЫ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793A841A-DB23-A362-B496-85DDD1C1D359}"/>
              </a:ext>
            </a:extLst>
          </p:cNvPr>
          <p:cNvSpPr txBox="1"/>
          <p:nvPr userDrawn="1"/>
        </p:nvSpPr>
        <p:spPr>
          <a:xfrm>
            <a:off x="768837" y="312103"/>
            <a:ext cx="6673622" cy="7309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ЦВЕТОВАЯ ПАЛИТРА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90A705C-E75E-0065-34EC-490AA0B7B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7492" y="2521197"/>
            <a:ext cx="1814971" cy="10807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5229C46-814E-97F0-A489-CE75F6959412}"/>
              </a:ext>
            </a:extLst>
          </p:cNvPr>
          <p:cNvSpPr txBox="1"/>
          <p:nvPr userDrawn="1"/>
        </p:nvSpPr>
        <p:spPr>
          <a:xfrm>
            <a:off x="9601201" y="1379031"/>
            <a:ext cx="225334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Официальные цвета бренда работодателя отмечены цифрой 01. Они доступны</a:t>
            </a:r>
            <a:b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палитре цвета во вкладке «</a:t>
            </a:r>
            <a:r>
              <a:rPr lang="ru-RU" sz="11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Главная</a:t>
            </a: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D4BF8C3-193F-8F1E-26A3-DF9E60812102}"/>
              </a:ext>
            </a:extLst>
          </p:cNvPr>
          <p:cNvSpPr txBox="1"/>
          <p:nvPr userDrawn="1"/>
        </p:nvSpPr>
        <p:spPr>
          <a:xfrm>
            <a:off x="9601201" y="3661826"/>
            <a:ext cx="23341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Цвета 02 и 03 являются вспомогательным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инфографики, графиков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диаграмм и используются исключительно в презентациях.</a:t>
            </a:r>
          </a:p>
        </p:txBody>
      </p:sp>
      <p:graphicFrame>
        <p:nvGraphicFramePr>
          <p:cNvPr id="8" name="Таблица 157">
            <a:extLst>
              <a:ext uri="{FF2B5EF4-FFF2-40B4-BE49-F238E27FC236}">
                <a16:creationId xmlns="" xmlns:a16="http://schemas.microsoft.com/office/drawing/2014/main" id="{EEF23A5B-0DEC-30EE-BB4A-D202ED0A619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039188400"/>
              </p:ext>
            </p:extLst>
          </p:nvPr>
        </p:nvGraphicFramePr>
        <p:xfrm>
          <a:off x="877191" y="5181339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0AB773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8EE047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ECF0D3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236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224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240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71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graphicFrame>
        <p:nvGraphicFramePr>
          <p:cNvPr id="9" name="Таблица 157">
            <a:extLst>
              <a:ext uri="{FF2B5EF4-FFF2-40B4-BE49-F238E27FC236}">
                <a16:creationId xmlns="" xmlns:a16="http://schemas.microsoft.com/office/drawing/2014/main" id="{9FFC08B4-1CCE-82B4-1E69-2CEF9ACB8F10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689609495"/>
              </p:ext>
            </p:extLst>
          </p:nvPr>
        </p:nvGraphicFramePr>
        <p:xfrm>
          <a:off x="877191" y="2410592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FF8710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E59B5E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FFD9B7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229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94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graphicFrame>
        <p:nvGraphicFramePr>
          <p:cNvPr id="10" name="Таблица 157">
            <a:extLst>
              <a:ext uri="{FF2B5EF4-FFF2-40B4-BE49-F238E27FC236}">
                <a16:creationId xmlns="" xmlns:a16="http://schemas.microsoft.com/office/drawing/2014/main" id="{36AF0B96-ECDD-71F0-AA5B-8BE7B60B999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39101398"/>
              </p:ext>
            </p:extLst>
          </p:nvPr>
        </p:nvGraphicFramePr>
        <p:xfrm>
          <a:off x="5350885" y="5181339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4B66CA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8A91A5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C7CAD3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138</a:t>
                      </a: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199</a:t>
                      </a: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165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graphicFrame>
        <p:nvGraphicFramePr>
          <p:cNvPr id="11" name="Таблица 157">
            <a:extLst>
              <a:ext uri="{FF2B5EF4-FFF2-40B4-BE49-F238E27FC236}">
                <a16:creationId xmlns="" xmlns:a16="http://schemas.microsoft.com/office/drawing/2014/main" id="{66464E63-DB6A-DC6B-EA3A-029C93646F7A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475159765"/>
              </p:ext>
            </p:extLst>
          </p:nvPr>
        </p:nvGraphicFramePr>
        <p:xfrm>
          <a:off x="5350885" y="2410592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9B3DC3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6421CD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FFD7FF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cxnSp>
        <p:nvCxnSpPr>
          <p:cNvPr id="3" name="Прямая соединительная линия 2">
            <a:extLst>
              <a:ext uri="{FF2B5EF4-FFF2-40B4-BE49-F238E27FC236}">
                <a16:creationId xmlns="" xmlns:a16="http://schemas.microsoft.com/office/drawing/2014/main" id="{F34271A7-8A5F-D8F5-3ECF-F5B527FCE92A}"/>
              </a:ext>
            </a:extLst>
          </p:cNvPr>
          <p:cNvCxnSpPr>
            <a:cxnSpLocks/>
          </p:cNvCxnSpPr>
          <p:nvPr userDrawn="1"/>
        </p:nvCxnSpPr>
        <p:spPr>
          <a:xfrm>
            <a:off x="9687492" y="4680177"/>
            <a:ext cx="2065342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6A3F71B4-FCC1-CF42-03DB-23CFACB1EE1C}"/>
              </a:ext>
            </a:extLst>
          </p:cNvPr>
          <p:cNvSpPr txBox="1"/>
          <p:nvPr userDrawn="1"/>
        </p:nvSpPr>
        <p:spPr>
          <a:xfrm>
            <a:off x="9601201" y="4836755"/>
            <a:ext cx="233412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200" b="1" i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RGB</a:t>
            </a:r>
            <a:endParaRPr lang="ru-RU" sz="1200" b="1" i="0" kern="1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Кодировки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(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красный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(зеленый) 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(синий) указываются в 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шрифта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900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en-US" sz="900" b="0" i="0" kern="1200" dirty="0">
                <a:solidFill>
                  <a:srgbClr val="3C3C3B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900" b="0" i="0" kern="1200" dirty="0">
                <a:solidFill>
                  <a:srgbClr val="3C3C3B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Другие цвета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900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Спектр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версии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PowerPoint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2019 года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выше также есть возможность указать шестнадцатеричный код через знак «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165553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к создать QR-к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AFE035B-F71E-D87A-A15D-BFB2F420D316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КАК СОЗДАТЬ </a:t>
            </a:r>
            <a:r>
              <a:rPr lang="en-US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QR</a:t>
            </a:r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-КОД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53508B5-5D2E-0DA0-25FC-E9291BFC4A0D}"/>
              </a:ext>
            </a:extLst>
          </p:cNvPr>
          <p:cNvSpPr txBox="1"/>
          <p:nvPr userDrawn="1"/>
        </p:nvSpPr>
        <p:spPr>
          <a:xfrm>
            <a:off x="6007295" y="2786832"/>
            <a:ext cx="285549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 вкладке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Дизайн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 выберите узор, границу маркера и центр маркера как показано справа: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8D4EB92E-20AF-4EFD-605F-B30613CEA6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2806071"/>
            <a:ext cx="2152496" cy="216482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3FDFC484-C351-3DEE-4F03-A8A1177BA5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5436966"/>
            <a:ext cx="2152496" cy="108656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C68E23E6-D9C6-D8C8-98F6-11952DAC133C}"/>
              </a:ext>
            </a:extLst>
          </p:cNvPr>
          <p:cNvSpPr txBox="1"/>
          <p:nvPr userDrawn="1"/>
        </p:nvSpPr>
        <p:spPr>
          <a:xfrm>
            <a:off x="769527" y="1373884"/>
            <a:ext cx="2855499" cy="275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НАЗВАНИЕ СТРАНИЦЫ</a:t>
            </a:r>
            <a:endParaRPr lang="en-US" sz="14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цвет: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Verdana; 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 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Как в предложениях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0,5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интервал после абзаца: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="" xmlns:a16="http://schemas.microsoft.com/office/drawing/2014/main" id="{924D138D-28F6-3E86-073D-307C3E0B3013}"/>
              </a:ext>
            </a:extLst>
          </p:cNvPr>
          <p:cNvSpPr txBox="1"/>
          <p:nvPr userDrawn="1"/>
        </p:nvSpPr>
        <p:spPr>
          <a:xfrm>
            <a:off x="6007295" y="1392738"/>
            <a:ext cx="2901513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зайдите на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сайт </a:t>
            </a:r>
            <a:r>
              <a:rPr lang="en" sz="1200" b="0" kern="1200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qr-online.ru</a:t>
            </a:r>
            <a:r>
              <a:rPr lang="ru-RU" sz="1200" b="1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1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введите свою ссылку: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="" xmlns:a16="http://schemas.microsoft.com/office/drawing/2014/main" id="{2F24B915-AAB4-F2A6-5AE4-78A52F6881D1}"/>
              </a:ext>
            </a:extLst>
          </p:cNvPr>
          <p:cNvSpPr txBox="1"/>
          <p:nvPr userDrawn="1"/>
        </p:nvSpPr>
        <p:spPr>
          <a:xfrm>
            <a:off x="769526" y="4359748"/>
            <a:ext cx="379264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АДРЕС САЙТА</a:t>
            </a:r>
            <a:endParaRPr lang="ru-RU" sz="14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цвет: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Verdana;</a:t>
            </a:r>
            <a:r>
              <a:rPr lang="en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255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 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ВСЕ ПРОПИСНЫЕ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,5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89" name="Прямая соединительная линия 88">
            <a:extLst>
              <a:ext uri="{FF2B5EF4-FFF2-40B4-BE49-F238E27FC236}">
                <a16:creationId xmlns="" xmlns:a16="http://schemas.microsoft.com/office/drawing/2014/main" id="{3E58E983-AC89-DE41-3334-19B8760DBE9D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573035"/>
            <a:ext cx="5221288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>
            <a:extLst>
              <a:ext uri="{FF2B5EF4-FFF2-40B4-BE49-F238E27FC236}">
                <a16:creationId xmlns="" xmlns:a16="http://schemas.microsoft.com/office/drawing/2014/main" id="{84D6DBF5-1027-578E-A6FB-6530062DFE1A}"/>
              </a:ext>
            </a:extLst>
          </p:cNvPr>
          <p:cNvCxnSpPr>
            <a:cxnSpLocks/>
          </p:cNvCxnSpPr>
          <p:nvPr userDrawn="1"/>
        </p:nvCxnSpPr>
        <p:spPr>
          <a:xfrm>
            <a:off x="6096000" y="5203930"/>
            <a:ext cx="5221288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EF08EF72-79C1-33CB-4035-A0928478DAC5}"/>
              </a:ext>
            </a:extLst>
          </p:cNvPr>
          <p:cNvSpPr txBox="1"/>
          <p:nvPr userDrawn="1"/>
        </p:nvSpPr>
        <p:spPr>
          <a:xfrm>
            <a:off x="6007295" y="5436966"/>
            <a:ext cx="275963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нажмите на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Сохранить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»,</a:t>
            </a:r>
            <a:b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после чего выберите необходимый формат для скачивания. Например, </a:t>
            </a:r>
            <a:r>
              <a:rPr lang="en-US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PNG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</p:txBody>
      </p:sp>
      <p:grpSp>
        <p:nvGrpSpPr>
          <p:cNvPr id="119" name="Группа 118">
            <a:extLst>
              <a:ext uri="{FF2B5EF4-FFF2-40B4-BE49-F238E27FC236}">
                <a16:creationId xmlns="" xmlns:a16="http://schemas.microsoft.com/office/drawing/2014/main" id="{2CB3207A-D3F4-E2EB-0004-8BD163E32C6B}"/>
              </a:ext>
            </a:extLst>
          </p:cNvPr>
          <p:cNvGrpSpPr/>
          <p:nvPr userDrawn="1"/>
        </p:nvGrpSpPr>
        <p:grpSpPr>
          <a:xfrm>
            <a:off x="2428568" y="1540411"/>
            <a:ext cx="1096873" cy="1235359"/>
            <a:chOff x="2428568" y="1540411"/>
            <a:chExt cx="1096873" cy="1235359"/>
          </a:xfrm>
        </p:grpSpPr>
        <p:sp>
          <p:nvSpPr>
            <p:cNvPr id="36" name="Закрывающая квадратная скобка 35">
              <a:extLst>
                <a:ext uri="{FF2B5EF4-FFF2-40B4-BE49-F238E27FC236}">
                  <a16:creationId xmlns="" xmlns:a16="http://schemas.microsoft.com/office/drawing/2014/main" id="{FC2B38C2-7761-A74F-CF57-92C1D2F05EC5}"/>
                </a:ext>
              </a:extLst>
            </p:cNvPr>
            <p:cNvSpPr/>
            <p:nvPr userDrawn="1"/>
          </p:nvSpPr>
          <p:spPr>
            <a:xfrm flipH="1">
              <a:off x="3479722" y="2441980"/>
              <a:ext cx="45719" cy="333790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09" name="Группа 108">
              <a:extLst>
                <a:ext uri="{FF2B5EF4-FFF2-40B4-BE49-F238E27FC236}">
                  <a16:creationId xmlns="" xmlns:a16="http://schemas.microsoft.com/office/drawing/2014/main" id="{CE9B67FC-5ECD-FC58-EC42-A6EC32362A81}"/>
                </a:ext>
              </a:extLst>
            </p:cNvPr>
            <p:cNvGrpSpPr/>
            <p:nvPr userDrawn="1"/>
          </p:nvGrpSpPr>
          <p:grpSpPr>
            <a:xfrm>
              <a:off x="2428568" y="1540411"/>
              <a:ext cx="1051154" cy="1068467"/>
              <a:chOff x="2428568" y="1607574"/>
              <a:chExt cx="1051154" cy="1001301"/>
            </a:xfrm>
          </p:grpSpPr>
          <p:cxnSp>
            <p:nvCxnSpPr>
              <p:cNvPr id="103" name="Прямая соединительная линия 102">
                <a:extLst>
                  <a:ext uri="{FF2B5EF4-FFF2-40B4-BE49-F238E27FC236}">
                    <a16:creationId xmlns="" xmlns:a16="http://schemas.microsoft.com/office/drawing/2014/main" id="{39480758-7DBA-9FDA-C664-B9948A8B2D7B}"/>
                  </a:ext>
                </a:extLst>
              </p:cNvPr>
              <p:cNvCxnSpPr>
                <a:cxnSpLocks/>
                <a:stCxn id="36" idx="2"/>
              </p:cNvCxnSpPr>
              <p:nvPr userDrawn="1"/>
            </p:nvCxnSpPr>
            <p:spPr>
              <a:xfrm flipH="1">
                <a:off x="3200400" y="2608875"/>
                <a:ext cx="27932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Прямая соединительная линия 105">
                <a:extLst>
                  <a:ext uri="{FF2B5EF4-FFF2-40B4-BE49-F238E27FC236}">
                    <a16:creationId xmlns="" xmlns:a16="http://schemas.microsoft.com/office/drawing/2014/main" id="{FBBB24CE-7778-B8F8-7712-F49207D2BB9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V="1">
                <a:off x="3200400" y="1607574"/>
                <a:ext cx="0" cy="100130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Прямая соединительная линия 107">
                <a:extLst>
                  <a:ext uri="{FF2B5EF4-FFF2-40B4-BE49-F238E27FC236}">
                    <a16:creationId xmlns="" xmlns:a16="http://schemas.microsoft.com/office/drawing/2014/main" id="{D261FDC0-B6AA-5C17-BCA3-F3C57DA7B78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>
                <a:off x="2428568" y="1607574"/>
                <a:ext cx="77183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0" name="Группа 119">
            <a:extLst>
              <a:ext uri="{FF2B5EF4-FFF2-40B4-BE49-F238E27FC236}">
                <a16:creationId xmlns="" xmlns:a16="http://schemas.microsoft.com/office/drawing/2014/main" id="{503CF35D-B535-78E5-2176-E8E510396278}"/>
              </a:ext>
            </a:extLst>
          </p:cNvPr>
          <p:cNvGrpSpPr/>
          <p:nvPr userDrawn="1"/>
        </p:nvGrpSpPr>
        <p:grpSpPr>
          <a:xfrm>
            <a:off x="2841523" y="2820553"/>
            <a:ext cx="683918" cy="1700280"/>
            <a:chOff x="2841523" y="2820553"/>
            <a:chExt cx="683918" cy="1700280"/>
          </a:xfrm>
        </p:grpSpPr>
        <p:sp>
          <p:nvSpPr>
            <p:cNvPr id="37" name="Закрывающая квадратная скобка 36">
              <a:extLst>
                <a:ext uri="{FF2B5EF4-FFF2-40B4-BE49-F238E27FC236}">
                  <a16:creationId xmlns="" xmlns:a16="http://schemas.microsoft.com/office/drawing/2014/main" id="{96ABB7DD-9D83-A79E-E447-186129EF8CD2}"/>
                </a:ext>
              </a:extLst>
            </p:cNvPr>
            <p:cNvSpPr/>
            <p:nvPr userDrawn="1"/>
          </p:nvSpPr>
          <p:spPr>
            <a:xfrm flipH="1">
              <a:off x="3479722" y="2820553"/>
              <a:ext cx="45719" cy="248692"/>
            </a:xfrm>
            <a:prstGeom prst="rightBracket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11" name="Группа 110">
              <a:extLst>
                <a:ext uri="{FF2B5EF4-FFF2-40B4-BE49-F238E27FC236}">
                  <a16:creationId xmlns="" xmlns:a16="http://schemas.microsoft.com/office/drawing/2014/main" id="{43AD3A6C-03A2-AFB2-E3BE-5E07F04BCAC5}"/>
                </a:ext>
              </a:extLst>
            </p:cNvPr>
            <p:cNvGrpSpPr/>
            <p:nvPr userDrawn="1"/>
          </p:nvGrpSpPr>
          <p:grpSpPr>
            <a:xfrm flipV="1">
              <a:off x="2841523" y="2944618"/>
              <a:ext cx="638199" cy="1576215"/>
              <a:chOff x="2841523" y="1640114"/>
              <a:chExt cx="638199" cy="968761"/>
            </a:xfrm>
          </p:grpSpPr>
          <p:cxnSp>
            <p:nvCxnSpPr>
              <p:cNvPr id="112" name="Прямая соединительная линия 111">
                <a:extLst>
                  <a:ext uri="{FF2B5EF4-FFF2-40B4-BE49-F238E27FC236}">
                    <a16:creationId xmlns="" xmlns:a16="http://schemas.microsoft.com/office/drawing/2014/main" id="{F4E08F86-271D-270F-B47F-542C3522FCF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>
                <a:off x="3200400" y="2608875"/>
                <a:ext cx="279322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Прямая соединительная линия 112">
                <a:extLst>
                  <a:ext uri="{FF2B5EF4-FFF2-40B4-BE49-F238E27FC236}">
                    <a16:creationId xmlns="" xmlns:a16="http://schemas.microsoft.com/office/drawing/2014/main" id="{84B92628-355B-0838-9E27-C2BA81243B86}"/>
                  </a:ext>
                </a:extLst>
              </p:cNvPr>
              <p:cNvCxnSpPr/>
              <p:nvPr userDrawn="1"/>
            </p:nvCxnSpPr>
            <p:spPr>
              <a:xfrm flipV="1">
                <a:off x="3200400" y="1640114"/>
                <a:ext cx="0" cy="968761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Прямая соединительная линия 113">
                <a:extLst>
                  <a:ext uri="{FF2B5EF4-FFF2-40B4-BE49-F238E27FC236}">
                    <a16:creationId xmlns="" xmlns:a16="http://schemas.microsoft.com/office/drawing/2014/main" id="{5ED62FD6-8888-3D25-C595-447099E722F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 flipV="1">
                <a:off x="2841523" y="1640114"/>
                <a:ext cx="358877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8" name="Группа 117">
            <a:extLst>
              <a:ext uri="{FF2B5EF4-FFF2-40B4-BE49-F238E27FC236}">
                <a16:creationId xmlns="" xmlns:a16="http://schemas.microsoft.com/office/drawing/2014/main" id="{16B6B42E-9867-9924-3C47-7AE1E7587828}"/>
              </a:ext>
            </a:extLst>
          </p:cNvPr>
          <p:cNvGrpSpPr/>
          <p:nvPr userDrawn="1"/>
        </p:nvGrpSpPr>
        <p:grpSpPr>
          <a:xfrm>
            <a:off x="5187113" y="1415562"/>
            <a:ext cx="713502" cy="859603"/>
            <a:chOff x="5187113" y="1415562"/>
            <a:chExt cx="713502" cy="859603"/>
          </a:xfrm>
        </p:grpSpPr>
        <p:sp>
          <p:nvSpPr>
            <p:cNvPr id="33" name="Закрывающая квадратная скобка 32">
              <a:extLst>
                <a:ext uri="{FF2B5EF4-FFF2-40B4-BE49-F238E27FC236}">
                  <a16:creationId xmlns="" xmlns:a16="http://schemas.microsoft.com/office/drawing/2014/main" id="{4E1BCFDE-BCC6-F31D-FAA4-2659F75306B3}"/>
                </a:ext>
              </a:extLst>
            </p:cNvPr>
            <p:cNvSpPr/>
            <p:nvPr userDrawn="1"/>
          </p:nvSpPr>
          <p:spPr>
            <a:xfrm>
              <a:off x="5187113" y="1415562"/>
              <a:ext cx="45719" cy="859603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16" name="Прямая соединительная линия 115">
              <a:extLst>
                <a:ext uri="{FF2B5EF4-FFF2-40B4-BE49-F238E27FC236}">
                  <a16:creationId xmlns="" xmlns:a16="http://schemas.microsoft.com/office/drawing/2014/main" id="{7E085032-AF13-95FE-2687-BEBE15682934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5232832" y="1575132"/>
              <a:ext cx="66778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4E909EE9-BEAC-87F8-481D-3ECD470C72E8}"/>
              </a:ext>
            </a:extLst>
          </p:cNvPr>
          <p:cNvGrpSpPr/>
          <p:nvPr userDrawn="1"/>
        </p:nvGrpSpPr>
        <p:grpSpPr>
          <a:xfrm>
            <a:off x="3795929" y="1410038"/>
            <a:ext cx="1546031" cy="1704838"/>
            <a:chOff x="3795929" y="1410038"/>
            <a:chExt cx="1546031" cy="1704838"/>
          </a:xfrm>
        </p:grpSpPr>
        <p:pic>
          <p:nvPicPr>
            <p:cNvPr id="5" name="Рисунок 4">
              <a:extLst>
                <a:ext uri="{FF2B5EF4-FFF2-40B4-BE49-F238E27FC236}">
                  <a16:creationId xmlns="" xmlns:a16="http://schemas.microsoft.com/office/drawing/2014/main" id="{DBB6FC8C-5A6B-DAF2-2CE4-AD54D17E7F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92379" y="1410038"/>
              <a:ext cx="865187" cy="865127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7B7D0C3C-96DC-648A-2797-79BE97CF0585}"/>
                </a:ext>
              </a:extLst>
            </p:cNvPr>
            <p:cNvSpPr txBox="1"/>
            <p:nvPr userDrawn="1"/>
          </p:nvSpPr>
          <p:spPr>
            <a:xfrm>
              <a:off x="3795929" y="2391601"/>
              <a:ext cx="1546031" cy="723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ru-RU" sz="1200" b="0" i="0" spc="50" baseline="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Карьерный портал РЖД</a:t>
              </a:r>
              <a:endParaRPr lang="en-US" sz="1200" b="0" i="0" spc="50" baseline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  <a:p>
              <a:pPr>
                <a:spcAft>
                  <a:spcPts val="600"/>
                </a:spcAft>
              </a:pPr>
              <a:r>
                <a:rPr lang="en-US" sz="1200" b="0" i="0" spc="150" baseline="0" dirty="0">
                  <a:ln>
                    <a:noFill/>
                  </a:ln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TEAM</a:t>
              </a:r>
              <a:r>
                <a:rPr lang="en-US" sz="1200" b="0" i="0" spc="100" baseline="0" dirty="0">
                  <a:ln>
                    <a:noFill/>
                  </a:ln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.RZD.RU</a:t>
              </a:r>
              <a:endParaRPr lang="ru-RU" sz="1200" b="0" i="0" spc="100" baseline="0" dirty="0">
                <a:ln>
                  <a:noFill/>
                </a:ln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A8ACB783-45BF-31E2-4080-73AB8773688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1485875"/>
            <a:ext cx="2152496" cy="82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5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к оформить таблиц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F1A065D-211F-2A47-C1D8-F66902483B4C}"/>
              </a:ext>
            </a:extLst>
          </p:cNvPr>
          <p:cNvSpPr txBox="1"/>
          <p:nvPr userDrawn="1"/>
        </p:nvSpPr>
        <p:spPr>
          <a:xfrm>
            <a:off x="-2508718" y="4045875"/>
            <a:ext cx="2394449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ВЫДЕЛЕНИЕ</a:t>
            </a:r>
            <a:r>
              <a:rPr lang="en-US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ЯЧЕЕК</a:t>
            </a:r>
            <a:endParaRPr lang="ru-RU" sz="12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цвета заливки: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(нейтральный)</a:t>
            </a: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146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163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223</a:t>
            </a:r>
            <a:b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(положительный)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255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153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153</a:t>
            </a:r>
            <a:b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(отрицательный)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E1ECB75-E8CC-63FC-7991-C8FF8691F0F4}"/>
              </a:ext>
            </a:extLst>
          </p:cNvPr>
          <p:cNvSpPr txBox="1"/>
          <p:nvPr userDrawn="1"/>
        </p:nvSpPr>
        <p:spPr>
          <a:xfrm>
            <a:off x="768837" y="312103"/>
            <a:ext cx="5304657" cy="13696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КАК ОФОРМИТЬ</a:t>
            </a:r>
            <a:b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ТАБЛИЦУ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91809625-CD69-E979-3EA6-3AEAD213EC77}"/>
              </a:ext>
            </a:extLst>
          </p:cNvPr>
          <p:cNvSpPr txBox="1"/>
          <p:nvPr userDrawn="1"/>
        </p:nvSpPr>
        <p:spPr>
          <a:xfrm>
            <a:off x="8437418" y="1945768"/>
            <a:ext cx="3315416" cy="461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ШАПКА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3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только нижняя граница с черным уголочком на левом конце: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толщина линии: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,5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линии: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(черный)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заливка ячеек: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нет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Полужирный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до 10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ВСЕ ПРОПИСНЫЕ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ячейки: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верхнему краю</a:t>
            </a:r>
          </a:p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ОФОРМЛЕНИЕ ЯЧЕЕК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3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только внутренние горизонтальные границы между ячейками: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толщина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линии: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линии: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заливка ячеек: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нет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ячейки: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по центру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текст: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по левому краю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поля: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справа, слева – 0 см</a:t>
            </a:r>
          </a:p>
          <a:p>
            <a:pPr marL="719138" indent="0">
              <a:spcBef>
                <a:spcPts val="0"/>
              </a:spcBef>
              <a:buClr>
                <a:schemeClr val="tx2"/>
              </a:buClr>
              <a:buFont typeface="Wingdings" pitchFamily="2" charset="2"/>
              <a:buNone/>
              <a:tabLst/>
            </a:pP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сверху, снизу – 0,15 см</a:t>
            </a:r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A9E21C54-5E1E-B4EE-93F7-B19DEAB68A04}"/>
              </a:ext>
            </a:extLst>
          </p:cNvPr>
          <p:cNvCxnSpPr>
            <a:cxnSpLocks/>
            <a:stCxn id="42" idx="2"/>
          </p:cNvCxnSpPr>
          <p:nvPr userDrawn="1"/>
        </p:nvCxnSpPr>
        <p:spPr>
          <a:xfrm>
            <a:off x="8119330" y="2099452"/>
            <a:ext cx="27389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Закрывающая квадратная скобка 41">
            <a:extLst>
              <a:ext uri="{FF2B5EF4-FFF2-40B4-BE49-F238E27FC236}">
                <a16:creationId xmlns="" xmlns:a16="http://schemas.microsoft.com/office/drawing/2014/main" id="{7FACDFC5-0FCB-20D4-D44D-1DAFC1775D63}"/>
              </a:ext>
            </a:extLst>
          </p:cNvPr>
          <p:cNvSpPr/>
          <p:nvPr userDrawn="1"/>
        </p:nvSpPr>
        <p:spPr>
          <a:xfrm>
            <a:off x="8073611" y="1781175"/>
            <a:ext cx="45719" cy="636554"/>
          </a:xfrm>
          <a:prstGeom prst="rightBracket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6" name="Закрывающая квадратная скобка 45">
            <a:extLst>
              <a:ext uri="{FF2B5EF4-FFF2-40B4-BE49-F238E27FC236}">
                <a16:creationId xmlns="" xmlns:a16="http://schemas.microsoft.com/office/drawing/2014/main" id="{71FB7B1B-EADC-01A4-9425-9EA2E190DD5A}"/>
              </a:ext>
            </a:extLst>
          </p:cNvPr>
          <p:cNvSpPr/>
          <p:nvPr userDrawn="1"/>
        </p:nvSpPr>
        <p:spPr>
          <a:xfrm>
            <a:off x="8073611" y="2498871"/>
            <a:ext cx="45719" cy="3917802"/>
          </a:xfrm>
          <a:prstGeom prst="rightBracket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207F11E7-68A9-1B4D-146E-5EB26BDDC955}"/>
              </a:ext>
            </a:extLst>
          </p:cNvPr>
          <p:cNvCxnSpPr>
            <a:cxnSpLocks/>
          </p:cNvCxnSpPr>
          <p:nvPr userDrawn="1"/>
        </p:nvCxnSpPr>
        <p:spPr>
          <a:xfrm>
            <a:off x="8119330" y="4457641"/>
            <a:ext cx="27389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3C1D003D-8B0E-39EF-F080-E3A6C0EFA538}"/>
              </a:ext>
            </a:extLst>
          </p:cNvPr>
          <p:cNvGrpSpPr/>
          <p:nvPr userDrawn="1"/>
        </p:nvGrpSpPr>
        <p:grpSpPr>
          <a:xfrm>
            <a:off x="-854110" y="3952874"/>
            <a:ext cx="646618" cy="495300"/>
            <a:chOff x="-40194" y="3949699"/>
            <a:chExt cx="646618" cy="495300"/>
          </a:xfrm>
        </p:grpSpPr>
        <p:sp>
          <p:nvSpPr>
            <p:cNvPr id="3" name="Закрывающая квадратная скобка 2">
              <a:extLst>
                <a:ext uri="{FF2B5EF4-FFF2-40B4-BE49-F238E27FC236}">
                  <a16:creationId xmlns="" xmlns:a16="http://schemas.microsoft.com/office/drawing/2014/main" id="{61D5D909-39D6-03C7-9683-0753F4E3776E}"/>
                </a:ext>
              </a:extLst>
            </p:cNvPr>
            <p:cNvSpPr/>
            <p:nvPr/>
          </p:nvSpPr>
          <p:spPr>
            <a:xfrm rot="10800000">
              <a:off x="557001" y="3949699"/>
              <a:ext cx="49423" cy="495300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5" name="Прямая соединительная линия 4">
              <a:extLst>
                <a:ext uri="{FF2B5EF4-FFF2-40B4-BE49-F238E27FC236}">
                  <a16:creationId xmlns="" xmlns:a16="http://schemas.microsoft.com/office/drawing/2014/main" id="{20728254-C824-8061-005E-11537969B03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40194" y="4197349"/>
              <a:ext cx="59719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1" name="Таблица 10">
            <a:extLst>
              <a:ext uri="{FF2B5EF4-FFF2-40B4-BE49-F238E27FC236}">
                <a16:creationId xmlns="" xmlns:a16="http://schemas.microsoft.com/office/drawing/2014/main" id="{B9A3A949-1921-1C49-2628-4D261EED87B1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1201712027"/>
              </p:ext>
            </p:extLst>
          </p:nvPr>
        </p:nvGraphicFramePr>
        <p:xfrm>
          <a:off x="874714" y="2049814"/>
          <a:ext cx="6950074" cy="44534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45938">
                  <a:extLst>
                    <a:ext uri="{9D8B030D-6E8A-4147-A177-3AD203B41FA5}">
                      <a16:colId xmlns="" xmlns:a16="http://schemas.microsoft.com/office/drawing/2014/main" val="3517299086"/>
                    </a:ext>
                  </a:extLst>
                </a:gridCol>
                <a:gridCol w="1725105">
                  <a:extLst>
                    <a:ext uri="{9D8B030D-6E8A-4147-A177-3AD203B41FA5}">
                      <a16:colId xmlns="" xmlns:a16="http://schemas.microsoft.com/office/drawing/2014/main" val="1459380637"/>
                    </a:ext>
                  </a:extLst>
                </a:gridCol>
                <a:gridCol w="1762812">
                  <a:extLst>
                    <a:ext uri="{9D8B030D-6E8A-4147-A177-3AD203B41FA5}">
                      <a16:colId xmlns="" xmlns:a16="http://schemas.microsoft.com/office/drawing/2014/main" val="1114155938"/>
                    </a:ext>
                  </a:extLst>
                </a:gridCol>
                <a:gridCol w="1716219">
                  <a:extLst>
                    <a:ext uri="{9D8B030D-6E8A-4147-A177-3AD203B41FA5}">
                      <a16:colId xmlns="" xmlns:a16="http://schemas.microsoft.com/office/drawing/2014/main" val="3539664294"/>
                    </a:ext>
                  </a:extLst>
                </a:gridCol>
              </a:tblGrid>
              <a:tr h="456182">
                <a:tc>
                  <a:txBody>
                    <a:bodyPr/>
                    <a:lstStyle/>
                    <a:p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ТЕЛЕГРАФНЫЙ КОД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ДОРОГА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УПРАВЛЕНИЕ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ДЛИНА В КМ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294841039"/>
                  </a:ext>
                </a:extLst>
              </a:tr>
              <a:tr h="585800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ОКТ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Октябрьская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Санкт-Петербург</a:t>
                      </a: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10 378</a:t>
                      </a:r>
                      <a:endParaRPr lang="ru-RU" sz="1100" b="1" kern="1200" spc="2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22553894"/>
                  </a:ext>
                </a:extLst>
              </a:tr>
              <a:tr h="463810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КЛНГ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Калининградская 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Калининград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960</a:t>
                      </a:r>
                      <a:endParaRPr lang="ru-RU" sz="1100" b="1" kern="1200" spc="2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78246322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</a:t>
                      </a:r>
                      <a:endParaRPr lang="en-US" sz="14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Московская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Москва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8 984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75944881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ГОРЬК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Горьковская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Нижний Новгород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12 066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95826101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Северная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Ярославль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956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91499893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en-US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C-</a:t>
                      </a:r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Северо-Кавказская 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Ростов</a:t>
                      </a: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на-Дону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6 311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42161073"/>
                  </a:ext>
                </a:extLst>
              </a:tr>
              <a:tr h="519490">
                <a:tc>
                  <a:txBody>
                    <a:bodyPr/>
                    <a:lstStyle/>
                    <a:p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Ю-ВОСТ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Юго-Восточная</a:t>
                      </a:r>
                      <a:r>
                        <a:rPr lang="en-US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/>
                      </a:r>
                      <a:br>
                        <a:rPr lang="en-US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Воронеж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4 189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40428365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ПРИВ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Приволжская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Саратов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4 260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61275319"/>
                  </a:ext>
                </a:extLst>
              </a:tr>
            </a:tbl>
          </a:graphicData>
        </a:graphic>
      </p:graphicFrame>
      <p:sp>
        <p:nvSpPr>
          <p:cNvPr id="12" name="Прямоугольный треугольник 11">
            <a:extLst>
              <a:ext uri="{FF2B5EF4-FFF2-40B4-BE49-F238E27FC236}">
                <a16:creationId xmlns="" xmlns:a16="http://schemas.microsoft.com/office/drawing/2014/main" id="{0710BCA6-08D4-E173-ECD1-07141CDD2EB9}"/>
              </a:ext>
            </a:extLst>
          </p:cNvPr>
          <p:cNvSpPr/>
          <p:nvPr userDrawn="1"/>
        </p:nvSpPr>
        <p:spPr>
          <a:xfrm rot="10800000" flipH="1">
            <a:off x="864080" y="2502792"/>
            <a:ext cx="74613" cy="74613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D3813C3-8299-CBBE-6D7F-23C3897B64A9}"/>
              </a:ext>
            </a:extLst>
          </p:cNvPr>
          <p:cNvSpPr/>
          <p:nvPr/>
        </p:nvSpPr>
        <p:spPr>
          <a:xfrm>
            <a:off x="-2173024" y="5411125"/>
            <a:ext cx="204228" cy="2042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8A711893-172E-AA13-A6BE-BD9CBB507236}"/>
              </a:ext>
            </a:extLst>
          </p:cNvPr>
          <p:cNvSpPr/>
          <p:nvPr/>
        </p:nvSpPr>
        <p:spPr>
          <a:xfrm>
            <a:off x="-2173024" y="5934746"/>
            <a:ext cx="204228" cy="2042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624FC99C-B456-AEF2-3B9B-6BFA2C675C0B}"/>
              </a:ext>
            </a:extLst>
          </p:cNvPr>
          <p:cNvSpPr/>
          <p:nvPr userDrawn="1"/>
        </p:nvSpPr>
        <p:spPr>
          <a:xfrm>
            <a:off x="-2173024" y="4887504"/>
            <a:ext cx="204228" cy="204228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50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формление чис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AFE035B-F71E-D87A-A15D-BFB2F420D316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ОФОРМЛЕНИЕ ЧИСЕЛ</a:t>
            </a: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="" xmlns:a16="http://schemas.microsoft.com/office/drawing/2014/main" id="{9F99B6A6-9BC4-48EF-4ABC-26AA9A1020BA}"/>
              </a:ext>
            </a:extLst>
          </p:cNvPr>
          <p:cNvCxnSpPr>
            <a:cxnSpLocks/>
          </p:cNvCxnSpPr>
          <p:nvPr userDrawn="1"/>
        </p:nvCxnSpPr>
        <p:spPr>
          <a:xfrm>
            <a:off x="874624" y="5049166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="" xmlns:a16="http://schemas.microsoft.com/office/drawing/2014/main" id="{CD696484-5D2C-F38A-3C72-62462B73B94D}"/>
              </a:ext>
            </a:extLst>
          </p:cNvPr>
          <p:cNvCxnSpPr>
            <a:cxnSpLocks/>
          </p:cNvCxnSpPr>
          <p:nvPr userDrawn="1"/>
        </p:nvCxnSpPr>
        <p:spPr>
          <a:xfrm>
            <a:off x="874624" y="4268530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F1893B0C-7798-9A26-BE8B-97045528A1FF}"/>
              </a:ext>
            </a:extLst>
          </p:cNvPr>
          <p:cNvCxnSpPr>
            <a:cxnSpLocks/>
          </p:cNvCxnSpPr>
          <p:nvPr userDrawn="1"/>
        </p:nvCxnSpPr>
        <p:spPr>
          <a:xfrm>
            <a:off x="874624" y="465884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>
            <a:extLst>
              <a:ext uri="{FF2B5EF4-FFF2-40B4-BE49-F238E27FC236}">
                <a16:creationId xmlns="" xmlns:a16="http://schemas.microsoft.com/office/drawing/2014/main" id="{16806133-027D-B9E2-1B9B-2675A21C46DF}"/>
              </a:ext>
            </a:extLst>
          </p:cNvPr>
          <p:cNvCxnSpPr>
            <a:cxnSpLocks/>
          </p:cNvCxnSpPr>
          <p:nvPr userDrawn="1"/>
        </p:nvCxnSpPr>
        <p:spPr>
          <a:xfrm>
            <a:off x="874624" y="3677923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11EE1C25-F7D6-6A10-1948-80CDD746BACB}"/>
              </a:ext>
            </a:extLst>
          </p:cNvPr>
          <p:cNvCxnSpPr>
            <a:cxnSpLocks/>
          </p:cNvCxnSpPr>
          <p:nvPr userDrawn="1"/>
        </p:nvCxnSpPr>
        <p:spPr>
          <a:xfrm>
            <a:off x="874624" y="2897288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="" xmlns:a16="http://schemas.microsoft.com/office/drawing/2014/main" id="{766E36E7-14A2-6286-9F62-9E4CAB783A14}"/>
              </a:ext>
            </a:extLst>
          </p:cNvPr>
          <p:cNvCxnSpPr>
            <a:cxnSpLocks/>
          </p:cNvCxnSpPr>
          <p:nvPr userDrawn="1"/>
        </p:nvCxnSpPr>
        <p:spPr>
          <a:xfrm>
            <a:off x="874624" y="3287605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="" xmlns:a16="http://schemas.microsoft.com/office/drawing/2014/main" id="{A468449B-30B9-7339-3E87-8D63DDEBD658}"/>
              </a:ext>
            </a:extLst>
          </p:cNvPr>
          <p:cNvCxnSpPr>
            <a:cxnSpLocks/>
          </p:cNvCxnSpPr>
          <p:nvPr userDrawn="1"/>
        </p:nvCxnSpPr>
        <p:spPr>
          <a:xfrm>
            <a:off x="890491" y="642886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>
            <a:extLst>
              <a:ext uri="{FF2B5EF4-FFF2-40B4-BE49-F238E27FC236}">
                <a16:creationId xmlns="" xmlns:a16="http://schemas.microsoft.com/office/drawing/2014/main" id="{FD8D1D83-665F-2B0D-83AE-9E53383D29B2}"/>
              </a:ext>
            </a:extLst>
          </p:cNvPr>
          <p:cNvCxnSpPr>
            <a:cxnSpLocks/>
          </p:cNvCxnSpPr>
          <p:nvPr userDrawn="1"/>
        </p:nvCxnSpPr>
        <p:spPr>
          <a:xfrm>
            <a:off x="890491" y="5648232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>
            <a:extLst>
              <a:ext uri="{FF2B5EF4-FFF2-40B4-BE49-F238E27FC236}">
                <a16:creationId xmlns="" xmlns:a16="http://schemas.microsoft.com/office/drawing/2014/main" id="{19DEDDA7-572B-9BF5-F25E-C0BDEF2764F0}"/>
              </a:ext>
            </a:extLst>
          </p:cNvPr>
          <p:cNvCxnSpPr>
            <a:cxnSpLocks/>
          </p:cNvCxnSpPr>
          <p:nvPr userDrawn="1"/>
        </p:nvCxnSpPr>
        <p:spPr>
          <a:xfrm>
            <a:off x="890491" y="6044603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>
            <a:extLst>
              <a:ext uri="{FF2B5EF4-FFF2-40B4-BE49-F238E27FC236}">
                <a16:creationId xmlns="" xmlns:a16="http://schemas.microsoft.com/office/drawing/2014/main" id="{8FFF0F98-D2FD-47B4-540B-89A35D022CAF}"/>
              </a:ext>
            </a:extLst>
          </p:cNvPr>
          <p:cNvCxnSpPr>
            <a:cxnSpLocks/>
          </p:cNvCxnSpPr>
          <p:nvPr userDrawn="1"/>
        </p:nvCxnSpPr>
        <p:spPr>
          <a:xfrm>
            <a:off x="874624" y="2319902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>
            <a:extLst>
              <a:ext uri="{FF2B5EF4-FFF2-40B4-BE49-F238E27FC236}">
                <a16:creationId xmlns="" xmlns:a16="http://schemas.microsoft.com/office/drawing/2014/main" id="{9E9492CF-F4CC-38EB-4757-7653A144B393}"/>
              </a:ext>
            </a:extLst>
          </p:cNvPr>
          <p:cNvCxnSpPr>
            <a:cxnSpLocks/>
          </p:cNvCxnSpPr>
          <p:nvPr userDrawn="1"/>
        </p:nvCxnSpPr>
        <p:spPr>
          <a:xfrm>
            <a:off x="874624" y="153926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>
            <a:extLst>
              <a:ext uri="{FF2B5EF4-FFF2-40B4-BE49-F238E27FC236}">
                <a16:creationId xmlns="" xmlns:a16="http://schemas.microsoft.com/office/drawing/2014/main" id="{1F67DD1A-1433-60A1-A559-2D71D422E6F5}"/>
              </a:ext>
            </a:extLst>
          </p:cNvPr>
          <p:cNvCxnSpPr>
            <a:cxnSpLocks/>
          </p:cNvCxnSpPr>
          <p:nvPr userDrawn="1"/>
        </p:nvCxnSpPr>
        <p:spPr>
          <a:xfrm>
            <a:off x="874624" y="1929584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="" xmlns:a16="http://schemas.microsoft.com/office/drawing/2014/main" id="{3089121F-47B5-5C67-358B-B5E252807194}"/>
              </a:ext>
            </a:extLst>
          </p:cNvPr>
          <p:cNvSpPr txBox="1"/>
          <p:nvPr userDrawn="1"/>
        </p:nvSpPr>
        <p:spPr>
          <a:xfrm>
            <a:off x="9858824" y="1330304"/>
            <a:ext cx="189401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Цифры и знаки</a:t>
            </a:r>
            <a:b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оформления числовых данных.</a:t>
            </a:r>
          </a:p>
          <a:p>
            <a:pPr>
              <a:spcAft>
                <a:spcPts val="600"/>
              </a:spcAft>
            </a:pP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 применяются</a:t>
            </a:r>
            <a:b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таблицах.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Перекрасить цифры можно в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Формате рисунка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», далее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="" xmlns:a16="http://schemas.microsoft.com/office/drawing/2014/main" id="{AA51D8D4-6346-A3A9-B663-732141D54357}"/>
              </a:ext>
            </a:extLst>
          </p:cNvPr>
          <p:cNvSpPr txBox="1"/>
          <p:nvPr userDrawn="1"/>
        </p:nvSpPr>
        <p:spPr>
          <a:xfrm>
            <a:off x="9858824" y="5042931"/>
            <a:ext cx="18940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Тысячи отбиваются пробелом </a:t>
            </a:r>
            <a:r>
              <a:rPr lang="ru-RU" sz="1000" b="1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Например, 1 миллион будет записан так:</a:t>
            </a:r>
            <a:b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1 000 000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Цифры и знаки отбиваются половиной пробела </a:t>
            </a:r>
            <a:r>
              <a:rPr lang="ru-RU" sz="1000" b="1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0,5а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97" name="Группа 96">
            <a:extLst>
              <a:ext uri="{FF2B5EF4-FFF2-40B4-BE49-F238E27FC236}">
                <a16:creationId xmlns="" xmlns:a16="http://schemas.microsoft.com/office/drawing/2014/main" id="{26390010-EC14-EFE9-A529-586CF09162A5}"/>
              </a:ext>
            </a:extLst>
          </p:cNvPr>
          <p:cNvGrpSpPr/>
          <p:nvPr userDrawn="1"/>
        </p:nvGrpSpPr>
        <p:grpSpPr>
          <a:xfrm>
            <a:off x="9975746" y="3770180"/>
            <a:ext cx="543159" cy="1128219"/>
            <a:chOff x="9975746" y="4490775"/>
            <a:chExt cx="543159" cy="1128219"/>
          </a:xfrm>
        </p:grpSpPr>
        <p:grpSp>
          <p:nvGrpSpPr>
            <p:cNvPr id="98" name="Группа 97">
              <a:extLst>
                <a:ext uri="{FF2B5EF4-FFF2-40B4-BE49-F238E27FC236}">
                  <a16:creationId xmlns="" xmlns:a16="http://schemas.microsoft.com/office/drawing/2014/main" id="{70F99AF8-F68D-EC4E-5C48-D42FA172B303}"/>
                </a:ext>
              </a:extLst>
            </p:cNvPr>
            <p:cNvGrpSpPr/>
            <p:nvPr/>
          </p:nvGrpSpPr>
          <p:grpSpPr>
            <a:xfrm>
              <a:off x="9975746" y="4838368"/>
              <a:ext cx="543159" cy="780626"/>
              <a:chOff x="3665801" y="1547220"/>
              <a:chExt cx="543159" cy="780626"/>
            </a:xfrm>
          </p:grpSpPr>
          <p:sp>
            <p:nvSpPr>
              <p:cNvPr id="102" name="Прямоугольник 101">
                <a:extLst>
                  <a:ext uri="{FF2B5EF4-FFF2-40B4-BE49-F238E27FC236}">
                    <a16:creationId xmlns="" xmlns:a16="http://schemas.microsoft.com/office/drawing/2014/main" id="{57617B1B-7183-970D-D1F7-9C3AA291D2FB}"/>
                  </a:ext>
                </a:extLst>
              </p:cNvPr>
              <p:cNvSpPr/>
              <p:nvPr/>
            </p:nvSpPr>
            <p:spPr>
              <a:xfrm>
                <a:off x="3665801" y="1547220"/>
                <a:ext cx="543159" cy="780626"/>
              </a:xfrm>
              <a:prstGeom prst="rect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cxnSp>
            <p:nvCxnSpPr>
              <p:cNvPr id="103" name="Прямая соединительная линия 102">
                <a:extLst>
                  <a:ext uri="{FF2B5EF4-FFF2-40B4-BE49-F238E27FC236}">
                    <a16:creationId xmlns="" xmlns:a16="http://schemas.microsoft.com/office/drawing/2014/main" id="{D6EB55CC-778A-D245-A3FD-566ECD603F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Прямая соединительная линия 103">
                <a:extLst>
                  <a:ext uri="{FF2B5EF4-FFF2-40B4-BE49-F238E27FC236}">
                    <a16:creationId xmlns="" xmlns:a16="http://schemas.microsoft.com/office/drawing/2014/main" id="{7FB1A548-B587-424A-8887-D280D1D067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Группа 98">
              <a:extLst>
                <a:ext uri="{FF2B5EF4-FFF2-40B4-BE49-F238E27FC236}">
                  <a16:creationId xmlns="" xmlns:a16="http://schemas.microsoft.com/office/drawing/2014/main" id="{AD95F84D-F173-2696-BF60-F39240AA4712}"/>
                </a:ext>
              </a:extLst>
            </p:cNvPr>
            <p:cNvGrpSpPr/>
            <p:nvPr/>
          </p:nvGrpSpPr>
          <p:grpSpPr>
            <a:xfrm>
              <a:off x="9975746" y="4490775"/>
              <a:ext cx="543159" cy="276999"/>
              <a:chOff x="9975746" y="4490775"/>
              <a:chExt cx="543159" cy="276999"/>
            </a:xfrm>
          </p:grpSpPr>
          <p:cxnSp>
            <p:nvCxnSpPr>
              <p:cNvPr id="100" name="Прямая соединительная линия 99">
                <a:extLst>
                  <a:ext uri="{FF2B5EF4-FFF2-40B4-BE49-F238E27FC236}">
                    <a16:creationId xmlns="" xmlns:a16="http://schemas.microsoft.com/office/drawing/2014/main" id="{E70EBE21-B30D-CB8E-8E60-956E3A0EC4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975746" y="4753672"/>
                <a:ext cx="5431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TextBox 100">
                <a:extLst>
                  <a:ext uri="{FF2B5EF4-FFF2-40B4-BE49-F238E27FC236}">
                    <a16:creationId xmlns="" xmlns:a16="http://schemas.microsoft.com/office/drawing/2014/main" id="{9A5672BB-1D60-C1A6-C0CA-1B4CCC78749A}"/>
                  </a:ext>
                </a:extLst>
              </p:cNvPr>
              <p:cNvSpPr txBox="1"/>
              <p:nvPr/>
            </p:nvSpPr>
            <p:spPr>
              <a:xfrm>
                <a:off x="10112512" y="4490775"/>
                <a:ext cx="27764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а</a:t>
                </a:r>
              </a:p>
            </p:txBody>
          </p:sp>
        </p:grpSp>
      </p:grpSp>
      <p:grpSp>
        <p:nvGrpSpPr>
          <p:cNvPr id="105" name="Группа 104">
            <a:extLst>
              <a:ext uri="{FF2B5EF4-FFF2-40B4-BE49-F238E27FC236}">
                <a16:creationId xmlns="" xmlns:a16="http://schemas.microsoft.com/office/drawing/2014/main" id="{3526D9C1-D04A-8A97-DA6A-DF7E95B437BE}"/>
              </a:ext>
            </a:extLst>
          </p:cNvPr>
          <p:cNvGrpSpPr/>
          <p:nvPr userDrawn="1"/>
        </p:nvGrpSpPr>
        <p:grpSpPr>
          <a:xfrm>
            <a:off x="10751353" y="3770180"/>
            <a:ext cx="529312" cy="1128219"/>
            <a:chOff x="10647867" y="2653961"/>
            <a:chExt cx="529312" cy="1128219"/>
          </a:xfrm>
        </p:grpSpPr>
        <p:grpSp>
          <p:nvGrpSpPr>
            <p:cNvPr id="106" name="Группа 105">
              <a:extLst>
                <a:ext uri="{FF2B5EF4-FFF2-40B4-BE49-F238E27FC236}">
                  <a16:creationId xmlns="" xmlns:a16="http://schemas.microsoft.com/office/drawing/2014/main" id="{B544AFFB-EF67-82A6-0A97-90D562172554}"/>
                </a:ext>
              </a:extLst>
            </p:cNvPr>
            <p:cNvGrpSpPr/>
            <p:nvPr/>
          </p:nvGrpSpPr>
          <p:grpSpPr>
            <a:xfrm>
              <a:off x="10765099" y="3001554"/>
              <a:ext cx="269627" cy="780626"/>
              <a:chOff x="3665801" y="1547220"/>
              <a:chExt cx="543159" cy="780626"/>
            </a:xfrm>
          </p:grpSpPr>
          <p:sp>
            <p:nvSpPr>
              <p:cNvPr id="109" name="Прямоугольник 108">
                <a:extLst>
                  <a:ext uri="{FF2B5EF4-FFF2-40B4-BE49-F238E27FC236}">
                    <a16:creationId xmlns="" xmlns:a16="http://schemas.microsoft.com/office/drawing/2014/main" id="{AF7C3560-60F8-99BF-DBAE-B1AFC8D90BB0}"/>
                  </a:ext>
                </a:extLst>
              </p:cNvPr>
              <p:cNvSpPr/>
              <p:nvPr/>
            </p:nvSpPr>
            <p:spPr>
              <a:xfrm>
                <a:off x="3665801" y="1547220"/>
                <a:ext cx="543159" cy="780626"/>
              </a:xfrm>
              <a:prstGeom prst="rect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cxnSp>
            <p:nvCxnSpPr>
              <p:cNvPr id="110" name="Прямая соединительная линия 109">
                <a:extLst>
                  <a:ext uri="{FF2B5EF4-FFF2-40B4-BE49-F238E27FC236}">
                    <a16:creationId xmlns="" xmlns:a16="http://schemas.microsoft.com/office/drawing/2014/main" id="{AB0CABD6-AF0C-EEE9-EE64-7A699D65197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Прямая соединительная линия 110">
                <a:extLst>
                  <a:ext uri="{FF2B5EF4-FFF2-40B4-BE49-F238E27FC236}">
                    <a16:creationId xmlns="" xmlns:a16="http://schemas.microsoft.com/office/drawing/2014/main" id="{E95D8CB3-43F9-39BD-81EC-3D71744442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7" name="Прямая соединительная линия 106">
              <a:extLst>
                <a:ext uri="{FF2B5EF4-FFF2-40B4-BE49-F238E27FC236}">
                  <a16:creationId xmlns="" xmlns:a16="http://schemas.microsoft.com/office/drawing/2014/main" id="{8D556E90-4056-D3BF-F380-059F4B8FBAD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765099" y="2916858"/>
              <a:ext cx="269627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Box 107">
              <a:extLst>
                <a:ext uri="{FF2B5EF4-FFF2-40B4-BE49-F238E27FC236}">
                  <a16:creationId xmlns="" xmlns:a16="http://schemas.microsoft.com/office/drawing/2014/main" id="{6377DD86-B4DD-238C-0BBA-26654B92068A}"/>
                </a:ext>
              </a:extLst>
            </p:cNvPr>
            <p:cNvSpPr txBox="1"/>
            <p:nvPr/>
          </p:nvSpPr>
          <p:spPr>
            <a:xfrm>
              <a:off x="10647867" y="2653961"/>
              <a:ext cx="5293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</a:t>
              </a:r>
              <a:r>
                <a:rPr lang="en-US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,5</a:t>
              </a:r>
              <a:r>
                <a:rPr lang="ru-RU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а</a:t>
              </a:r>
            </a:p>
          </p:txBody>
        </p:sp>
      </p:grpSp>
      <p:cxnSp>
        <p:nvCxnSpPr>
          <p:cNvPr id="117" name="Прямая соединительная линия 116">
            <a:extLst>
              <a:ext uri="{FF2B5EF4-FFF2-40B4-BE49-F238E27FC236}">
                <a16:creationId xmlns="" xmlns:a16="http://schemas.microsoft.com/office/drawing/2014/main" id="{E2055507-5583-2701-ED89-7AE111147E8A}"/>
              </a:ext>
            </a:extLst>
          </p:cNvPr>
          <p:cNvCxnSpPr>
            <a:cxnSpLocks/>
          </p:cNvCxnSpPr>
          <p:nvPr userDrawn="1"/>
        </p:nvCxnSpPr>
        <p:spPr>
          <a:xfrm>
            <a:off x="9965113" y="3504349"/>
            <a:ext cx="1787721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A46D6B46-339D-12E4-F280-02DE5A68667D}"/>
              </a:ext>
            </a:extLst>
          </p:cNvPr>
          <p:cNvCxnSpPr>
            <a:cxnSpLocks/>
          </p:cNvCxnSpPr>
          <p:nvPr userDrawn="1"/>
        </p:nvCxnSpPr>
        <p:spPr>
          <a:xfrm flipH="1">
            <a:off x="9569962" y="3101093"/>
            <a:ext cx="330175" cy="0"/>
          </a:xfrm>
          <a:prstGeom prst="line">
            <a:avLst/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945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етал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E1ECB75-E8CC-63FC-7991-C8FF8691F0F4}"/>
              </a:ext>
            </a:extLst>
          </p:cNvPr>
          <p:cNvSpPr txBox="1"/>
          <p:nvPr userDrawn="1"/>
        </p:nvSpPr>
        <p:spPr>
          <a:xfrm>
            <a:off x="768837" y="312103"/>
            <a:ext cx="2985113" cy="7309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ДЕТАЛИ</a:t>
            </a:r>
          </a:p>
        </p:txBody>
      </p:sp>
      <p:cxnSp>
        <p:nvCxnSpPr>
          <p:cNvPr id="2" name="Прямая соединительная линия 1">
            <a:extLst>
              <a:ext uri="{FF2B5EF4-FFF2-40B4-BE49-F238E27FC236}">
                <a16:creationId xmlns="" xmlns:a16="http://schemas.microsoft.com/office/drawing/2014/main" id="{F80DFCB4-FE89-465F-5CBB-DB74D51E2B7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89750" y="4704347"/>
            <a:ext cx="0" cy="1134221"/>
          </a:xfrm>
          <a:prstGeom prst="line">
            <a:avLst/>
          </a:prstGeom>
          <a:ln w="1270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4C08E90-1131-B0C4-03EA-84317E547B04}"/>
              </a:ext>
            </a:extLst>
          </p:cNvPr>
          <p:cNvSpPr txBox="1"/>
          <p:nvPr userDrawn="1"/>
        </p:nvSpPr>
        <p:spPr>
          <a:xfrm>
            <a:off x="9107905" y="4643558"/>
            <a:ext cx="2398397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НОМЕР СЛАЙДА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если необходимо пронумеровать слайды, скопируйте номер на этом слайде (</a:t>
            </a:r>
            <a:r>
              <a:rPr lang="en-US" sz="1200" b="1" kern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CTRL+C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вставьте на другие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CTRL+V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B2AE2E6-EFA3-C294-81FE-F2058D9FCB31}"/>
              </a:ext>
            </a:extLst>
          </p:cNvPr>
          <p:cNvSpPr txBox="1"/>
          <p:nvPr userDrawn="1"/>
        </p:nvSpPr>
        <p:spPr>
          <a:xfrm>
            <a:off x="768837" y="1530090"/>
            <a:ext cx="380316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ИКОНКИ ПРИЛОЖЕНИЙ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используйте только цветные либо только черно-белые иконки на одном слайде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0BBC2A0-C0FD-4850-8633-BCABDFDB542F}"/>
              </a:ext>
            </a:extLst>
          </p:cNvPr>
          <p:cNvSpPr txBox="1"/>
          <p:nvPr userDrawn="1"/>
        </p:nvSpPr>
        <p:spPr>
          <a:xfrm>
            <a:off x="768837" y="3862265"/>
            <a:ext cx="380316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ПРИМЕРЫ ДИАГРАММ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11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">
          <a:xfrm>
            <a:off x="688624" y="594360"/>
            <a:ext cx="10893775" cy="1962150"/>
          </a:xfrm>
          <a:noFill/>
          <a:ln w="38100">
            <a:solidFill>
              <a:schemeClr val="bg1"/>
            </a:solidFill>
          </a:ln>
        </p:spPr>
        <p:txBody>
          <a:bodyPr lIns="72000" tIns="72000" rIns="72000" bIns="72000" rtlCol="0" anchor="t" anchorCtr="0">
            <a:normAutofit/>
          </a:bodyPr>
          <a:lstStyle>
            <a:lvl1pPr algn="l">
              <a:defRPr sz="4000" cap="none" spc="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9108" y="2084071"/>
            <a:ext cx="10883292" cy="3501154"/>
          </a:xfrm>
        </p:spPr>
        <p:txBody>
          <a:bodyPr numCol="2" spcCol="108000" rtlCol="0">
            <a:normAutofit/>
          </a:bodyPr>
          <a:lstStyle>
            <a:lvl1pPr marL="2286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2pPr>
            <a:lvl3pPr marL="6858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3pPr>
            <a:lvl4pPr marL="9144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4pPr>
            <a:lvl5pPr marL="11430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>
          <a:xfrm>
            <a:off x="7256090" y="6234888"/>
            <a:ext cx="2025832" cy="323968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B8CDE760-8488-4707-9705-F99F75C3097E}" type="datetime1">
              <a:rPr lang="ru-RU" noProof="0" smtClean="0"/>
              <a:pPr rtl="0"/>
              <a:t>01.12.2024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>
          <a:xfrm>
            <a:off x="2895599" y="6238816"/>
            <a:ext cx="4229101" cy="320040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916161" y="5804577"/>
            <a:ext cx="365760" cy="365760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DC5B8FA8-6A22-40E7-B3E9-A963C93B51FA}"/>
              </a:ext>
            </a:extLst>
          </p:cNvPr>
          <p:cNvSpPr/>
          <p:nvPr userDrawn="1"/>
        </p:nvSpPr>
        <p:spPr>
          <a:xfrm>
            <a:off x="-15240" y="2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1988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 виде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459962" y="6324918"/>
            <a:ext cx="365760" cy="365760"/>
          </a:xfrm>
        </p:spPr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2B21E085-4E62-4EC9-A5F1-16523F195915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6942215" y="426720"/>
            <a:ext cx="4699941" cy="1188720"/>
          </a:xfrm>
          <a:noFill/>
          <a:ln>
            <a:noFill/>
          </a:ln>
        </p:spPr>
        <p:txBody>
          <a:bodyPr rtlCol="0"/>
          <a:lstStyle>
            <a:lvl1pPr algn="l">
              <a:defRPr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4" name="Текст 13">
            <a:extLst>
              <a:ext uri="{FF2B5EF4-FFF2-40B4-BE49-F238E27FC236}">
                <a16:creationId xmlns="" xmlns:a16="http://schemas.microsoft.com/office/drawing/2014/main" id="{FFCDFB3A-4CE3-463F-8C40-B15E3F5CFCA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048876" y="1818152"/>
            <a:ext cx="4045844" cy="4277848"/>
          </a:xfrm>
          <a:noFill/>
        </p:spPr>
        <p:txBody>
          <a:bodyPr rtlCol="0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228600" indent="0" algn="l">
              <a:buNone/>
              <a:defRPr>
                <a:solidFill>
                  <a:schemeClr val="tx1"/>
                </a:solidFill>
              </a:defRPr>
            </a:lvl2pPr>
            <a:lvl3pPr marL="457200" indent="0" algn="l">
              <a:buNone/>
              <a:defRPr>
                <a:solidFill>
                  <a:schemeClr val="tx1"/>
                </a:solidFill>
              </a:defRPr>
            </a:lvl3pPr>
            <a:lvl4pPr marL="685800" indent="0" algn="l">
              <a:buNone/>
              <a:defRPr>
                <a:solidFill>
                  <a:schemeClr val="tx1"/>
                </a:solidFill>
              </a:defRPr>
            </a:lvl4pPr>
            <a:lvl5pPr marL="914400" indent="0" algn="l">
              <a:buNone/>
              <a:defRPr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644389" y="6345814"/>
            <a:ext cx="2753746" cy="323968"/>
          </a:xfrm>
        </p:spPr>
        <p:txBody>
          <a:bodyPr rtlCol="0"/>
          <a:lstStyle/>
          <a:p>
            <a:pPr rtl="0"/>
            <a:fld id="{19E973B4-A6A3-4BB8-AB20-DA56B6449782}" type="datetime1">
              <a:rPr lang="ru-RU" noProof="0" smtClean="0"/>
              <a:pPr rtl="0"/>
              <a:t>01.12.2024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>
          <a:xfrm>
            <a:off x="457200" y="6403848"/>
            <a:ext cx="5901189" cy="320040"/>
          </a:xfrm>
        </p:spPr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Рисунок 5">
            <a:extLst>
              <a:ext uri="{FF2B5EF4-FFF2-40B4-BE49-F238E27FC236}">
                <a16:creationId xmlns="" xmlns:a16="http://schemas.microsoft.com/office/drawing/2014/main" id="{7D356109-298D-4C51-9DC7-DC74594DC22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32155" y="396240"/>
            <a:ext cx="5927725" cy="5989638"/>
          </a:xfrm>
          <a:ln w="38100">
            <a:solidFill>
              <a:schemeClr val="accent2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1" name="Прямоугольник 20">
            <a:extLst>
              <a:ext uri="{FF2B5EF4-FFF2-40B4-BE49-F238E27FC236}">
                <a16:creationId xmlns="" xmlns:a16="http://schemas.microsoft.com/office/drawing/2014/main" id="{64070FEF-D9D1-45DF-A806-9CA5B8270E72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 descr="Декоративный элемент">
            <a:extLst>
              <a:ext uri="{FF2B5EF4-FFF2-40B4-BE49-F238E27FC236}">
                <a16:creationId xmlns="" xmlns:a16="http://schemas.microsoft.com/office/drawing/2014/main" id="{167C85F9-C124-4D12-B4AC-317A35D715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141749" y="1720670"/>
            <a:ext cx="37800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95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, подзаголовок и три изображения">
    <p:bg bwMode="black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 5">
            <a:extLst>
              <a:ext uri="{FF2B5EF4-FFF2-40B4-BE49-F238E27FC236}">
                <a16:creationId xmlns="" xmlns:a16="http://schemas.microsoft.com/office/drawing/2014/main" id="{5B634A45-4F6E-4E7E-A6D7-E30CC149DF79}"/>
              </a:ext>
            </a:extLst>
          </p:cNvPr>
          <p:cNvSpPr/>
          <p:nvPr userDrawn="1"/>
        </p:nvSpPr>
        <p:spPr>
          <a:xfrm>
            <a:off x="0" y="2423160"/>
            <a:ext cx="12192000" cy="4439128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Рисунок 6">
            <a:extLst>
              <a:ext uri="{FF2B5EF4-FFF2-40B4-BE49-F238E27FC236}">
                <a16:creationId xmlns="" xmlns:a16="http://schemas.microsoft.com/office/drawing/2014/main" id="{3A725127-1EDA-41FB-9345-CD6099714027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23479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5" name="Рисунок 6">
            <a:extLst>
              <a:ext uri="{FF2B5EF4-FFF2-40B4-BE49-F238E27FC236}">
                <a16:creationId xmlns="" xmlns:a16="http://schemas.microsoft.com/office/drawing/2014/main" id="{45910403-693E-46B1-890E-692928E72B7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488521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5309" y="6238816"/>
            <a:ext cx="2753746" cy="323968"/>
          </a:xfrm>
        </p:spPr>
        <p:txBody>
          <a:bodyPr rtlCol="0"/>
          <a:lstStyle/>
          <a:p>
            <a:pPr rtl="0"/>
            <a:fld id="{31E39C75-ABE1-49F3-8A86-E6BD755CA5BA}" type="datetime1">
              <a:rPr lang="ru-RU" noProof="0" smtClean="0"/>
              <a:pPr rtl="0"/>
              <a:t>01.12.2024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07720" y="6238816"/>
            <a:ext cx="5901189" cy="320040"/>
          </a:xfrm>
        </p:spPr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322802" y="6217920"/>
            <a:ext cx="365760" cy="365760"/>
          </a:xfrm>
        </p:spPr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344A571C-BD72-4598-B89C-F24CC99E0066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807747" y="289559"/>
            <a:ext cx="10564350" cy="1127761"/>
          </a:xfrm>
          <a:noFill/>
          <a:ln>
            <a:noFill/>
          </a:ln>
        </p:spPr>
        <p:txBody>
          <a:bodyPr rtlCol="0" anchor="b" anchorCtr="1"/>
          <a:lstStyle>
            <a:lvl1pPr>
              <a:defRPr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4" name="Рисунок 6">
            <a:extLst>
              <a:ext uri="{FF2B5EF4-FFF2-40B4-BE49-F238E27FC236}">
                <a16:creationId xmlns="" xmlns:a16="http://schemas.microsoft.com/office/drawing/2014/main" id="{6759A834-A403-4050-9F3D-ABDDC9182E9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656000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="" xmlns:a16="http://schemas.microsoft.com/office/drawing/2014/main" id="{B0AC4720-7B75-40C4-BE31-CB8EBA0AAF8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07720" y="1493521"/>
            <a:ext cx="10561319" cy="1127762"/>
          </a:xfrm>
          <a:noFill/>
        </p:spPr>
        <p:txBody>
          <a:bodyPr rtlCol="0" anchor="t" anchorCtr="1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/>
            </a:lvl1pPr>
            <a:lvl2pPr marL="228600" indent="0" algn="ctr">
              <a:buNone/>
              <a:defRPr sz="2000"/>
            </a:lvl2pPr>
            <a:lvl3pPr marL="457200" indent="0" algn="ctr">
              <a:buNone/>
              <a:defRPr sz="2000"/>
            </a:lvl3pPr>
            <a:lvl4pPr marL="685800" indent="0" algn="ctr">
              <a:buNone/>
              <a:defRPr sz="2000"/>
            </a:lvl4pPr>
            <a:lvl5pPr marL="914400" indent="0" algn="ctr">
              <a:buNone/>
              <a:defRPr sz="20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297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">
          <a:noFill/>
          <a:ln>
            <a:solidFill>
              <a:schemeClr val="accent2"/>
            </a:solidFill>
          </a:ln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919B068-F729-40F7-B380-93481482F105}" type="datetime1">
              <a:rPr lang="ru-RU" noProof="0" smtClean="0"/>
              <a:pPr rtl="0"/>
              <a:t>01.12.2024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0" name="Прямоугольник 9">
            <a:extLst>
              <a:ext uri="{FF2B5EF4-FFF2-40B4-BE49-F238E27FC236}">
                <a16:creationId xmlns="" xmlns:a16="http://schemas.microsoft.com/office/drawing/2014/main" id="{C0B668FB-6A04-4C02-A197-0044D616A95A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331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White">
          <a:xfrm>
            <a:off x="883920" y="592183"/>
            <a:ext cx="5750440" cy="1810379"/>
          </a:xfrm>
          <a:noFill/>
          <a:ln>
            <a:noFill/>
          </a:ln>
        </p:spPr>
        <p:txBody>
          <a:bodyPr lIns="0" rtlCol="0" anchor="t" anchorCtr="0">
            <a:noAutofit/>
          </a:bodyPr>
          <a:lstStyle>
            <a:lvl1pPr marL="0" indent="0" algn="l" defTabSz="0">
              <a:buFont typeface="Arial" panose="020B0604020202020204" pitchFamily="34" charset="0"/>
              <a:buNone/>
              <a:defRPr sz="4000" cap="none" spc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497200" y="0"/>
            <a:ext cx="5700896" cy="6858000"/>
          </a:xfrm>
          <a:solidFill>
            <a:schemeClr val="bg1">
              <a:lumMod val="75000"/>
            </a:schemeClr>
          </a:solidFill>
        </p:spPr>
        <p:txBody>
          <a:bodyPr rtlCol="0"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 bwMode="white">
          <a:xfrm>
            <a:off x="632071" y="2417802"/>
            <a:ext cx="5297398" cy="3710855"/>
          </a:xfrm>
        </p:spPr>
        <p:txBody>
          <a:bodyPr rtlCol="0" anchor="t" anchorCtr="1">
            <a:normAutofit/>
          </a:bodyPr>
          <a:lstStyle>
            <a:lvl1pPr marL="285750" indent="-285750" algn="l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8" name="Дата 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 rtl="0"/>
            <a:fld id="{E03CA99C-20A3-4EAD-8F2E-0C8510B6563E}" type="datetime1">
              <a:rPr lang="ru-RU" noProof="0" smtClean="0"/>
              <a:pPr rtl="0"/>
              <a:t>01.12.2024</a:t>
            </a:fld>
            <a:endParaRPr lang="ru-RU" noProof="0"/>
          </a:p>
        </p:txBody>
      </p:sp>
      <p:sp>
        <p:nvSpPr>
          <p:cNvPr id="9" name="Нижний колонтитул 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 rtlCol="0"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0" name="Номер слайда 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4939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499533" y="-17463"/>
            <a:ext cx="488949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499533" y="349251"/>
            <a:ext cx="488949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499533" y="715963"/>
            <a:ext cx="488949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499533" y="1081088"/>
            <a:ext cx="488949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499533" y="1447801"/>
            <a:ext cx="488949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499533" y="1814513"/>
            <a:ext cx="488949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499533" y="2181226"/>
            <a:ext cx="488949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499533" y="2546351"/>
            <a:ext cx="488949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12192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4"/>
            <a:ext cx="12192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11150600" y="6594475"/>
            <a:ext cx="541867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421220" y="1930399"/>
            <a:ext cx="5520265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421217" y="5663670"/>
            <a:ext cx="5520267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3899" y="392034"/>
            <a:ext cx="11277655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6172202" y="1930398"/>
            <a:ext cx="5520265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6172200" y="5663669"/>
            <a:ext cx="5520267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027EB-9BEC-4339-BAD0-5F9C64FFBC8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  <p:extLst>
      <p:ext uri="{BB962C8B-B14F-4D97-AF65-F5344CB8AC3E}">
        <p14:creationId xmlns:p14="http://schemas.microsoft.com/office/powerpoint/2010/main" val="22974607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499533" y="-17461"/>
            <a:ext cx="488949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499533" y="349253"/>
            <a:ext cx="488949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499533" y="715963"/>
            <a:ext cx="488949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499533" y="1081088"/>
            <a:ext cx="488949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499533" y="1447802"/>
            <a:ext cx="488949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499533" y="1814513"/>
            <a:ext cx="488949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499533" y="2181227"/>
            <a:ext cx="488949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499533" y="2546353"/>
            <a:ext cx="488949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1"/>
            <a:ext cx="12192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5"/>
            <a:ext cx="12192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11150600" y="6594475"/>
            <a:ext cx="541867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421221" y="1930400"/>
            <a:ext cx="5520265" cy="3543303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421217" y="5663671"/>
            <a:ext cx="5520267" cy="48789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3902" y="392035"/>
            <a:ext cx="11277655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6172205" y="1930399"/>
            <a:ext cx="5520265" cy="3543303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6172200" y="5663671"/>
            <a:ext cx="5520267" cy="48789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  <p:extLst>
      <p:ext uri="{BB962C8B-B14F-4D97-AF65-F5344CB8AC3E}">
        <p14:creationId xmlns:p14="http://schemas.microsoft.com/office/powerpoint/2010/main" val="40626717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7BE62A3-8D4C-7622-4B11-970D0B8EFD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3679" y="3800620"/>
            <a:ext cx="2436925" cy="137584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A6BA1410-3A74-B4B1-E6A3-1071DB0E6F1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889241"/>
            <a:ext cx="214497" cy="19761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400352E-9030-458B-EE6E-96932E1C3C2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4681" y="4681998"/>
            <a:ext cx="1768236" cy="1523999"/>
          </a:xfrm>
          <a:prstGeom prst="rect">
            <a:avLst/>
          </a:prstGeom>
        </p:spPr>
      </p:pic>
      <p:grpSp>
        <p:nvGrpSpPr>
          <p:cNvPr id="6" name="Group 4">
            <a:extLst>
              <a:ext uri="{FF2B5EF4-FFF2-40B4-BE49-F238E27FC236}">
                <a16:creationId xmlns:a16="http://schemas.microsoft.com/office/drawing/2014/main" xmlns="" id="{0D8C2648-113D-E7E3-A9AD-9F20D2FDFC16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823913" y="5673726"/>
            <a:ext cx="2435225" cy="533400"/>
            <a:chOff x="519" y="3574"/>
            <a:chExt cx="1534" cy="336"/>
          </a:xfrm>
        </p:grpSpPr>
        <p:sp>
          <p:nvSpPr>
            <p:cNvPr id="9" name="Rectangle 5">
              <a:extLst>
                <a:ext uri="{FF2B5EF4-FFF2-40B4-BE49-F238E27FC236}">
                  <a16:creationId xmlns:a16="http://schemas.microsoft.com/office/drawing/2014/main" xmlns="" id="{CB8D3B18-3103-C06D-D7EF-5CDEBAAA1C9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19" y="3574"/>
              <a:ext cx="556" cy="33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5D73F23C-EBB1-D598-D17E-92A53F55B3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9" y="3658"/>
              <a:ext cx="140" cy="126"/>
            </a:xfrm>
            <a:custGeom>
              <a:avLst/>
              <a:gdLst>
                <a:gd name="T0" fmla="*/ 42 w 207"/>
                <a:gd name="T1" fmla="*/ 22 h 186"/>
                <a:gd name="T2" fmla="*/ 42 w 207"/>
                <a:gd name="T3" fmla="*/ 31 h 186"/>
                <a:gd name="T4" fmla="*/ 121 w 207"/>
                <a:gd name="T5" fmla="*/ 31 h 186"/>
                <a:gd name="T6" fmla="*/ 139 w 207"/>
                <a:gd name="T7" fmla="*/ 36 h 186"/>
                <a:gd name="T8" fmla="*/ 144 w 207"/>
                <a:gd name="T9" fmla="*/ 54 h 186"/>
                <a:gd name="T10" fmla="*/ 144 w 207"/>
                <a:gd name="T11" fmla="*/ 132 h 186"/>
                <a:gd name="T12" fmla="*/ 139 w 207"/>
                <a:gd name="T13" fmla="*/ 150 h 186"/>
                <a:gd name="T14" fmla="*/ 121 w 207"/>
                <a:gd name="T15" fmla="*/ 155 h 186"/>
                <a:gd name="T16" fmla="*/ 82 w 207"/>
                <a:gd name="T17" fmla="*/ 155 h 186"/>
                <a:gd name="T18" fmla="*/ 64 w 207"/>
                <a:gd name="T19" fmla="*/ 148 h 186"/>
                <a:gd name="T20" fmla="*/ 69 w 207"/>
                <a:gd name="T21" fmla="*/ 129 h 186"/>
                <a:gd name="T22" fmla="*/ 121 w 207"/>
                <a:gd name="T23" fmla="*/ 62 h 186"/>
                <a:gd name="T24" fmla="*/ 42 w 207"/>
                <a:gd name="T25" fmla="*/ 62 h 186"/>
                <a:gd name="T26" fmla="*/ 10 w 207"/>
                <a:gd name="T27" fmla="*/ 103 h 186"/>
                <a:gd name="T28" fmla="*/ 0 w 207"/>
                <a:gd name="T29" fmla="*/ 124 h 186"/>
                <a:gd name="T30" fmla="*/ 10 w 207"/>
                <a:gd name="T31" fmla="*/ 145 h 186"/>
                <a:gd name="T32" fmla="*/ 18 w 207"/>
                <a:gd name="T33" fmla="*/ 155 h 186"/>
                <a:gd name="T34" fmla="*/ 44 w 207"/>
                <a:gd name="T35" fmla="*/ 181 h 186"/>
                <a:gd name="T36" fmla="*/ 84 w 207"/>
                <a:gd name="T37" fmla="*/ 186 h 186"/>
                <a:gd name="T38" fmla="*/ 119 w 207"/>
                <a:gd name="T39" fmla="*/ 186 h 186"/>
                <a:gd name="T40" fmla="*/ 188 w 207"/>
                <a:gd name="T41" fmla="*/ 167 h 186"/>
                <a:gd name="T42" fmla="*/ 207 w 207"/>
                <a:gd name="T43" fmla="*/ 109 h 186"/>
                <a:gd name="T44" fmla="*/ 207 w 207"/>
                <a:gd name="T45" fmla="*/ 78 h 186"/>
                <a:gd name="T46" fmla="*/ 188 w 207"/>
                <a:gd name="T47" fmla="*/ 19 h 186"/>
                <a:gd name="T48" fmla="*/ 119 w 207"/>
                <a:gd name="T49" fmla="*/ 0 h 186"/>
                <a:gd name="T50" fmla="*/ 64 w 207"/>
                <a:gd name="T51" fmla="*/ 0 h 186"/>
                <a:gd name="T52" fmla="*/ 47 w 207"/>
                <a:gd name="T53" fmla="*/ 5 h 186"/>
                <a:gd name="T54" fmla="*/ 42 w 207"/>
                <a:gd name="T55" fmla="*/ 2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7" h="186">
                  <a:moveTo>
                    <a:pt x="42" y="22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6" y="31"/>
                    <a:pt x="134" y="31"/>
                    <a:pt x="139" y="36"/>
                  </a:cubicBezTo>
                  <a:cubicBezTo>
                    <a:pt x="144" y="41"/>
                    <a:pt x="144" y="49"/>
                    <a:pt x="144" y="54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4" y="137"/>
                    <a:pt x="144" y="145"/>
                    <a:pt x="139" y="150"/>
                  </a:cubicBezTo>
                  <a:cubicBezTo>
                    <a:pt x="134" y="155"/>
                    <a:pt x="126" y="155"/>
                    <a:pt x="121" y="155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76" y="155"/>
                    <a:pt x="67" y="155"/>
                    <a:pt x="64" y="148"/>
                  </a:cubicBezTo>
                  <a:cubicBezTo>
                    <a:pt x="61" y="141"/>
                    <a:pt x="65" y="134"/>
                    <a:pt x="69" y="129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5" y="110"/>
                    <a:pt x="0" y="116"/>
                    <a:pt x="0" y="124"/>
                  </a:cubicBezTo>
                  <a:cubicBezTo>
                    <a:pt x="0" y="132"/>
                    <a:pt x="4" y="137"/>
                    <a:pt x="10" y="145"/>
                  </a:cubicBezTo>
                  <a:cubicBezTo>
                    <a:pt x="18" y="155"/>
                    <a:pt x="18" y="155"/>
                    <a:pt x="18" y="155"/>
                  </a:cubicBezTo>
                  <a:cubicBezTo>
                    <a:pt x="26" y="165"/>
                    <a:pt x="34" y="176"/>
                    <a:pt x="44" y="181"/>
                  </a:cubicBezTo>
                  <a:cubicBezTo>
                    <a:pt x="55" y="186"/>
                    <a:pt x="67" y="186"/>
                    <a:pt x="84" y="186"/>
                  </a:cubicBezTo>
                  <a:cubicBezTo>
                    <a:pt x="119" y="186"/>
                    <a:pt x="119" y="186"/>
                    <a:pt x="119" y="186"/>
                  </a:cubicBezTo>
                  <a:cubicBezTo>
                    <a:pt x="138" y="186"/>
                    <a:pt x="168" y="186"/>
                    <a:pt x="188" y="167"/>
                  </a:cubicBezTo>
                  <a:cubicBezTo>
                    <a:pt x="207" y="147"/>
                    <a:pt x="207" y="119"/>
                    <a:pt x="207" y="109"/>
                  </a:cubicBezTo>
                  <a:cubicBezTo>
                    <a:pt x="207" y="78"/>
                    <a:pt x="207" y="78"/>
                    <a:pt x="207" y="78"/>
                  </a:cubicBezTo>
                  <a:cubicBezTo>
                    <a:pt x="207" y="67"/>
                    <a:pt x="207" y="39"/>
                    <a:pt x="188" y="19"/>
                  </a:cubicBezTo>
                  <a:cubicBezTo>
                    <a:pt x="168" y="0"/>
                    <a:pt x="138" y="0"/>
                    <a:pt x="119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9" y="0"/>
                    <a:pt x="52" y="0"/>
                    <a:pt x="47" y="5"/>
                  </a:cubicBezTo>
                  <a:cubicBezTo>
                    <a:pt x="42" y="10"/>
                    <a:pt x="42" y="17"/>
                    <a:pt x="4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619B89D8-38F1-1D20-5D71-2E1F60518D9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9" y="3700"/>
              <a:ext cx="117" cy="84"/>
            </a:xfrm>
            <a:custGeom>
              <a:avLst/>
              <a:gdLst>
                <a:gd name="T0" fmla="*/ 64 w 117"/>
                <a:gd name="T1" fmla="*/ 0 h 84"/>
                <a:gd name="T2" fmla="*/ 117 w 117"/>
                <a:gd name="T3" fmla="*/ 0 h 84"/>
                <a:gd name="T4" fmla="*/ 53 w 117"/>
                <a:gd name="T5" fmla="*/ 84 h 84"/>
                <a:gd name="T6" fmla="*/ 0 w 117"/>
                <a:gd name="T7" fmla="*/ 84 h 84"/>
                <a:gd name="T8" fmla="*/ 64 w 117"/>
                <a:gd name="T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84">
                  <a:moveTo>
                    <a:pt x="64" y="0"/>
                  </a:moveTo>
                  <a:lnTo>
                    <a:pt x="117" y="0"/>
                  </a:lnTo>
                  <a:lnTo>
                    <a:pt x="53" y="84"/>
                  </a:lnTo>
                  <a:lnTo>
                    <a:pt x="0" y="84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8232749C-37E4-74FE-ED34-733C3E4E98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4" y="3700"/>
              <a:ext cx="162" cy="126"/>
            </a:xfrm>
            <a:custGeom>
              <a:avLst/>
              <a:gdLst>
                <a:gd name="T0" fmla="*/ 0 w 239"/>
                <a:gd name="T1" fmla="*/ 22 h 186"/>
                <a:gd name="T2" fmla="*/ 5 w 239"/>
                <a:gd name="T3" fmla="*/ 5 h 186"/>
                <a:gd name="T4" fmla="*/ 22 w 239"/>
                <a:gd name="T5" fmla="*/ 0 h 186"/>
                <a:gd name="T6" fmla="*/ 155 w 239"/>
                <a:gd name="T7" fmla="*/ 0 h 186"/>
                <a:gd name="T8" fmla="*/ 195 w 239"/>
                <a:gd name="T9" fmla="*/ 5 h 186"/>
                <a:gd name="T10" fmla="*/ 221 w 239"/>
                <a:gd name="T11" fmla="*/ 31 h 186"/>
                <a:gd name="T12" fmla="*/ 229 w 239"/>
                <a:gd name="T13" fmla="*/ 41 h 186"/>
                <a:gd name="T14" fmla="*/ 239 w 239"/>
                <a:gd name="T15" fmla="*/ 62 h 186"/>
                <a:gd name="T16" fmla="*/ 229 w 239"/>
                <a:gd name="T17" fmla="*/ 83 h 186"/>
                <a:gd name="T18" fmla="*/ 197 w 239"/>
                <a:gd name="T19" fmla="*/ 124 h 186"/>
                <a:gd name="T20" fmla="*/ 118 w 239"/>
                <a:gd name="T21" fmla="*/ 124 h 186"/>
                <a:gd name="T22" fmla="*/ 170 w 239"/>
                <a:gd name="T23" fmla="*/ 57 h 186"/>
                <a:gd name="T24" fmla="*/ 175 w 239"/>
                <a:gd name="T25" fmla="*/ 38 h 186"/>
                <a:gd name="T26" fmla="*/ 157 w 239"/>
                <a:gd name="T27" fmla="*/ 31 h 186"/>
                <a:gd name="T28" fmla="*/ 95 w 239"/>
                <a:gd name="T29" fmla="*/ 31 h 186"/>
                <a:gd name="T30" fmla="*/ 95 w 239"/>
                <a:gd name="T31" fmla="*/ 186 h 186"/>
                <a:gd name="T32" fmla="*/ 32 w 239"/>
                <a:gd name="T33" fmla="*/ 186 h 186"/>
                <a:gd name="T34" fmla="*/ 32 w 239"/>
                <a:gd name="T35" fmla="*/ 31 h 186"/>
                <a:gd name="T36" fmla="*/ 0 w 239"/>
                <a:gd name="T37" fmla="*/ 31 h 186"/>
                <a:gd name="T38" fmla="*/ 0 w 239"/>
                <a:gd name="T39" fmla="*/ 2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9" h="186">
                  <a:moveTo>
                    <a:pt x="0" y="22"/>
                  </a:moveTo>
                  <a:cubicBezTo>
                    <a:pt x="0" y="17"/>
                    <a:pt x="0" y="10"/>
                    <a:pt x="5" y="5"/>
                  </a:cubicBezTo>
                  <a:cubicBezTo>
                    <a:pt x="11" y="0"/>
                    <a:pt x="17" y="0"/>
                    <a:pt x="22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72" y="0"/>
                    <a:pt x="184" y="0"/>
                    <a:pt x="195" y="5"/>
                  </a:cubicBezTo>
                  <a:cubicBezTo>
                    <a:pt x="205" y="10"/>
                    <a:pt x="213" y="21"/>
                    <a:pt x="221" y="31"/>
                  </a:cubicBezTo>
                  <a:cubicBezTo>
                    <a:pt x="229" y="41"/>
                    <a:pt x="229" y="41"/>
                    <a:pt x="229" y="41"/>
                  </a:cubicBezTo>
                  <a:cubicBezTo>
                    <a:pt x="235" y="49"/>
                    <a:pt x="239" y="54"/>
                    <a:pt x="239" y="62"/>
                  </a:cubicBezTo>
                  <a:cubicBezTo>
                    <a:pt x="239" y="70"/>
                    <a:pt x="234" y="76"/>
                    <a:pt x="229" y="83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4" y="52"/>
                    <a:pt x="178" y="45"/>
                    <a:pt x="175" y="38"/>
                  </a:cubicBezTo>
                  <a:cubicBezTo>
                    <a:pt x="172" y="31"/>
                    <a:pt x="163" y="31"/>
                    <a:pt x="157" y="3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0" y="31"/>
                    <a:pt x="0" y="31"/>
                    <a:pt x="0" y="31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BD79D47-A07D-C557-4457-AA92BBB6FB7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99" y="3609"/>
              <a:ext cx="96" cy="124"/>
            </a:xfrm>
            <a:custGeom>
              <a:avLst/>
              <a:gdLst>
                <a:gd name="T0" fmla="*/ 13 w 141"/>
                <a:gd name="T1" fmla="*/ 131 h 183"/>
                <a:gd name="T2" fmla="*/ 25 w 141"/>
                <a:gd name="T3" fmla="*/ 107 h 183"/>
                <a:gd name="T4" fmla="*/ 30 w 141"/>
                <a:gd name="T5" fmla="*/ 90 h 183"/>
                <a:gd name="T6" fmla="*/ 31 w 141"/>
                <a:gd name="T7" fmla="*/ 82 h 183"/>
                <a:gd name="T8" fmla="*/ 32 w 141"/>
                <a:gd name="T9" fmla="*/ 71 h 183"/>
                <a:gd name="T10" fmla="*/ 33 w 141"/>
                <a:gd name="T11" fmla="*/ 57 h 183"/>
                <a:gd name="T12" fmla="*/ 34 w 141"/>
                <a:gd name="T13" fmla="*/ 38 h 183"/>
                <a:gd name="T14" fmla="*/ 35 w 141"/>
                <a:gd name="T15" fmla="*/ 0 h 183"/>
                <a:gd name="T16" fmla="*/ 123 w 141"/>
                <a:gd name="T17" fmla="*/ 0 h 183"/>
                <a:gd name="T18" fmla="*/ 123 w 141"/>
                <a:gd name="T19" fmla="*/ 131 h 183"/>
                <a:gd name="T20" fmla="*/ 141 w 141"/>
                <a:gd name="T21" fmla="*/ 131 h 183"/>
                <a:gd name="T22" fmla="*/ 141 w 141"/>
                <a:gd name="T23" fmla="*/ 183 h 183"/>
                <a:gd name="T24" fmla="*/ 119 w 141"/>
                <a:gd name="T25" fmla="*/ 183 h 183"/>
                <a:gd name="T26" fmla="*/ 119 w 141"/>
                <a:gd name="T27" fmla="*/ 150 h 183"/>
                <a:gd name="T28" fmla="*/ 22 w 141"/>
                <a:gd name="T29" fmla="*/ 150 h 183"/>
                <a:gd name="T30" fmla="*/ 22 w 141"/>
                <a:gd name="T31" fmla="*/ 183 h 183"/>
                <a:gd name="T32" fmla="*/ 0 w 141"/>
                <a:gd name="T33" fmla="*/ 183 h 183"/>
                <a:gd name="T34" fmla="*/ 0 w 141"/>
                <a:gd name="T35" fmla="*/ 131 h 183"/>
                <a:gd name="T36" fmla="*/ 13 w 141"/>
                <a:gd name="T37" fmla="*/ 131 h 183"/>
                <a:gd name="T38" fmla="*/ 55 w 141"/>
                <a:gd name="T39" fmla="*/ 19 h 183"/>
                <a:gd name="T40" fmla="*/ 53 w 141"/>
                <a:gd name="T41" fmla="*/ 51 h 183"/>
                <a:gd name="T42" fmla="*/ 52 w 141"/>
                <a:gd name="T43" fmla="*/ 72 h 183"/>
                <a:gd name="T44" fmla="*/ 49 w 141"/>
                <a:gd name="T45" fmla="*/ 95 h 183"/>
                <a:gd name="T46" fmla="*/ 43 w 141"/>
                <a:gd name="T47" fmla="*/ 114 h 183"/>
                <a:gd name="T48" fmla="*/ 35 w 141"/>
                <a:gd name="T49" fmla="*/ 131 h 183"/>
                <a:gd name="T50" fmla="*/ 102 w 141"/>
                <a:gd name="T51" fmla="*/ 131 h 183"/>
                <a:gd name="T52" fmla="*/ 102 w 141"/>
                <a:gd name="T53" fmla="*/ 19 h 183"/>
                <a:gd name="T54" fmla="*/ 55 w 141"/>
                <a:gd name="T55" fmla="*/ 1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1" h="183">
                  <a:moveTo>
                    <a:pt x="13" y="131"/>
                  </a:moveTo>
                  <a:cubicBezTo>
                    <a:pt x="18" y="122"/>
                    <a:pt x="22" y="114"/>
                    <a:pt x="25" y="107"/>
                  </a:cubicBezTo>
                  <a:cubicBezTo>
                    <a:pt x="27" y="100"/>
                    <a:pt x="29" y="94"/>
                    <a:pt x="30" y="90"/>
                  </a:cubicBezTo>
                  <a:cubicBezTo>
                    <a:pt x="30" y="88"/>
                    <a:pt x="30" y="85"/>
                    <a:pt x="31" y="82"/>
                  </a:cubicBezTo>
                  <a:cubicBezTo>
                    <a:pt x="31" y="79"/>
                    <a:pt x="32" y="75"/>
                    <a:pt x="32" y="71"/>
                  </a:cubicBezTo>
                  <a:cubicBezTo>
                    <a:pt x="33" y="67"/>
                    <a:pt x="33" y="62"/>
                    <a:pt x="33" y="57"/>
                  </a:cubicBezTo>
                  <a:cubicBezTo>
                    <a:pt x="34" y="52"/>
                    <a:pt x="34" y="45"/>
                    <a:pt x="34" y="38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1" y="183"/>
                    <a:pt x="141" y="183"/>
                    <a:pt x="141" y="183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22" y="150"/>
                    <a:pt x="22" y="150"/>
                    <a:pt x="22" y="150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31"/>
                    <a:pt x="0" y="131"/>
                    <a:pt x="0" y="131"/>
                  </a:cubicBezTo>
                  <a:lnTo>
                    <a:pt x="13" y="131"/>
                  </a:lnTo>
                  <a:close/>
                  <a:moveTo>
                    <a:pt x="55" y="19"/>
                  </a:moveTo>
                  <a:cubicBezTo>
                    <a:pt x="53" y="51"/>
                    <a:pt x="53" y="51"/>
                    <a:pt x="53" y="51"/>
                  </a:cubicBezTo>
                  <a:cubicBezTo>
                    <a:pt x="53" y="58"/>
                    <a:pt x="53" y="65"/>
                    <a:pt x="52" y="72"/>
                  </a:cubicBezTo>
                  <a:cubicBezTo>
                    <a:pt x="52" y="79"/>
                    <a:pt x="51" y="86"/>
                    <a:pt x="49" y="95"/>
                  </a:cubicBezTo>
                  <a:cubicBezTo>
                    <a:pt x="47" y="102"/>
                    <a:pt x="45" y="108"/>
                    <a:pt x="43" y="114"/>
                  </a:cubicBezTo>
                  <a:cubicBezTo>
                    <a:pt x="41" y="119"/>
                    <a:pt x="38" y="125"/>
                    <a:pt x="35" y="131"/>
                  </a:cubicBezTo>
                  <a:cubicBezTo>
                    <a:pt x="102" y="131"/>
                    <a:pt x="102" y="131"/>
                    <a:pt x="102" y="131"/>
                  </a:cubicBezTo>
                  <a:cubicBezTo>
                    <a:pt x="102" y="19"/>
                    <a:pt x="102" y="19"/>
                    <a:pt x="102" y="19"/>
                  </a:cubicBezTo>
                  <a:lnTo>
                    <a:pt x="55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40047BF2-5D13-D44E-79CA-D99D7A9277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06" y="3609"/>
              <a:ext cx="82" cy="103"/>
            </a:xfrm>
            <a:custGeom>
              <a:avLst/>
              <a:gdLst>
                <a:gd name="T0" fmla="*/ 121 w 121"/>
                <a:gd name="T1" fmla="*/ 0 h 152"/>
                <a:gd name="T2" fmla="*/ 121 w 121"/>
                <a:gd name="T3" fmla="*/ 150 h 152"/>
                <a:gd name="T4" fmla="*/ 100 w 121"/>
                <a:gd name="T5" fmla="*/ 150 h 152"/>
                <a:gd name="T6" fmla="*/ 100 w 121"/>
                <a:gd name="T7" fmla="*/ 19 h 152"/>
                <a:gd name="T8" fmla="*/ 51 w 121"/>
                <a:gd name="T9" fmla="*/ 19 h 152"/>
                <a:gd name="T10" fmla="*/ 50 w 121"/>
                <a:gd name="T11" fmla="*/ 56 h 152"/>
                <a:gd name="T12" fmla="*/ 50 w 121"/>
                <a:gd name="T13" fmla="*/ 65 h 152"/>
                <a:gd name="T14" fmla="*/ 50 w 121"/>
                <a:gd name="T15" fmla="*/ 73 h 152"/>
                <a:gd name="T16" fmla="*/ 49 w 121"/>
                <a:gd name="T17" fmla="*/ 83 h 152"/>
                <a:gd name="T18" fmla="*/ 49 w 121"/>
                <a:gd name="T19" fmla="*/ 95 h 152"/>
                <a:gd name="T20" fmla="*/ 46 w 121"/>
                <a:gd name="T21" fmla="*/ 120 h 152"/>
                <a:gd name="T22" fmla="*/ 37 w 121"/>
                <a:gd name="T23" fmla="*/ 141 h 152"/>
                <a:gd name="T24" fmla="*/ 26 w 121"/>
                <a:gd name="T25" fmla="*/ 149 h 152"/>
                <a:gd name="T26" fmla="*/ 11 w 121"/>
                <a:gd name="T27" fmla="*/ 152 h 152"/>
                <a:gd name="T28" fmla="*/ 5 w 121"/>
                <a:gd name="T29" fmla="*/ 152 h 152"/>
                <a:gd name="T30" fmla="*/ 0 w 121"/>
                <a:gd name="T31" fmla="*/ 150 h 152"/>
                <a:gd name="T32" fmla="*/ 0 w 121"/>
                <a:gd name="T33" fmla="*/ 132 h 152"/>
                <a:gd name="T34" fmla="*/ 4 w 121"/>
                <a:gd name="T35" fmla="*/ 133 h 152"/>
                <a:gd name="T36" fmla="*/ 8 w 121"/>
                <a:gd name="T37" fmla="*/ 133 h 152"/>
                <a:gd name="T38" fmla="*/ 20 w 121"/>
                <a:gd name="T39" fmla="*/ 129 h 152"/>
                <a:gd name="T40" fmla="*/ 26 w 121"/>
                <a:gd name="T41" fmla="*/ 120 h 152"/>
                <a:gd name="T42" fmla="*/ 27 w 121"/>
                <a:gd name="T43" fmla="*/ 116 h 152"/>
                <a:gd name="T44" fmla="*/ 28 w 121"/>
                <a:gd name="T45" fmla="*/ 109 h 152"/>
                <a:gd name="T46" fmla="*/ 29 w 121"/>
                <a:gd name="T47" fmla="*/ 99 h 152"/>
                <a:gd name="T48" fmla="*/ 30 w 121"/>
                <a:gd name="T49" fmla="*/ 84 h 152"/>
                <a:gd name="T50" fmla="*/ 30 w 121"/>
                <a:gd name="T51" fmla="*/ 76 h 152"/>
                <a:gd name="T52" fmla="*/ 31 w 121"/>
                <a:gd name="T53" fmla="*/ 66 h 152"/>
                <a:gd name="T54" fmla="*/ 31 w 121"/>
                <a:gd name="T55" fmla="*/ 56 h 152"/>
                <a:gd name="T56" fmla="*/ 31 w 121"/>
                <a:gd name="T57" fmla="*/ 49 h 152"/>
                <a:gd name="T58" fmla="*/ 32 w 121"/>
                <a:gd name="T59" fmla="*/ 0 h 152"/>
                <a:gd name="T60" fmla="*/ 121 w 121"/>
                <a:gd name="T6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1" h="152">
                  <a:moveTo>
                    <a:pt x="121" y="0"/>
                  </a:moveTo>
                  <a:cubicBezTo>
                    <a:pt x="121" y="150"/>
                    <a:pt x="121" y="150"/>
                    <a:pt x="121" y="150"/>
                  </a:cubicBezTo>
                  <a:cubicBezTo>
                    <a:pt x="100" y="150"/>
                    <a:pt x="100" y="150"/>
                    <a:pt x="100" y="15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9"/>
                    <a:pt x="50" y="62"/>
                    <a:pt x="50" y="65"/>
                  </a:cubicBezTo>
                  <a:cubicBezTo>
                    <a:pt x="50" y="68"/>
                    <a:pt x="50" y="70"/>
                    <a:pt x="50" y="73"/>
                  </a:cubicBezTo>
                  <a:cubicBezTo>
                    <a:pt x="50" y="76"/>
                    <a:pt x="49" y="79"/>
                    <a:pt x="49" y="83"/>
                  </a:cubicBezTo>
                  <a:cubicBezTo>
                    <a:pt x="49" y="86"/>
                    <a:pt x="49" y="90"/>
                    <a:pt x="49" y="95"/>
                  </a:cubicBezTo>
                  <a:cubicBezTo>
                    <a:pt x="48" y="104"/>
                    <a:pt x="47" y="112"/>
                    <a:pt x="46" y="120"/>
                  </a:cubicBezTo>
                  <a:cubicBezTo>
                    <a:pt x="45" y="128"/>
                    <a:pt x="42" y="135"/>
                    <a:pt x="37" y="141"/>
                  </a:cubicBezTo>
                  <a:cubicBezTo>
                    <a:pt x="34" y="145"/>
                    <a:pt x="30" y="148"/>
                    <a:pt x="26" y="149"/>
                  </a:cubicBezTo>
                  <a:cubicBezTo>
                    <a:pt x="22" y="151"/>
                    <a:pt x="17" y="152"/>
                    <a:pt x="11" y="152"/>
                  </a:cubicBezTo>
                  <a:cubicBezTo>
                    <a:pt x="9" y="152"/>
                    <a:pt x="7" y="152"/>
                    <a:pt x="5" y="152"/>
                  </a:cubicBezTo>
                  <a:cubicBezTo>
                    <a:pt x="3" y="151"/>
                    <a:pt x="1" y="151"/>
                    <a:pt x="0" y="150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1" y="132"/>
                    <a:pt x="3" y="133"/>
                    <a:pt x="4" y="133"/>
                  </a:cubicBezTo>
                  <a:cubicBezTo>
                    <a:pt x="5" y="133"/>
                    <a:pt x="7" y="133"/>
                    <a:pt x="8" y="133"/>
                  </a:cubicBezTo>
                  <a:cubicBezTo>
                    <a:pt x="14" y="133"/>
                    <a:pt x="18" y="132"/>
                    <a:pt x="20" y="129"/>
                  </a:cubicBezTo>
                  <a:cubicBezTo>
                    <a:pt x="23" y="126"/>
                    <a:pt x="25" y="123"/>
                    <a:pt x="26" y="120"/>
                  </a:cubicBezTo>
                  <a:cubicBezTo>
                    <a:pt x="26" y="118"/>
                    <a:pt x="26" y="117"/>
                    <a:pt x="27" y="116"/>
                  </a:cubicBezTo>
                  <a:cubicBezTo>
                    <a:pt x="27" y="114"/>
                    <a:pt x="27" y="112"/>
                    <a:pt x="28" y="109"/>
                  </a:cubicBezTo>
                  <a:cubicBezTo>
                    <a:pt x="28" y="107"/>
                    <a:pt x="28" y="103"/>
                    <a:pt x="29" y="99"/>
                  </a:cubicBezTo>
                  <a:cubicBezTo>
                    <a:pt x="29" y="95"/>
                    <a:pt x="29" y="90"/>
                    <a:pt x="30" y="84"/>
                  </a:cubicBezTo>
                  <a:cubicBezTo>
                    <a:pt x="30" y="83"/>
                    <a:pt x="30" y="80"/>
                    <a:pt x="30" y="76"/>
                  </a:cubicBezTo>
                  <a:cubicBezTo>
                    <a:pt x="30" y="73"/>
                    <a:pt x="30" y="70"/>
                    <a:pt x="31" y="66"/>
                  </a:cubicBezTo>
                  <a:cubicBezTo>
                    <a:pt x="31" y="63"/>
                    <a:pt x="31" y="59"/>
                    <a:pt x="31" y="56"/>
                  </a:cubicBezTo>
                  <a:cubicBezTo>
                    <a:pt x="31" y="53"/>
                    <a:pt x="31" y="51"/>
                    <a:pt x="31" y="49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1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0774F13-8571-9B75-3A97-1F5E1BADD4F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408" y="3609"/>
              <a:ext cx="71" cy="102"/>
            </a:xfrm>
            <a:custGeom>
              <a:avLst/>
              <a:gdLst>
                <a:gd name="T0" fmla="*/ 104 w 104"/>
                <a:gd name="T1" fmla="*/ 150 h 150"/>
                <a:gd name="T2" fmla="*/ 82 w 104"/>
                <a:gd name="T3" fmla="*/ 150 h 150"/>
                <a:gd name="T4" fmla="*/ 82 w 104"/>
                <a:gd name="T5" fmla="*/ 90 h 150"/>
                <a:gd name="T6" fmla="*/ 58 w 104"/>
                <a:gd name="T7" fmla="*/ 90 h 150"/>
                <a:gd name="T8" fmla="*/ 26 w 104"/>
                <a:gd name="T9" fmla="*/ 150 h 150"/>
                <a:gd name="T10" fmla="*/ 0 w 104"/>
                <a:gd name="T11" fmla="*/ 150 h 150"/>
                <a:gd name="T12" fmla="*/ 36 w 104"/>
                <a:gd name="T13" fmla="*/ 86 h 150"/>
                <a:gd name="T14" fmla="*/ 28 w 104"/>
                <a:gd name="T15" fmla="*/ 82 h 150"/>
                <a:gd name="T16" fmla="*/ 22 w 104"/>
                <a:gd name="T17" fmla="*/ 78 h 150"/>
                <a:gd name="T18" fmla="*/ 17 w 104"/>
                <a:gd name="T19" fmla="*/ 75 h 150"/>
                <a:gd name="T20" fmla="*/ 15 w 104"/>
                <a:gd name="T21" fmla="*/ 73 h 150"/>
                <a:gd name="T22" fmla="*/ 9 w 104"/>
                <a:gd name="T23" fmla="*/ 60 h 150"/>
                <a:gd name="T24" fmla="*/ 6 w 104"/>
                <a:gd name="T25" fmla="*/ 45 h 150"/>
                <a:gd name="T26" fmla="*/ 7 w 104"/>
                <a:gd name="T27" fmla="*/ 37 h 150"/>
                <a:gd name="T28" fmla="*/ 9 w 104"/>
                <a:gd name="T29" fmla="*/ 28 h 150"/>
                <a:gd name="T30" fmla="*/ 14 w 104"/>
                <a:gd name="T31" fmla="*/ 19 h 150"/>
                <a:gd name="T32" fmla="*/ 21 w 104"/>
                <a:gd name="T33" fmla="*/ 11 h 150"/>
                <a:gd name="T34" fmla="*/ 41 w 104"/>
                <a:gd name="T35" fmla="*/ 2 h 150"/>
                <a:gd name="T36" fmla="*/ 60 w 104"/>
                <a:gd name="T37" fmla="*/ 0 h 150"/>
                <a:gd name="T38" fmla="*/ 104 w 104"/>
                <a:gd name="T39" fmla="*/ 0 h 150"/>
                <a:gd name="T40" fmla="*/ 104 w 104"/>
                <a:gd name="T41" fmla="*/ 150 h 150"/>
                <a:gd name="T42" fmla="*/ 82 w 104"/>
                <a:gd name="T43" fmla="*/ 19 h 150"/>
                <a:gd name="T44" fmla="*/ 59 w 104"/>
                <a:gd name="T45" fmla="*/ 19 h 150"/>
                <a:gd name="T46" fmla="*/ 48 w 104"/>
                <a:gd name="T47" fmla="*/ 20 h 150"/>
                <a:gd name="T48" fmla="*/ 37 w 104"/>
                <a:gd name="T49" fmla="*/ 25 h 150"/>
                <a:gd name="T50" fmla="*/ 31 w 104"/>
                <a:gd name="T51" fmla="*/ 33 h 150"/>
                <a:gd name="T52" fmla="*/ 29 w 104"/>
                <a:gd name="T53" fmla="*/ 45 h 150"/>
                <a:gd name="T54" fmla="*/ 31 w 104"/>
                <a:gd name="T55" fmla="*/ 57 h 150"/>
                <a:gd name="T56" fmla="*/ 36 w 104"/>
                <a:gd name="T57" fmla="*/ 64 h 150"/>
                <a:gd name="T58" fmla="*/ 50 w 104"/>
                <a:gd name="T59" fmla="*/ 71 h 150"/>
                <a:gd name="T60" fmla="*/ 65 w 104"/>
                <a:gd name="T61" fmla="*/ 73 h 150"/>
                <a:gd name="T62" fmla="*/ 82 w 104"/>
                <a:gd name="T63" fmla="*/ 73 h 150"/>
                <a:gd name="T64" fmla="*/ 82 w 104"/>
                <a:gd name="T65" fmla="*/ 1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4" h="150">
                  <a:moveTo>
                    <a:pt x="104" y="150"/>
                  </a:moveTo>
                  <a:cubicBezTo>
                    <a:pt x="82" y="150"/>
                    <a:pt x="82" y="150"/>
                    <a:pt x="82" y="15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58" y="90"/>
                    <a:pt x="58" y="90"/>
                    <a:pt x="58" y="9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33" y="85"/>
                    <a:pt x="30" y="84"/>
                    <a:pt x="28" y="82"/>
                  </a:cubicBezTo>
                  <a:cubicBezTo>
                    <a:pt x="25" y="81"/>
                    <a:pt x="23" y="79"/>
                    <a:pt x="22" y="78"/>
                  </a:cubicBezTo>
                  <a:cubicBezTo>
                    <a:pt x="20" y="77"/>
                    <a:pt x="18" y="76"/>
                    <a:pt x="17" y="75"/>
                  </a:cubicBezTo>
                  <a:cubicBezTo>
                    <a:pt x="16" y="73"/>
                    <a:pt x="16" y="73"/>
                    <a:pt x="15" y="73"/>
                  </a:cubicBezTo>
                  <a:cubicBezTo>
                    <a:pt x="13" y="69"/>
                    <a:pt x="10" y="65"/>
                    <a:pt x="9" y="60"/>
                  </a:cubicBezTo>
                  <a:cubicBezTo>
                    <a:pt x="7" y="55"/>
                    <a:pt x="6" y="50"/>
                    <a:pt x="6" y="45"/>
                  </a:cubicBezTo>
                  <a:cubicBezTo>
                    <a:pt x="6" y="42"/>
                    <a:pt x="6" y="40"/>
                    <a:pt x="7" y="37"/>
                  </a:cubicBezTo>
                  <a:cubicBezTo>
                    <a:pt x="7" y="34"/>
                    <a:pt x="8" y="31"/>
                    <a:pt x="9" y="28"/>
                  </a:cubicBezTo>
                  <a:cubicBezTo>
                    <a:pt x="10" y="25"/>
                    <a:pt x="12" y="22"/>
                    <a:pt x="14" y="19"/>
                  </a:cubicBezTo>
                  <a:cubicBezTo>
                    <a:pt x="16" y="16"/>
                    <a:pt x="18" y="14"/>
                    <a:pt x="21" y="11"/>
                  </a:cubicBezTo>
                  <a:cubicBezTo>
                    <a:pt x="28" y="6"/>
                    <a:pt x="34" y="3"/>
                    <a:pt x="41" y="2"/>
                  </a:cubicBezTo>
                  <a:cubicBezTo>
                    <a:pt x="48" y="1"/>
                    <a:pt x="54" y="0"/>
                    <a:pt x="60" y="0"/>
                  </a:cubicBezTo>
                  <a:cubicBezTo>
                    <a:pt x="104" y="0"/>
                    <a:pt x="104" y="0"/>
                    <a:pt x="104" y="0"/>
                  </a:cubicBezTo>
                  <a:lnTo>
                    <a:pt x="104" y="150"/>
                  </a:lnTo>
                  <a:close/>
                  <a:moveTo>
                    <a:pt x="82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5" y="19"/>
                    <a:pt x="52" y="19"/>
                    <a:pt x="48" y="20"/>
                  </a:cubicBezTo>
                  <a:cubicBezTo>
                    <a:pt x="44" y="21"/>
                    <a:pt x="41" y="23"/>
                    <a:pt x="37" y="25"/>
                  </a:cubicBezTo>
                  <a:cubicBezTo>
                    <a:pt x="35" y="27"/>
                    <a:pt x="33" y="30"/>
                    <a:pt x="31" y="33"/>
                  </a:cubicBezTo>
                  <a:cubicBezTo>
                    <a:pt x="30" y="37"/>
                    <a:pt x="29" y="41"/>
                    <a:pt x="29" y="45"/>
                  </a:cubicBezTo>
                  <a:cubicBezTo>
                    <a:pt x="29" y="50"/>
                    <a:pt x="30" y="54"/>
                    <a:pt x="31" y="57"/>
                  </a:cubicBezTo>
                  <a:cubicBezTo>
                    <a:pt x="33" y="60"/>
                    <a:pt x="35" y="62"/>
                    <a:pt x="36" y="64"/>
                  </a:cubicBezTo>
                  <a:cubicBezTo>
                    <a:pt x="40" y="68"/>
                    <a:pt x="45" y="70"/>
                    <a:pt x="50" y="71"/>
                  </a:cubicBezTo>
                  <a:cubicBezTo>
                    <a:pt x="56" y="72"/>
                    <a:pt x="61" y="73"/>
                    <a:pt x="65" y="73"/>
                  </a:cubicBezTo>
                  <a:cubicBezTo>
                    <a:pt x="82" y="73"/>
                    <a:pt x="82" y="73"/>
                    <a:pt x="82" y="73"/>
                  </a:cubicBezTo>
                  <a:lnTo>
                    <a:pt x="8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xmlns="" id="{0775719A-0B99-8328-3559-99C07C83DD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32" y="3609"/>
              <a:ext cx="82" cy="103"/>
            </a:xfrm>
            <a:custGeom>
              <a:avLst/>
              <a:gdLst>
                <a:gd name="T0" fmla="*/ 122 w 122"/>
                <a:gd name="T1" fmla="*/ 0 h 152"/>
                <a:gd name="T2" fmla="*/ 122 w 122"/>
                <a:gd name="T3" fmla="*/ 150 h 152"/>
                <a:gd name="T4" fmla="*/ 100 w 122"/>
                <a:gd name="T5" fmla="*/ 150 h 152"/>
                <a:gd name="T6" fmla="*/ 100 w 122"/>
                <a:gd name="T7" fmla="*/ 19 h 152"/>
                <a:gd name="T8" fmla="*/ 51 w 122"/>
                <a:gd name="T9" fmla="*/ 19 h 152"/>
                <a:gd name="T10" fmla="*/ 51 w 122"/>
                <a:gd name="T11" fmla="*/ 56 h 152"/>
                <a:gd name="T12" fmla="*/ 50 w 122"/>
                <a:gd name="T13" fmla="*/ 65 h 152"/>
                <a:gd name="T14" fmla="*/ 50 w 122"/>
                <a:gd name="T15" fmla="*/ 73 h 152"/>
                <a:gd name="T16" fmla="*/ 50 w 122"/>
                <a:gd name="T17" fmla="*/ 83 h 152"/>
                <a:gd name="T18" fmla="*/ 49 w 122"/>
                <a:gd name="T19" fmla="*/ 95 h 152"/>
                <a:gd name="T20" fmla="*/ 46 w 122"/>
                <a:gd name="T21" fmla="*/ 120 h 152"/>
                <a:gd name="T22" fmla="*/ 38 w 122"/>
                <a:gd name="T23" fmla="*/ 141 h 152"/>
                <a:gd name="T24" fmla="*/ 26 w 122"/>
                <a:gd name="T25" fmla="*/ 149 h 152"/>
                <a:gd name="T26" fmla="*/ 12 w 122"/>
                <a:gd name="T27" fmla="*/ 152 h 152"/>
                <a:gd name="T28" fmla="*/ 5 w 122"/>
                <a:gd name="T29" fmla="*/ 152 h 152"/>
                <a:gd name="T30" fmla="*/ 0 w 122"/>
                <a:gd name="T31" fmla="*/ 150 h 152"/>
                <a:gd name="T32" fmla="*/ 1 w 122"/>
                <a:gd name="T33" fmla="*/ 132 h 152"/>
                <a:gd name="T34" fmla="*/ 4 w 122"/>
                <a:gd name="T35" fmla="*/ 133 h 152"/>
                <a:gd name="T36" fmla="*/ 8 w 122"/>
                <a:gd name="T37" fmla="*/ 133 h 152"/>
                <a:gd name="T38" fmla="*/ 21 w 122"/>
                <a:gd name="T39" fmla="*/ 129 h 152"/>
                <a:gd name="T40" fmla="*/ 26 w 122"/>
                <a:gd name="T41" fmla="*/ 120 h 152"/>
                <a:gd name="T42" fmla="*/ 27 w 122"/>
                <a:gd name="T43" fmla="*/ 116 h 152"/>
                <a:gd name="T44" fmla="*/ 28 w 122"/>
                <a:gd name="T45" fmla="*/ 109 h 152"/>
                <a:gd name="T46" fmla="*/ 29 w 122"/>
                <a:gd name="T47" fmla="*/ 99 h 152"/>
                <a:gd name="T48" fmla="*/ 30 w 122"/>
                <a:gd name="T49" fmla="*/ 84 h 152"/>
                <a:gd name="T50" fmla="*/ 30 w 122"/>
                <a:gd name="T51" fmla="*/ 76 h 152"/>
                <a:gd name="T52" fmla="*/ 31 w 122"/>
                <a:gd name="T53" fmla="*/ 66 h 152"/>
                <a:gd name="T54" fmla="*/ 31 w 122"/>
                <a:gd name="T55" fmla="*/ 56 h 152"/>
                <a:gd name="T56" fmla="*/ 31 w 122"/>
                <a:gd name="T57" fmla="*/ 49 h 152"/>
                <a:gd name="T58" fmla="*/ 32 w 122"/>
                <a:gd name="T59" fmla="*/ 0 h 152"/>
                <a:gd name="T60" fmla="*/ 122 w 122"/>
                <a:gd name="T6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2" h="152">
                  <a:moveTo>
                    <a:pt x="122" y="0"/>
                  </a:moveTo>
                  <a:cubicBezTo>
                    <a:pt x="122" y="150"/>
                    <a:pt x="122" y="150"/>
                    <a:pt x="122" y="150"/>
                  </a:cubicBezTo>
                  <a:cubicBezTo>
                    <a:pt x="100" y="150"/>
                    <a:pt x="100" y="150"/>
                    <a:pt x="100" y="15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51" y="59"/>
                    <a:pt x="51" y="62"/>
                    <a:pt x="50" y="65"/>
                  </a:cubicBezTo>
                  <a:cubicBezTo>
                    <a:pt x="50" y="68"/>
                    <a:pt x="50" y="70"/>
                    <a:pt x="50" y="73"/>
                  </a:cubicBezTo>
                  <a:cubicBezTo>
                    <a:pt x="50" y="76"/>
                    <a:pt x="50" y="79"/>
                    <a:pt x="50" y="83"/>
                  </a:cubicBezTo>
                  <a:cubicBezTo>
                    <a:pt x="50" y="86"/>
                    <a:pt x="49" y="90"/>
                    <a:pt x="49" y="95"/>
                  </a:cubicBezTo>
                  <a:cubicBezTo>
                    <a:pt x="48" y="104"/>
                    <a:pt x="48" y="112"/>
                    <a:pt x="46" y="120"/>
                  </a:cubicBezTo>
                  <a:cubicBezTo>
                    <a:pt x="45" y="128"/>
                    <a:pt x="42" y="135"/>
                    <a:pt x="38" y="141"/>
                  </a:cubicBezTo>
                  <a:cubicBezTo>
                    <a:pt x="34" y="145"/>
                    <a:pt x="31" y="148"/>
                    <a:pt x="26" y="149"/>
                  </a:cubicBezTo>
                  <a:cubicBezTo>
                    <a:pt x="22" y="151"/>
                    <a:pt x="17" y="152"/>
                    <a:pt x="12" y="152"/>
                  </a:cubicBezTo>
                  <a:cubicBezTo>
                    <a:pt x="9" y="152"/>
                    <a:pt x="7" y="152"/>
                    <a:pt x="5" y="152"/>
                  </a:cubicBezTo>
                  <a:cubicBezTo>
                    <a:pt x="3" y="151"/>
                    <a:pt x="1" y="151"/>
                    <a:pt x="0" y="150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2" y="132"/>
                    <a:pt x="3" y="133"/>
                    <a:pt x="4" y="133"/>
                  </a:cubicBezTo>
                  <a:cubicBezTo>
                    <a:pt x="6" y="133"/>
                    <a:pt x="7" y="133"/>
                    <a:pt x="8" y="133"/>
                  </a:cubicBezTo>
                  <a:cubicBezTo>
                    <a:pt x="14" y="133"/>
                    <a:pt x="18" y="132"/>
                    <a:pt x="21" y="129"/>
                  </a:cubicBezTo>
                  <a:cubicBezTo>
                    <a:pt x="23" y="126"/>
                    <a:pt x="25" y="123"/>
                    <a:pt x="26" y="120"/>
                  </a:cubicBezTo>
                  <a:cubicBezTo>
                    <a:pt x="26" y="118"/>
                    <a:pt x="27" y="117"/>
                    <a:pt x="27" y="116"/>
                  </a:cubicBezTo>
                  <a:cubicBezTo>
                    <a:pt x="27" y="114"/>
                    <a:pt x="28" y="112"/>
                    <a:pt x="28" y="109"/>
                  </a:cubicBezTo>
                  <a:cubicBezTo>
                    <a:pt x="28" y="107"/>
                    <a:pt x="29" y="103"/>
                    <a:pt x="29" y="99"/>
                  </a:cubicBezTo>
                  <a:cubicBezTo>
                    <a:pt x="29" y="95"/>
                    <a:pt x="30" y="90"/>
                    <a:pt x="30" y="84"/>
                  </a:cubicBezTo>
                  <a:cubicBezTo>
                    <a:pt x="30" y="83"/>
                    <a:pt x="30" y="80"/>
                    <a:pt x="30" y="76"/>
                  </a:cubicBezTo>
                  <a:cubicBezTo>
                    <a:pt x="31" y="73"/>
                    <a:pt x="31" y="70"/>
                    <a:pt x="31" y="66"/>
                  </a:cubicBezTo>
                  <a:cubicBezTo>
                    <a:pt x="31" y="63"/>
                    <a:pt x="31" y="59"/>
                    <a:pt x="31" y="56"/>
                  </a:cubicBezTo>
                  <a:cubicBezTo>
                    <a:pt x="31" y="53"/>
                    <a:pt x="31" y="51"/>
                    <a:pt x="31" y="49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xmlns="" id="{5BD5C130-E746-79B7-20C1-1D223CFECBC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641" y="3608"/>
              <a:ext cx="130" cy="104"/>
            </a:xfrm>
            <a:custGeom>
              <a:avLst/>
              <a:gdLst>
                <a:gd name="T0" fmla="*/ 48 w 192"/>
                <a:gd name="T1" fmla="*/ 65 h 154"/>
                <a:gd name="T2" fmla="*/ 53 w 192"/>
                <a:gd name="T3" fmla="*/ 43 h 154"/>
                <a:gd name="T4" fmla="*/ 65 w 192"/>
                <a:gd name="T5" fmla="*/ 23 h 154"/>
                <a:gd name="T6" fmla="*/ 88 w 192"/>
                <a:gd name="T7" fmla="*/ 6 h 154"/>
                <a:gd name="T8" fmla="*/ 119 w 192"/>
                <a:gd name="T9" fmla="*/ 0 h 154"/>
                <a:gd name="T10" fmla="*/ 151 w 192"/>
                <a:gd name="T11" fmla="*/ 6 h 154"/>
                <a:gd name="T12" fmla="*/ 174 w 192"/>
                <a:gd name="T13" fmla="*/ 23 h 154"/>
                <a:gd name="T14" fmla="*/ 187 w 192"/>
                <a:gd name="T15" fmla="*/ 46 h 154"/>
                <a:gd name="T16" fmla="*/ 192 w 192"/>
                <a:gd name="T17" fmla="*/ 77 h 154"/>
                <a:gd name="T18" fmla="*/ 187 w 192"/>
                <a:gd name="T19" fmla="*/ 109 h 154"/>
                <a:gd name="T20" fmla="*/ 174 w 192"/>
                <a:gd name="T21" fmla="*/ 132 h 154"/>
                <a:gd name="T22" fmla="*/ 165 w 192"/>
                <a:gd name="T23" fmla="*/ 140 h 154"/>
                <a:gd name="T24" fmla="*/ 153 w 192"/>
                <a:gd name="T25" fmla="*/ 147 h 154"/>
                <a:gd name="T26" fmla="*/ 138 w 192"/>
                <a:gd name="T27" fmla="*/ 152 h 154"/>
                <a:gd name="T28" fmla="*/ 119 w 192"/>
                <a:gd name="T29" fmla="*/ 154 h 154"/>
                <a:gd name="T30" fmla="*/ 100 w 192"/>
                <a:gd name="T31" fmla="*/ 152 h 154"/>
                <a:gd name="T32" fmla="*/ 85 w 192"/>
                <a:gd name="T33" fmla="*/ 147 h 154"/>
                <a:gd name="T34" fmla="*/ 74 w 192"/>
                <a:gd name="T35" fmla="*/ 140 h 154"/>
                <a:gd name="T36" fmla="*/ 65 w 192"/>
                <a:gd name="T37" fmla="*/ 132 h 154"/>
                <a:gd name="T38" fmla="*/ 52 w 192"/>
                <a:gd name="T39" fmla="*/ 109 h 154"/>
                <a:gd name="T40" fmla="*/ 47 w 192"/>
                <a:gd name="T41" fmla="*/ 84 h 154"/>
                <a:gd name="T42" fmla="*/ 22 w 192"/>
                <a:gd name="T43" fmla="*/ 84 h 154"/>
                <a:gd name="T44" fmla="*/ 22 w 192"/>
                <a:gd name="T45" fmla="*/ 152 h 154"/>
                <a:gd name="T46" fmla="*/ 0 w 192"/>
                <a:gd name="T47" fmla="*/ 152 h 154"/>
                <a:gd name="T48" fmla="*/ 0 w 192"/>
                <a:gd name="T49" fmla="*/ 2 h 154"/>
                <a:gd name="T50" fmla="*/ 22 w 192"/>
                <a:gd name="T51" fmla="*/ 2 h 154"/>
                <a:gd name="T52" fmla="*/ 22 w 192"/>
                <a:gd name="T53" fmla="*/ 65 h 154"/>
                <a:gd name="T54" fmla="*/ 48 w 192"/>
                <a:gd name="T55" fmla="*/ 65 h 154"/>
                <a:gd name="T56" fmla="*/ 119 w 192"/>
                <a:gd name="T57" fmla="*/ 19 h 154"/>
                <a:gd name="T58" fmla="*/ 96 w 192"/>
                <a:gd name="T59" fmla="*/ 24 h 154"/>
                <a:gd name="T60" fmla="*/ 82 w 192"/>
                <a:gd name="T61" fmla="*/ 36 h 154"/>
                <a:gd name="T62" fmla="*/ 72 w 192"/>
                <a:gd name="T63" fmla="*/ 54 h 154"/>
                <a:gd name="T64" fmla="*/ 69 w 192"/>
                <a:gd name="T65" fmla="*/ 77 h 154"/>
                <a:gd name="T66" fmla="*/ 72 w 192"/>
                <a:gd name="T67" fmla="*/ 98 h 154"/>
                <a:gd name="T68" fmla="*/ 82 w 192"/>
                <a:gd name="T69" fmla="*/ 118 h 154"/>
                <a:gd name="T70" fmla="*/ 96 w 192"/>
                <a:gd name="T71" fmla="*/ 130 h 154"/>
                <a:gd name="T72" fmla="*/ 119 w 192"/>
                <a:gd name="T73" fmla="*/ 135 h 154"/>
                <a:gd name="T74" fmla="*/ 142 w 192"/>
                <a:gd name="T75" fmla="*/ 130 h 154"/>
                <a:gd name="T76" fmla="*/ 156 w 192"/>
                <a:gd name="T77" fmla="*/ 118 h 154"/>
                <a:gd name="T78" fmla="*/ 166 w 192"/>
                <a:gd name="T79" fmla="*/ 98 h 154"/>
                <a:gd name="T80" fmla="*/ 169 w 192"/>
                <a:gd name="T81" fmla="*/ 77 h 154"/>
                <a:gd name="T82" fmla="*/ 166 w 192"/>
                <a:gd name="T83" fmla="*/ 54 h 154"/>
                <a:gd name="T84" fmla="*/ 156 w 192"/>
                <a:gd name="T85" fmla="*/ 36 h 154"/>
                <a:gd name="T86" fmla="*/ 142 w 192"/>
                <a:gd name="T87" fmla="*/ 24 h 154"/>
                <a:gd name="T88" fmla="*/ 119 w 192"/>
                <a:gd name="T89" fmla="*/ 19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2" h="154">
                  <a:moveTo>
                    <a:pt x="48" y="65"/>
                  </a:moveTo>
                  <a:cubicBezTo>
                    <a:pt x="48" y="58"/>
                    <a:pt x="50" y="50"/>
                    <a:pt x="53" y="43"/>
                  </a:cubicBezTo>
                  <a:cubicBezTo>
                    <a:pt x="56" y="35"/>
                    <a:pt x="60" y="29"/>
                    <a:pt x="65" y="23"/>
                  </a:cubicBezTo>
                  <a:cubicBezTo>
                    <a:pt x="72" y="16"/>
                    <a:pt x="79" y="10"/>
                    <a:pt x="88" y="6"/>
                  </a:cubicBezTo>
                  <a:cubicBezTo>
                    <a:pt x="96" y="2"/>
                    <a:pt x="107" y="0"/>
                    <a:pt x="119" y="0"/>
                  </a:cubicBezTo>
                  <a:cubicBezTo>
                    <a:pt x="131" y="0"/>
                    <a:pt x="142" y="2"/>
                    <a:pt x="151" y="6"/>
                  </a:cubicBezTo>
                  <a:cubicBezTo>
                    <a:pt x="160" y="10"/>
                    <a:pt x="167" y="16"/>
                    <a:pt x="174" y="23"/>
                  </a:cubicBezTo>
                  <a:cubicBezTo>
                    <a:pt x="179" y="29"/>
                    <a:pt x="184" y="37"/>
                    <a:pt x="187" y="46"/>
                  </a:cubicBezTo>
                  <a:cubicBezTo>
                    <a:pt x="191" y="55"/>
                    <a:pt x="192" y="66"/>
                    <a:pt x="192" y="77"/>
                  </a:cubicBezTo>
                  <a:cubicBezTo>
                    <a:pt x="192" y="89"/>
                    <a:pt x="191" y="99"/>
                    <a:pt x="187" y="109"/>
                  </a:cubicBezTo>
                  <a:cubicBezTo>
                    <a:pt x="184" y="118"/>
                    <a:pt x="179" y="126"/>
                    <a:pt x="174" y="132"/>
                  </a:cubicBezTo>
                  <a:cubicBezTo>
                    <a:pt x="171" y="134"/>
                    <a:pt x="168" y="137"/>
                    <a:pt x="165" y="140"/>
                  </a:cubicBezTo>
                  <a:cubicBezTo>
                    <a:pt x="161" y="143"/>
                    <a:pt x="158" y="145"/>
                    <a:pt x="153" y="147"/>
                  </a:cubicBezTo>
                  <a:cubicBezTo>
                    <a:pt x="149" y="149"/>
                    <a:pt x="144" y="151"/>
                    <a:pt x="138" y="152"/>
                  </a:cubicBezTo>
                  <a:cubicBezTo>
                    <a:pt x="132" y="154"/>
                    <a:pt x="126" y="154"/>
                    <a:pt x="119" y="154"/>
                  </a:cubicBezTo>
                  <a:cubicBezTo>
                    <a:pt x="112" y="154"/>
                    <a:pt x="106" y="154"/>
                    <a:pt x="100" y="152"/>
                  </a:cubicBezTo>
                  <a:cubicBezTo>
                    <a:pt x="95" y="151"/>
                    <a:pt x="90" y="149"/>
                    <a:pt x="85" y="147"/>
                  </a:cubicBezTo>
                  <a:cubicBezTo>
                    <a:pt x="81" y="145"/>
                    <a:pt x="77" y="143"/>
                    <a:pt x="74" y="140"/>
                  </a:cubicBezTo>
                  <a:cubicBezTo>
                    <a:pt x="71" y="137"/>
                    <a:pt x="68" y="134"/>
                    <a:pt x="65" y="132"/>
                  </a:cubicBezTo>
                  <a:cubicBezTo>
                    <a:pt x="60" y="125"/>
                    <a:pt x="56" y="118"/>
                    <a:pt x="52" y="109"/>
                  </a:cubicBezTo>
                  <a:cubicBezTo>
                    <a:pt x="49" y="101"/>
                    <a:pt x="48" y="92"/>
                    <a:pt x="47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65"/>
                    <a:pt x="22" y="65"/>
                    <a:pt x="22" y="65"/>
                  </a:cubicBezTo>
                  <a:lnTo>
                    <a:pt x="48" y="65"/>
                  </a:lnTo>
                  <a:close/>
                  <a:moveTo>
                    <a:pt x="119" y="19"/>
                  </a:moveTo>
                  <a:cubicBezTo>
                    <a:pt x="110" y="19"/>
                    <a:pt x="102" y="21"/>
                    <a:pt x="96" y="24"/>
                  </a:cubicBezTo>
                  <a:cubicBezTo>
                    <a:pt x="90" y="28"/>
                    <a:pt x="85" y="32"/>
                    <a:pt x="82" y="36"/>
                  </a:cubicBezTo>
                  <a:cubicBezTo>
                    <a:pt x="78" y="41"/>
                    <a:pt x="75" y="47"/>
                    <a:pt x="72" y="54"/>
                  </a:cubicBezTo>
                  <a:cubicBezTo>
                    <a:pt x="70" y="62"/>
                    <a:pt x="69" y="69"/>
                    <a:pt x="69" y="77"/>
                  </a:cubicBezTo>
                  <a:cubicBezTo>
                    <a:pt x="69" y="83"/>
                    <a:pt x="70" y="90"/>
                    <a:pt x="72" y="98"/>
                  </a:cubicBezTo>
                  <a:cubicBezTo>
                    <a:pt x="74" y="105"/>
                    <a:pt x="77" y="112"/>
                    <a:pt x="82" y="118"/>
                  </a:cubicBezTo>
                  <a:cubicBezTo>
                    <a:pt x="86" y="123"/>
                    <a:pt x="90" y="127"/>
                    <a:pt x="96" y="130"/>
                  </a:cubicBezTo>
                  <a:cubicBezTo>
                    <a:pt x="102" y="134"/>
                    <a:pt x="110" y="135"/>
                    <a:pt x="119" y="135"/>
                  </a:cubicBezTo>
                  <a:cubicBezTo>
                    <a:pt x="128" y="135"/>
                    <a:pt x="136" y="134"/>
                    <a:pt x="142" y="130"/>
                  </a:cubicBezTo>
                  <a:cubicBezTo>
                    <a:pt x="148" y="127"/>
                    <a:pt x="153" y="123"/>
                    <a:pt x="156" y="118"/>
                  </a:cubicBezTo>
                  <a:cubicBezTo>
                    <a:pt x="161" y="112"/>
                    <a:pt x="164" y="105"/>
                    <a:pt x="166" y="98"/>
                  </a:cubicBezTo>
                  <a:cubicBezTo>
                    <a:pt x="168" y="90"/>
                    <a:pt x="169" y="83"/>
                    <a:pt x="169" y="77"/>
                  </a:cubicBezTo>
                  <a:cubicBezTo>
                    <a:pt x="169" y="69"/>
                    <a:pt x="168" y="62"/>
                    <a:pt x="166" y="54"/>
                  </a:cubicBezTo>
                  <a:cubicBezTo>
                    <a:pt x="163" y="47"/>
                    <a:pt x="160" y="41"/>
                    <a:pt x="156" y="36"/>
                  </a:cubicBezTo>
                  <a:cubicBezTo>
                    <a:pt x="153" y="32"/>
                    <a:pt x="148" y="28"/>
                    <a:pt x="142" y="24"/>
                  </a:cubicBezTo>
                  <a:cubicBezTo>
                    <a:pt x="136" y="21"/>
                    <a:pt x="128" y="19"/>
                    <a:pt x="119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xmlns="" id="{63FEBC6A-960E-80A1-25E4-5AD03245E91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779" y="3609"/>
              <a:ext cx="95" cy="124"/>
            </a:xfrm>
            <a:custGeom>
              <a:avLst/>
              <a:gdLst>
                <a:gd name="T0" fmla="*/ 12 w 140"/>
                <a:gd name="T1" fmla="*/ 131 h 183"/>
                <a:gd name="T2" fmla="*/ 24 w 140"/>
                <a:gd name="T3" fmla="*/ 107 h 183"/>
                <a:gd name="T4" fmla="*/ 29 w 140"/>
                <a:gd name="T5" fmla="*/ 90 h 183"/>
                <a:gd name="T6" fmla="*/ 30 w 140"/>
                <a:gd name="T7" fmla="*/ 82 h 183"/>
                <a:gd name="T8" fmla="*/ 32 w 140"/>
                <a:gd name="T9" fmla="*/ 71 h 183"/>
                <a:gd name="T10" fmla="*/ 33 w 140"/>
                <a:gd name="T11" fmla="*/ 57 h 183"/>
                <a:gd name="T12" fmla="*/ 34 w 140"/>
                <a:gd name="T13" fmla="*/ 38 h 183"/>
                <a:gd name="T14" fmla="*/ 35 w 140"/>
                <a:gd name="T15" fmla="*/ 0 h 183"/>
                <a:gd name="T16" fmla="*/ 123 w 140"/>
                <a:gd name="T17" fmla="*/ 0 h 183"/>
                <a:gd name="T18" fmla="*/ 123 w 140"/>
                <a:gd name="T19" fmla="*/ 131 h 183"/>
                <a:gd name="T20" fmla="*/ 140 w 140"/>
                <a:gd name="T21" fmla="*/ 131 h 183"/>
                <a:gd name="T22" fmla="*/ 140 w 140"/>
                <a:gd name="T23" fmla="*/ 183 h 183"/>
                <a:gd name="T24" fmla="*/ 118 w 140"/>
                <a:gd name="T25" fmla="*/ 183 h 183"/>
                <a:gd name="T26" fmla="*/ 118 w 140"/>
                <a:gd name="T27" fmla="*/ 150 h 183"/>
                <a:gd name="T28" fmla="*/ 21 w 140"/>
                <a:gd name="T29" fmla="*/ 150 h 183"/>
                <a:gd name="T30" fmla="*/ 21 w 140"/>
                <a:gd name="T31" fmla="*/ 183 h 183"/>
                <a:gd name="T32" fmla="*/ 0 w 140"/>
                <a:gd name="T33" fmla="*/ 183 h 183"/>
                <a:gd name="T34" fmla="*/ 0 w 140"/>
                <a:gd name="T35" fmla="*/ 131 h 183"/>
                <a:gd name="T36" fmla="*/ 12 w 140"/>
                <a:gd name="T37" fmla="*/ 131 h 183"/>
                <a:gd name="T38" fmla="*/ 54 w 140"/>
                <a:gd name="T39" fmla="*/ 19 h 183"/>
                <a:gd name="T40" fmla="*/ 53 w 140"/>
                <a:gd name="T41" fmla="*/ 51 h 183"/>
                <a:gd name="T42" fmla="*/ 52 w 140"/>
                <a:gd name="T43" fmla="*/ 72 h 183"/>
                <a:gd name="T44" fmla="*/ 48 w 140"/>
                <a:gd name="T45" fmla="*/ 95 h 183"/>
                <a:gd name="T46" fmla="*/ 42 w 140"/>
                <a:gd name="T47" fmla="*/ 114 h 183"/>
                <a:gd name="T48" fmla="*/ 34 w 140"/>
                <a:gd name="T49" fmla="*/ 131 h 183"/>
                <a:gd name="T50" fmla="*/ 101 w 140"/>
                <a:gd name="T51" fmla="*/ 131 h 183"/>
                <a:gd name="T52" fmla="*/ 101 w 140"/>
                <a:gd name="T53" fmla="*/ 19 h 183"/>
                <a:gd name="T54" fmla="*/ 54 w 140"/>
                <a:gd name="T55" fmla="*/ 1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0" h="183">
                  <a:moveTo>
                    <a:pt x="12" y="131"/>
                  </a:moveTo>
                  <a:cubicBezTo>
                    <a:pt x="18" y="122"/>
                    <a:pt x="21" y="114"/>
                    <a:pt x="24" y="107"/>
                  </a:cubicBezTo>
                  <a:cubicBezTo>
                    <a:pt x="26" y="100"/>
                    <a:pt x="28" y="94"/>
                    <a:pt x="29" y="90"/>
                  </a:cubicBezTo>
                  <a:cubicBezTo>
                    <a:pt x="29" y="88"/>
                    <a:pt x="30" y="85"/>
                    <a:pt x="30" y="82"/>
                  </a:cubicBezTo>
                  <a:cubicBezTo>
                    <a:pt x="31" y="79"/>
                    <a:pt x="31" y="75"/>
                    <a:pt x="32" y="71"/>
                  </a:cubicBezTo>
                  <a:cubicBezTo>
                    <a:pt x="32" y="67"/>
                    <a:pt x="32" y="62"/>
                    <a:pt x="33" y="57"/>
                  </a:cubicBezTo>
                  <a:cubicBezTo>
                    <a:pt x="33" y="52"/>
                    <a:pt x="33" y="45"/>
                    <a:pt x="34" y="38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83"/>
                    <a:pt x="140" y="183"/>
                    <a:pt x="140" y="183"/>
                  </a:cubicBezTo>
                  <a:cubicBezTo>
                    <a:pt x="118" y="183"/>
                    <a:pt x="118" y="183"/>
                    <a:pt x="118" y="183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21" y="183"/>
                    <a:pt x="21" y="183"/>
                    <a:pt x="2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31"/>
                    <a:pt x="0" y="131"/>
                    <a:pt x="0" y="131"/>
                  </a:cubicBezTo>
                  <a:lnTo>
                    <a:pt x="12" y="131"/>
                  </a:lnTo>
                  <a:close/>
                  <a:moveTo>
                    <a:pt x="54" y="19"/>
                  </a:moveTo>
                  <a:cubicBezTo>
                    <a:pt x="53" y="51"/>
                    <a:pt x="53" y="51"/>
                    <a:pt x="53" y="51"/>
                  </a:cubicBezTo>
                  <a:cubicBezTo>
                    <a:pt x="52" y="58"/>
                    <a:pt x="52" y="65"/>
                    <a:pt x="52" y="72"/>
                  </a:cubicBezTo>
                  <a:cubicBezTo>
                    <a:pt x="51" y="79"/>
                    <a:pt x="50" y="86"/>
                    <a:pt x="48" y="95"/>
                  </a:cubicBezTo>
                  <a:cubicBezTo>
                    <a:pt x="46" y="102"/>
                    <a:pt x="44" y="108"/>
                    <a:pt x="42" y="114"/>
                  </a:cubicBezTo>
                  <a:cubicBezTo>
                    <a:pt x="40" y="119"/>
                    <a:pt x="37" y="125"/>
                    <a:pt x="34" y="131"/>
                  </a:cubicBezTo>
                  <a:cubicBezTo>
                    <a:pt x="101" y="131"/>
                    <a:pt x="101" y="131"/>
                    <a:pt x="101" y="131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5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xmlns="" id="{82D92E43-685B-D12C-4615-9CAB02E04F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92" y="3609"/>
              <a:ext cx="58" cy="102"/>
            </a:xfrm>
            <a:custGeom>
              <a:avLst/>
              <a:gdLst>
                <a:gd name="T0" fmla="*/ 0 w 58"/>
                <a:gd name="T1" fmla="*/ 0 h 102"/>
                <a:gd name="T2" fmla="*/ 58 w 58"/>
                <a:gd name="T3" fmla="*/ 0 h 102"/>
                <a:gd name="T4" fmla="*/ 58 w 58"/>
                <a:gd name="T5" fmla="*/ 13 h 102"/>
                <a:gd name="T6" fmla="*/ 15 w 58"/>
                <a:gd name="T7" fmla="*/ 13 h 102"/>
                <a:gd name="T8" fmla="*/ 15 w 58"/>
                <a:gd name="T9" fmla="*/ 43 h 102"/>
                <a:gd name="T10" fmla="*/ 54 w 58"/>
                <a:gd name="T11" fmla="*/ 43 h 102"/>
                <a:gd name="T12" fmla="*/ 54 w 58"/>
                <a:gd name="T13" fmla="*/ 56 h 102"/>
                <a:gd name="T14" fmla="*/ 15 w 58"/>
                <a:gd name="T15" fmla="*/ 56 h 102"/>
                <a:gd name="T16" fmla="*/ 15 w 58"/>
                <a:gd name="T17" fmla="*/ 89 h 102"/>
                <a:gd name="T18" fmla="*/ 58 w 58"/>
                <a:gd name="T19" fmla="*/ 89 h 102"/>
                <a:gd name="T20" fmla="*/ 58 w 58"/>
                <a:gd name="T21" fmla="*/ 102 h 102"/>
                <a:gd name="T22" fmla="*/ 0 w 58"/>
                <a:gd name="T23" fmla="*/ 102 h 102"/>
                <a:gd name="T24" fmla="*/ 0 w 58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" h="102">
                  <a:moveTo>
                    <a:pt x="0" y="0"/>
                  </a:moveTo>
                  <a:lnTo>
                    <a:pt x="58" y="0"/>
                  </a:lnTo>
                  <a:lnTo>
                    <a:pt x="58" y="13"/>
                  </a:lnTo>
                  <a:lnTo>
                    <a:pt x="15" y="13"/>
                  </a:lnTo>
                  <a:lnTo>
                    <a:pt x="15" y="43"/>
                  </a:lnTo>
                  <a:lnTo>
                    <a:pt x="54" y="43"/>
                  </a:lnTo>
                  <a:lnTo>
                    <a:pt x="54" y="56"/>
                  </a:lnTo>
                  <a:lnTo>
                    <a:pt x="15" y="56"/>
                  </a:lnTo>
                  <a:lnTo>
                    <a:pt x="15" y="89"/>
                  </a:lnTo>
                  <a:lnTo>
                    <a:pt x="58" y="89"/>
                  </a:lnTo>
                  <a:lnTo>
                    <a:pt x="58" y="102"/>
                  </a:lnTo>
                  <a:lnTo>
                    <a:pt x="0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xmlns="" id="{91EBDFC1-DBC6-8A43-F9F9-1CA206894A7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972" y="3581"/>
              <a:ext cx="81" cy="130"/>
            </a:xfrm>
            <a:custGeom>
              <a:avLst/>
              <a:gdLst>
                <a:gd name="T0" fmla="*/ 0 w 121"/>
                <a:gd name="T1" fmla="*/ 41 h 191"/>
                <a:gd name="T2" fmla="*/ 22 w 121"/>
                <a:gd name="T3" fmla="*/ 41 h 191"/>
                <a:gd name="T4" fmla="*/ 22 w 121"/>
                <a:gd name="T5" fmla="*/ 143 h 191"/>
                <a:gd name="T6" fmla="*/ 21 w 121"/>
                <a:gd name="T7" fmla="*/ 162 h 191"/>
                <a:gd name="T8" fmla="*/ 22 w 121"/>
                <a:gd name="T9" fmla="*/ 162 h 191"/>
                <a:gd name="T10" fmla="*/ 26 w 121"/>
                <a:gd name="T11" fmla="*/ 155 h 191"/>
                <a:gd name="T12" fmla="*/ 29 w 121"/>
                <a:gd name="T13" fmla="*/ 149 h 191"/>
                <a:gd name="T14" fmla="*/ 32 w 121"/>
                <a:gd name="T15" fmla="*/ 144 h 191"/>
                <a:gd name="T16" fmla="*/ 36 w 121"/>
                <a:gd name="T17" fmla="*/ 138 h 191"/>
                <a:gd name="T18" fmla="*/ 97 w 121"/>
                <a:gd name="T19" fmla="*/ 41 h 191"/>
                <a:gd name="T20" fmla="*/ 121 w 121"/>
                <a:gd name="T21" fmla="*/ 41 h 191"/>
                <a:gd name="T22" fmla="*/ 121 w 121"/>
                <a:gd name="T23" fmla="*/ 191 h 191"/>
                <a:gd name="T24" fmla="*/ 100 w 121"/>
                <a:gd name="T25" fmla="*/ 191 h 191"/>
                <a:gd name="T26" fmla="*/ 100 w 121"/>
                <a:gd name="T27" fmla="*/ 89 h 191"/>
                <a:gd name="T28" fmla="*/ 100 w 121"/>
                <a:gd name="T29" fmla="*/ 70 h 191"/>
                <a:gd name="T30" fmla="*/ 99 w 121"/>
                <a:gd name="T31" fmla="*/ 70 h 191"/>
                <a:gd name="T32" fmla="*/ 95 w 121"/>
                <a:gd name="T33" fmla="*/ 78 h 191"/>
                <a:gd name="T34" fmla="*/ 92 w 121"/>
                <a:gd name="T35" fmla="*/ 84 h 191"/>
                <a:gd name="T36" fmla="*/ 89 w 121"/>
                <a:gd name="T37" fmla="*/ 89 h 191"/>
                <a:gd name="T38" fmla="*/ 85 w 121"/>
                <a:gd name="T39" fmla="*/ 94 h 191"/>
                <a:gd name="T40" fmla="*/ 24 w 121"/>
                <a:gd name="T41" fmla="*/ 191 h 191"/>
                <a:gd name="T42" fmla="*/ 0 w 121"/>
                <a:gd name="T43" fmla="*/ 191 h 191"/>
                <a:gd name="T44" fmla="*/ 0 w 121"/>
                <a:gd name="T45" fmla="*/ 41 h 191"/>
                <a:gd name="T46" fmla="*/ 96 w 121"/>
                <a:gd name="T47" fmla="*/ 2 h 191"/>
                <a:gd name="T48" fmla="*/ 92 w 121"/>
                <a:gd name="T49" fmla="*/ 15 h 191"/>
                <a:gd name="T50" fmla="*/ 85 w 121"/>
                <a:gd name="T51" fmla="*/ 23 h 191"/>
                <a:gd name="T52" fmla="*/ 74 w 121"/>
                <a:gd name="T53" fmla="*/ 28 h 191"/>
                <a:gd name="T54" fmla="*/ 61 w 121"/>
                <a:gd name="T55" fmla="*/ 30 h 191"/>
                <a:gd name="T56" fmla="*/ 48 w 121"/>
                <a:gd name="T57" fmla="*/ 28 h 191"/>
                <a:gd name="T58" fmla="*/ 38 w 121"/>
                <a:gd name="T59" fmla="*/ 23 h 191"/>
                <a:gd name="T60" fmla="*/ 30 w 121"/>
                <a:gd name="T61" fmla="*/ 15 h 191"/>
                <a:gd name="T62" fmla="*/ 26 w 121"/>
                <a:gd name="T63" fmla="*/ 2 h 191"/>
                <a:gd name="T64" fmla="*/ 41 w 121"/>
                <a:gd name="T65" fmla="*/ 0 h 191"/>
                <a:gd name="T66" fmla="*/ 44 w 121"/>
                <a:gd name="T67" fmla="*/ 7 h 191"/>
                <a:gd name="T68" fmla="*/ 46 w 121"/>
                <a:gd name="T69" fmla="*/ 9 h 191"/>
                <a:gd name="T70" fmla="*/ 54 w 121"/>
                <a:gd name="T71" fmla="*/ 13 h 191"/>
                <a:gd name="T72" fmla="*/ 61 w 121"/>
                <a:gd name="T73" fmla="*/ 14 h 191"/>
                <a:gd name="T74" fmla="*/ 68 w 121"/>
                <a:gd name="T75" fmla="*/ 13 h 191"/>
                <a:gd name="T76" fmla="*/ 76 w 121"/>
                <a:gd name="T77" fmla="*/ 9 h 191"/>
                <a:gd name="T78" fmla="*/ 78 w 121"/>
                <a:gd name="T79" fmla="*/ 7 h 191"/>
                <a:gd name="T80" fmla="*/ 81 w 121"/>
                <a:gd name="T81" fmla="*/ 0 h 191"/>
                <a:gd name="T82" fmla="*/ 96 w 121"/>
                <a:gd name="T83" fmla="*/ 2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1" h="191">
                  <a:moveTo>
                    <a:pt x="0" y="41"/>
                  </a:moveTo>
                  <a:cubicBezTo>
                    <a:pt x="22" y="41"/>
                    <a:pt x="22" y="41"/>
                    <a:pt x="22" y="41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1" y="162"/>
                    <a:pt x="21" y="162"/>
                    <a:pt x="21" y="162"/>
                  </a:cubicBezTo>
                  <a:cubicBezTo>
                    <a:pt x="22" y="162"/>
                    <a:pt x="22" y="162"/>
                    <a:pt x="22" y="162"/>
                  </a:cubicBezTo>
                  <a:cubicBezTo>
                    <a:pt x="24" y="159"/>
                    <a:pt x="25" y="157"/>
                    <a:pt x="26" y="155"/>
                  </a:cubicBezTo>
                  <a:cubicBezTo>
                    <a:pt x="27" y="153"/>
                    <a:pt x="28" y="151"/>
                    <a:pt x="29" y="149"/>
                  </a:cubicBezTo>
                  <a:cubicBezTo>
                    <a:pt x="30" y="148"/>
                    <a:pt x="31" y="146"/>
                    <a:pt x="32" y="144"/>
                  </a:cubicBezTo>
                  <a:cubicBezTo>
                    <a:pt x="33" y="142"/>
                    <a:pt x="35" y="140"/>
                    <a:pt x="36" y="138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0" y="191"/>
                    <a:pt x="100" y="191"/>
                    <a:pt x="100" y="191"/>
                  </a:cubicBezTo>
                  <a:cubicBezTo>
                    <a:pt x="100" y="89"/>
                    <a:pt x="100" y="89"/>
                    <a:pt x="100" y="89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99" y="70"/>
                    <a:pt x="99" y="70"/>
                    <a:pt x="99" y="70"/>
                  </a:cubicBezTo>
                  <a:cubicBezTo>
                    <a:pt x="98" y="73"/>
                    <a:pt x="96" y="76"/>
                    <a:pt x="95" y="78"/>
                  </a:cubicBezTo>
                  <a:cubicBezTo>
                    <a:pt x="94" y="80"/>
                    <a:pt x="93" y="82"/>
                    <a:pt x="92" y="84"/>
                  </a:cubicBezTo>
                  <a:cubicBezTo>
                    <a:pt x="91" y="85"/>
                    <a:pt x="90" y="87"/>
                    <a:pt x="89" y="89"/>
                  </a:cubicBezTo>
                  <a:cubicBezTo>
                    <a:pt x="88" y="90"/>
                    <a:pt x="87" y="92"/>
                    <a:pt x="85" y="94"/>
                  </a:cubicBezTo>
                  <a:cubicBezTo>
                    <a:pt x="24" y="191"/>
                    <a:pt x="24" y="191"/>
                    <a:pt x="24" y="191"/>
                  </a:cubicBezTo>
                  <a:cubicBezTo>
                    <a:pt x="0" y="191"/>
                    <a:pt x="0" y="191"/>
                    <a:pt x="0" y="191"/>
                  </a:cubicBezTo>
                  <a:lnTo>
                    <a:pt x="0" y="41"/>
                  </a:lnTo>
                  <a:close/>
                  <a:moveTo>
                    <a:pt x="96" y="2"/>
                  </a:moveTo>
                  <a:cubicBezTo>
                    <a:pt x="96" y="7"/>
                    <a:pt x="94" y="11"/>
                    <a:pt x="92" y="15"/>
                  </a:cubicBezTo>
                  <a:cubicBezTo>
                    <a:pt x="90" y="18"/>
                    <a:pt x="88" y="21"/>
                    <a:pt x="85" y="23"/>
                  </a:cubicBezTo>
                  <a:cubicBezTo>
                    <a:pt x="82" y="25"/>
                    <a:pt x="78" y="27"/>
                    <a:pt x="74" y="28"/>
                  </a:cubicBezTo>
                  <a:cubicBezTo>
                    <a:pt x="70" y="29"/>
                    <a:pt x="65" y="30"/>
                    <a:pt x="61" y="30"/>
                  </a:cubicBezTo>
                  <a:cubicBezTo>
                    <a:pt x="57" y="30"/>
                    <a:pt x="53" y="29"/>
                    <a:pt x="48" y="28"/>
                  </a:cubicBezTo>
                  <a:cubicBezTo>
                    <a:pt x="44" y="27"/>
                    <a:pt x="40" y="25"/>
                    <a:pt x="38" y="23"/>
                  </a:cubicBezTo>
                  <a:cubicBezTo>
                    <a:pt x="35" y="21"/>
                    <a:pt x="32" y="18"/>
                    <a:pt x="30" y="15"/>
                  </a:cubicBezTo>
                  <a:cubicBezTo>
                    <a:pt x="28" y="11"/>
                    <a:pt x="26" y="7"/>
                    <a:pt x="26" y="2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3"/>
                    <a:pt x="43" y="5"/>
                    <a:pt x="44" y="7"/>
                  </a:cubicBezTo>
                  <a:cubicBezTo>
                    <a:pt x="45" y="8"/>
                    <a:pt x="46" y="9"/>
                    <a:pt x="46" y="9"/>
                  </a:cubicBezTo>
                  <a:cubicBezTo>
                    <a:pt x="48" y="11"/>
                    <a:pt x="51" y="13"/>
                    <a:pt x="54" y="13"/>
                  </a:cubicBezTo>
                  <a:cubicBezTo>
                    <a:pt x="56" y="14"/>
                    <a:pt x="59" y="14"/>
                    <a:pt x="61" y="14"/>
                  </a:cubicBezTo>
                  <a:cubicBezTo>
                    <a:pt x="63" y="14"/>
                    <a:pt x="66" y="14"/>
                    <a:pt x="68" y="13"/>
                  </a:cubicBezTo>
                  <a:cubicBezTo>
                    <a:pt x="71" y="13"/>
                    <a:pt x="74" y="11"/>
                    <a:pt x="76" y="9"/>
                  </a:cubicBezTo>
                  <a:cubicBezTo>
                    <a:pt x="76" y="9"/>
                    <a:pt x="77" y="8"/>
                    <a:pt x="78" y="7"/>
                  </a:cubicBezTo>
                  <a:cubicBezTo>
                    <a:pt x="80" y="5"/>
                    <a:pt x="81" y="3"/>
                    <a:pt x="81" y="0"/>
                  </a:cubicBezTo>
                  <a:lnTo>
                    <a:pt x="96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xmlns="" id="{0977E2D0-CFC2-51A1-9EF5-606FBA5A426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199" y="3773"/>
              <a:ext cx="96" cy="125"/>
            </a:xfrm>
            <a:custGeom>
              <a:avLst/>
              <a:gdLst>
                <a:gd name="T0" fmla="*/ 13 w 141"/>
                <a:gd name="T1" fmla="*/ 131 h 184"/>
                <a:gd name="T2" fmla="*/ 25 w 141"/>
                <a:gd name="T3" fmla="*/ 107 h 184"/>
                <a:gd name="T4" fmla="*/ 30 w 141"/>
                <a:gd name="T5" fmla="*/ 90 h 184"/>
                <a:gd name="T6" fmla="*/ 31 w 141"/>
                <a:gd name="T7" fmla="*/ 82 h 184"/>
                <a:gd name="T8" fmla="*/ 32 w 141"/>
                <a:gd name="T9" fmla="*/ 71 h 184"/>
                <a:gd name="T10" fmla="*/ 33 w 141"/>
                <a:gd name="T11" fmla="*/ 57 h 184"/>
                <a:gd name="T12" fmla="*/ 34 w 141"/>
                <a:gd name="T13" fmla="*/ 39 h 184"/>
                <a:gd name="T14" fmla="*/ 35 w 141"/>
                <a:gd name="T15" fmla="*/ 0 h 184"/>
                <a:gd name="T16" fmla="*/ 123 w 141"/>
                <a:gd name="T17" fmla="*/ 0 h 184"/>
                <a:gd name="T18" fmla="*/ 123 w 141"/>
                <a:gd name="T19" fmla="*/ 131 h 184"/>
                <a:gd name="T20" fmla="*/ 141 w 141"/>
                <a:gd name="T21" fmla="*/ 131 h 184"/>
                <a:gd name="T22" fmla="*/ 141 w 141"/>
                <a:gd name="T23" fmla="*/ 184 h 184"/>
                <a:gd name="T24" fmla="*/ 119 w 141"/>
                <a:gd name="T25" fmla="*/ 184 h 184"/>
                <a:gd name="T26" fmla="*/ 119 w 141"/>
                <a:gd name="T27" fmla="*/ 150 h 184"/>
                <a:gd name="T28" fmla="*/ 22 w 141"/>
                <a:gd name="T29" fmla="*/ 150 h 184"/>
                <a:gd name="T30" fmla="*/ 22 w 141"/>
                <a:gd name="T31" fmla="*/ 184 h 184"/>
                <a:gd name="T32" fmla="*/ 0 w 141"/>
                <a:gd name="T33" fmla="*/ 184 h 184"/>
                <a:gd name="T34" fmla="*/ 0 w 141"/>
                <a:gd name="T35" fmla="*/ 131 h 184"/>
                <a:gd name="T36" fmla="*/ 13 w 141"/>
                <a:gd name="T37" fmla="*/ 131 h 184"/>
                <a:gd name="T38" fmla="*/ 55 w 141"/>
                <a:gd name="T39" fmla="*/ 19 h 184"/>
                <a:gd name="T40" fmla="*/ 53 w 141"/>
                <a:gd name="T41" fmla="*/ 51 h 184"/>
                <a:gd name="T42" fmla="*/ 52 w 141"/>
                <a:gd name="T43" fmla="*/ 72 h 184"/>
                <a:gd name="T44" fmla="*/ 49 w 141"/>
                <a:gd name="T45" fmla="*/ 95 h 184"/>
                <a:gd name="T46" fmla="*/ 43 w 141"/>
                <a:gd name="T47" fmla="*/ 114 h 184"/>
                <a:gd name="T48" fmla="*/ 35 w 141"/>
                <a:gd name="T49" fmla="*/ 131 h 184"/>
                <a:gd name="T50" fmla="*/ 102 w 141"/>
                <a:gd name="T51" fmla="*/ 131 h 184"/>
                <a:gd name="T52" fmla="*/ 102 w 141"/>
                <a:gd name="T53" fmla="*/ 19 h 184"/>
                <a:gd name="T54" fmla="*/ 55 w 141"/>
                <a:gd name="T55" fmla="*/ 19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1" h="184">
                  <a:moveTo>
                    <a:pt x="13" y="131"/>
                  </a:moveTo>
                  <a:cubicBezTo>
                    <a:pt x="18" y="123"/>
                    <a:pt x="22" y="114"/>
                    <a:pt x="25" y="107"/>
                  </a:cubicBezTo>
                  <a:cubicBezTo>
                    <a:pt x="27" y="100"/>
                    <a:pt x="29" y="94"/>
                    <a:pt x="30" y="90"/>
                  </a:cubicBezTo>
                  <a:cubicBezTo>
                    <a:pt x="30" y="88"/>
                    <a:pt x="30" y="85"/>
                    <a:pt x="31" y="82"/>
                  </a:cubicBezTo>
                  <a:cubicBezTo>
                    <a:pt x="31" y="79"/>
                    <a:pt x="32" y="75"/>
                    <a:pt x="32" y="71"/>
                  </a:cubicBezTo>
                  <a:cubicBezTo>
                    <a:pt x="33" y="67"/>
                    <a:pt x="33" y="63"/>
                    <a:pt x="33" y="57"/>
                  </a:cubicBezTo>
                  <a:cubicBezTo>
                    <a:pt x="34" y="52"/>
                    <a:pt x="34" y="46"/>
                    <a:pt x="34" y="39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19" y="184"/>
                    <a:pt x="119" y="184"/>
                    <a:pt x="119" y="184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22" y="150"/>
                    <a:pt x="22" y="150"/>
                    <a:pt x="22" y="150"/>
                  </a:cubicBezTo>
                  <a:cubicBezTo>
                    <a:pt x="22" y="184"/>
                    <a:pt x="22" y="184"/>
                    <a:pt x="22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31"/>
                    <a:pt x="0" y="131"/>
                    <a:pt x="0" y="131"/>
                  </a:cubicBezTo>
                  <a:lnTo>
                    <a:pt x="13" y="131"/>
                  </a:lnTo>
                  <a:close/>
                  <a:moveTo>
                    <a:pt x="55" y="19"/>
                  </a:moveTo>
                  <a:cubicBezTo>
                    <a:pt x="53" y="51"/>
                    <a:pt x="53" y="51"/>
                    <a:pt x="53" y="51"/>
                  </a:cubicBezTo>
                  <a:cubicBezTo>
                    <a:pt x="53" y="58"/>
                    <a:pt x="53" y="65"/>
                    <a:pt x="52" y="72"/>
                  </a:cubicBezTo>
                  <a:cubicBezTo>
                    <a:pt x="52" y="79"/>
                    <a:pt x="51" y="87"/>
                    <a:pt x="49" y="95"/>
                  </a:cubicBezTo>
                  <a:cubicBezTo>
                    <a:pt x="47" y="102"/>
                    <a:pt x="45" y="108"/>
                    <a:pt x="43" y="114"/>
                  </a:cubicBezTo>
                  <a:cubicBezTo>
                    <a:pt x="41" y="120"/>
                    <a:pt x="38" y="125"/>
                    <a:pt x="35" y="131"/>
                  </a:cubicBezTo>
                  <a:cubicBezTo>
                    <a:pt x="102" y="131"/>
                    <a:pt x="102" y="131"/>
                    <a:pt x="102" y="131"/>
                  </a:cubicBezTo>
                  <a:cubicBezTo>
                    <a:pt x="102" y="19"/>
                    <a:pt x="102" y="19"/>
                    <a:pt x="102" y="19"/>
                  </a:cubicBezTo>
                  <a:lnTo>
                    <a:pt x="55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18">
              <a:extLst>
                <a:ext uri="{FF2B5EF4-FFF2-40B4-BE49-F238E27FC236}">
                  <a16:creationId xmlns:a16="http://schemas.microsoft.com/office/drawing/2014/main" xmlns="" id="{619D7DE2-BA87-4000-13C4-9E317065C0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12" y="3773"/>
              <a:ext cx="58" cy="102"/>
            </a:xfrm>
            <a:custGeom>
              <a:avLst/>
              <a:gdLst>
                <a:gd name="T0" fmla="*/ 0 w 58"/>
                <a:gd name="T1" fmla="*/ 0 h 102"/>
                <a:gd name="T2" fmla="*/ 58 w 58"/>
                <a:gd name="T3" fmla="*/ 0 h 102"/>
                <a:gd name="T4" fmla="*/ 58 w 58"/>
                <a:gd name="T5" fmla="*/ 13 h 102"/>
                <a:gd name="T6" fmla="*/ 15 w 58"/>
                <a:gd name="T7" fmla="*/ 13 h 102"/>
                <a:gd name="T8" fmla="*/ 15 w 58"/>
                <a:gd name="T9" fmla="*/ 43 h 102"/>
                <a:gd name="T10" fmla="*/ 54 w 58"/>
                <a:gd name="T11" fmla="*/ 43 h 102"/>
                <a:gd name="T12" fmla="*/ 54 w 58"/>
                <a:gd name="T13" fmla="*/ 56 h 102"/>
                <a:gd name="T14" fmla="*/ 15 w 58"/>
                <a:gd name="T15" fmla="*/ 56 h 102"/>
                <a:gd name="T16" fmla="*/ 15 w 58"/>
                <a:gd name="T17" fmla="*/ 89 h 102"/>
                <a:gd name="T18" fmla="*/ 58 w 58"/>
                <a:gd name="T19" fmla="*/ 89 h 102"/>
                <a:gd name="T20" fmla="*/ 58 w 58"/>
                <a:gd name="T21" fmla="*/ 102 h 102"/>
                <a:gd name="T22" fmla="*/ 0 w 58"/>
                <a:gd name="T23" fmla="*/ 102 h 102"/>
                <a:gd name="T24" fmla="*/ 0 w 58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" h="102">
                  <a:moveTo>
                    <a:pt x="0" y="0"/>
                  </a:moveTo>
                  <a:lnTo>
                    <a:pt x="58" y="0"/>
                  </a:lnTo>
                  <a:lnTo>
                    <a:pt x="58" y="13"/>
                  </a:lnTo>
                  <a:lnTo>
                    <a:pt x="15" y="13"/>
                  </a:lnTo>
                  <a:lnTo>
                    <a:pt x="15" y="43"/>
                  </a:lnTo>
                  <a:lnTo>
                    <a:pt x="54" y="43"/>
                  </a:lnTo>
                  <a:lnTo>
                    <a:pt x="54" y="56"/>
                  </a:lnTo>
                  <a:lnTo>
                    <a:pt x="15" y="56"/>
                  </a:lnTo>
                  <a:lnTo>
                    <a:pt x="15" y="89"/>
                  </a:lnTo>
                  <a:lnTo>
                    <a:pt x="58" y="89"/>
                  </a:lnTo>
                  <a:lnTo>
                    <a:pt x="58" y="102"/>
                  </a:lnTo>
                  <a:lnTo>
                    <a:pt x="0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xmlns="" id="{5B3B29A5-E4D2-A4C3-2FE4-0279D61652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85" y="3773"/>
              <a:ext cx="82" cy="103"/>
            </a:xfrm>
            <a:custGeom>
              <a:avLst/>
              <a:gdLst>
                <a:gd name="T0" fmla="*/ 122 w 122"/>
                <a:gd name="T1" fmla="*/ 0 h 152"/>
                <a:gd name="T2" fmla="*/ 122 w 122"/>
                <a:gd name="T3" fmla="*/ 150 h 152"/>
                <a:gd name="T4" fmla="*/ 100 w 122"/>
                <a:gd name="T5" fmla="*/ 150 h 152"/>
                <a:gd name="T6" fmla="*/ 100 w 122"/>
                <a:gd name="T7" fmla="*/ 19 h 152"/>
                <a:gd name="T8" fmla="*/ 52 w 122"/>
                <a:gd name="T9" fmla="*/ 19 h 152"/>
                <a:gd name="T10" fmla="*/ 51 w 122"/>
                <a:gd name="T11" fmla="*/ 56 h 152"/>
                <a:gd name="T12" fmla="*/ 51 w 122"/>
                <a:gd name="T13" fmla="*/ 65 h 152"/>
                <a:gd name="T14" fmla="*/ 50 w 122"/>
                <a:gd name="T15" fmla="*/ 73 h 152"/>
                <a:gd name="T16" fmla="*/ 50 w 122"/>
                <a:gd name="T17" fmla="*/ 83 h 152"/>
                <a:gd name="T18" fmla="*/ 49 w 122"/>
                <a:gd name="T19" fmla="*/ 95 h 152"/>
                <a:gd name="T20" fmla="*/ 47 w 122"/>
                <a:gd name="T21" fmla="*/ 120 h 152"/>
                <a:gd name="T22" fmla="*/ 38 w 122"/>
                <a:gd name="T23" fmla="*/ 141 h 152"/>
                <a:gd name="T24" fmla="*/ 27 w 122"/>
                <a:gd name="T25" fmla="*/ 150 h 152"/>
                <a:gd name="T26" fmla="*/ 12 w 122"/>
                <a:gd name="T27" fmla="*/ 152 h 152"/>
                <a:gd name="T28" fmla="*/ 5 w 122"/>
                <a:gd name="T29" fmla="*/ 152 h 152"/>
                <a:gd name="T30" fmla="*/ 0 w 122"/>
                <a:gd name="T31" fmla="*/ 151 h 152"/>
                <a:gd name="T32" fmla="*/ 1 w 122"/>
                <a:gd name="T33" fmla="*/ 132 h 152"/>
                <a:gd name="T34" fmla="*/ 5 w 122"/>
                <a:gd name="T35" fmla="*/ 133 h 152"/>
                <a:gd name="T36" fmla="*/ 9 w 122"/>
                <a:gd name="T37" fmla="*/ 133 h 152"/>
                <a:gd name="T38" fmla="*/ 21 w 122"/>
                <a:gd name="T39" fmla="*/ 129 h 152"/>
                <a:gd name="T40" fmla="*/ 26 w 122"/>
                <a:gd name="T41" fmla="*/ 120 h 152"/>
                <a:gd name="T42" fmla="*/ 27 w 122"/>
                <a:gd name="T43" fmla="*/ 116 h 152"/>
                <a:gd name="T44" fmla="*/ 28 w 122"/>
                <a:gd name="T45" fmla="*/ 109 h 152"/>
                <a:gd name="T46" fmla="*/ 29 w 122"/>
                <a:gd name="T47" fmla="*/ 99 h 152"/>
                <a:gd name="T48" fmla="*/ 30 w 122"/>
                <a:gd name="T49" fmla="*/ 85 h 152"/>
                <a:gd name="T50" fmla="*/ 31 w 122"/>
                <a:gd name="T51" fmla="*/ 77 h 152"/>
                <a:gd name="T52" fmla="*/ 31 w 122"/>
                <a:gd name="T53" fmla="*/ 66 h 152"/>
                <a:gd name="T54" fmla="*/ 32 w 122"/>
                <a:gd name="T55" fmla="*/ 56 h 152"/>
                <a:gd name="T56" fmla="*/ 32 w 122"/>
                <a:gd name="T57" fmla="*/ 50 h 152"/>
                <a:gd name="T58" fmla="*/ 32 w 122"/>
                <a:gd name="T59" fmla="*/ 0 h 152"/>
                <a:gd name="T60" fmla="*/ 122 w 122"/>
                <a:gd name="T6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2" h="152">
                  <a:moveTo>
                    <a:pt x="122" y="0"/>
                  </a:moveTo>
                  <a:cubicBezTo>
                    <a:pt x="122" y="150"/>
                    <a:pt x="122" y="150"/>
                    <a:pt x="122" y="150"/>
                  </a:cubicBezTo>
                  <a:cubicBezTo>
                    <a:pt x="100" y="150"/>
                    <a:pt x="100" y="150"/>
                    <a:pt x="100" y="15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51" y="59"/>
                    <a:pt x="51" y="62"/>
                    <a:pt x="51" y="65"/>
                  </a:cubicBezTo>
                  <a:cubicBezTo>
                    <a:pt x="51" y="68"/>
                    <a:pt x="51" y="70"/>
                    <a:pt x="50" y="73"/>
                  </a:cubicBezTo>
                  <a:cubicBezTo>
                    <a:pt x="50" y="76"/>
                    <a:pt x="50" y="79"/>
                    <a:pt x="50" y="83"/>
                  </a:cubicBezTo>
                  <a:cubicBezTo>
                    <a:pt x="50" y="86"/>
                    <a:pt x="50" y="90"/>
                    <a:pt x="49" y="95"/>
                  </a:cubicBezTo>
                  <a:cubicBezTo>
                    <a:pt x="49" y="104"/>
                    <a:pt x="48" y="112"/>
                    <a:pt x="47" y="120"/>
                  </a:cubicBezTo>
                  <a:cubicBezTo>
                    <a:pt x="45" y="128"/>
                    <a:pt x="42" y="135"/>
                    <a:pt x="38" y="141"/>
                  </a:cubicBezTo>
                  <a:cubicBezTo>
                    <a:pt x="35" y="145"/>
                    <a:pt x="31" y="148"/>
                    <a:pt x="27" y="150"/>
                  </a:cubicBezTo>
                  <a:cubicBezTo>
                    <a:pt x="23" y="151"/>
                    <a:pt x="18" y="152"/>
                    <a:pt x="12" y="152"/>
                  </a:cubicBezTo>
                  <a:cubicBezTo>
                    <a:pt x="10" y="152"/>
                    <a:pt x="8" y="152"/>
                    <a:pt x="5" y="152"/>
                  </a:cubicBezTo>
                  <a:cubicBezTo>
                    <a:pt x="3" y="151"/>
                    <a:pt x="2" y="151"/>
                    <a:pt x="0" y="151"/>
                  </a:cubicBezTo>
                  <a:cubicBezTo>
                    <a:pt x="1" y="132"/>
                    <a:pt x="1" y="132"/>
                    <a:pt x="1" y="132"/>
                  </a:cubicBezTo>
                  <a:cubicBezTo>
                    <a:pt x="2" y="133"/>
                    <a:pt x="3" y="133"/>
                    <a:pt x="5" y="133"/>
                  </a:cubicBezTo>
                  <a:cubicBezTo>
                    <a:pt x="6" y="133"/>
                    <a:pt x="7" y="133"/>
                    <a:pt x="9" y="133"/>
                  </a:cubicBezTo>
                  <a:cubicBezTo>
                    <a:pt x="14" y="133"/>
                    <a:pt x="19" y="132"/>
                    <a:pt x="21" y="129"/>
                  </a:cubicBezTo>
                  <a:cubicBezTo>
                    <a:pt x="23" y="127"/>
                    <a:pt x="25" y="123"/>
                    <a:pt x="26" y="120"/>
                  </a:cubicBezTo>
                  <a:cubicBezTo>
                    <a:pt x="27" y="119"/>
                    <a:pt x="27" y="117"/>
                    <a:pt x="27" y="116"/>
                  </a:cubicBezTo>
                  <a:cubicBezTo>
                    <a:pt x="28" y="114"/>
                    <a:pt x="28" y="112"/>
                    <a:pt x="28" y="109"/>
                  </a:cubicBezTo>
                  <a:cubicBezTo>
                    <a:pt x="29" y="107"/>
                    <a:pt x="29" y="103"/>
                    <a:pt x="29" y="99"/>
                  </a:cubicBezTo>
                  <a:cubicBezTo>
                    <a:pt x="30" y="95"/>
                    <a:pt x="30" y="90"/>
                    <a:pt x="30" y="85"/>
                  </a:cubicBezTo>
                  <a:cubicBezTo>
                    <a:pt x="31" y="83"/>
                    <a:pt x="31" y="80"/>
                    <a:pt x="31" y="77"/>
                  </a:cubicBezTo>
                  <a:cubicBezTo>
                    <a:pt x="31" y="73"/>
                    <a:pt x="31" y="70"/>
                    <a:pt x="31" y="66"/>
                  </a:cubicBezTo>
                  <a:cubicBezTo>
                    <a:pt x="31" y="63"/>
                    <a:pt x="32" y="59"/>
                    <a:pt x="32" y="56"/>
                  </a:cubicBezTo>
                  <a:cubicBezTo>
                    <a:pt x="32" y="53"/>
                    <a:pt x="32" y="51"/>
                    <a:pt x="32" y="5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Freeform 20">
              <a:extLst>
                <a:ext uri="{FF2B5EF4-FFF2-40B4-BE49-F238E27FC236}">
                  <a16:creationId xmlns:a16="http://schemas.microsoft.com/office/drawing/2014/main" xmlns="" id="{D7E7D3DD-C4CA-1B4F-973D-19A4525F087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484" y="3773"/>
              <a:ext cx="103" cy="102"/>
            </a:xfrm>
            <a:custGeom>
              <a:avLst/>
              <a:gdLst>
                <a:gd name="T0" fmla="*/ 44 w 103"/>
                <a:gd name="T1" fmla="*/ 0 h 102"/>
                <a:gd name="T2" fmla="*/ 60 w 103"/>
                <a:gd name="T3" fmla="*/ 0 h 102"/>
                <a:gd name="T4" fmla="*/ 103 w 103"/>
                <a:gd name="T5" fmla="*/ 102 h 102"/>
                <a:gd name="T6" fmla="*/ 87 w 103"/>
                <a:gd name="T7" fmla="*/ 102 h 102"/>
                <a:gd name="T8" fmla="*/ 77 w 103"/>
                <a:gd name="T9" fmla="*/ 76 h 102"/>
                <a:gd name="T10" fmla="*/ 26 w 103"/>
                <a:gd name="T11" fmla="*/ 76 h 102"/>
                <a:gd name="T12" fmla="*/ 16 w 103"/>
                <a:gd name="T13" fmla="*/ 102 h 102"/>
                <a:gd name="T14" fmla="*/ 0 w 103"/>
                <a:gd name="T15" fmla="*/ 102 h 102"/>
                <a:gd name="T16" fmla="*/ 44 w 103"/>
                <a:gd name="T17" fmla="*/ 0 h 102"/>
                <a:gd name="T18" fmla="*/ 52 w 103"/>
                <a:gd name="T19" fmla="*/ 14 h 102"/>
                <a:gd name="T20" fmla="*/ 31 w 103"/>
                <a:gd name="T21" fmla="*/ 65 h 102"/>
                <a:gd name="T22" fmla="*/ 72 w 103"/>
                <a:gd name="T23" fmla="*/ 65 h 102"/>
                <a:gd name="T24" fmla="*/ 52 w 103"/>
                <a:gd name="T25" fmla="*/ 1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2">
                  <a:moveTo>
                    <a:pt x="44" y="0"/>
                  </a:moveTo>
                  <a:lnTo>
                    <a:pt x="60" y="0"/>
                  </a:lnTo>
                  <a:lnTo>
                    <a:pt x="103" y="102"/>
                  </a:lnTo>
                  <a:lnTo>
                    <a:pt x="87" y="102"/>
                  </a:lnTo>
                  <a:lnTo>
                    <a:pt x="77" y="76"/>
                  </a:lnTo>
                  <a:lnTo>
                    <a:pt x="26" y="76"/>
                  </a:lnTo>
                  <a:lnTo>
                    <a:pt x="16" y="102"/>
                  </a:lnTo>
                  <a:lnTo>
                    <a:pt x="0" y="102"/>
                  </a:lnTo>
                  <a:lnTo>
                    <a:pt x="44" y="0"/>
                  </a:lnTo>
                  <a:close/>
                  <a:moveTo>
                    <a:pt x="52" y="14"/>
                  </a:moveTo>
                  <a:lnTo>
                    <a:pt x="31" y="65"/>
                  </a:lnTo>
                  <a:lnTo>
                    <a:pt x="72" y="65"/>
                  </a:lnTo>
                  <a:lnTo>
                    <a:pt x="52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271578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EFC0258-FAA2-CFD4-2B9C-37E86F2B9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04FCB0C-E3F1-FC05-27F2-EE1EAE4DC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7076948-1A24-1C59-45D3-8A0AC28EE4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26F98-5866-A243-945E-D644217A11A1}" type="datetimeFigureOut">
              <a:rPr lang="ru-RU" smtClean="0"/>
              <a:pPr/>
              <a:t>01.12.2024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64BE734-0612-009A-8CFA-8ED94B0BEF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2E9BD17-1D64-4536-069B-E44E1632F5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AA894-2D46-F64A-8351-414ADCB564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500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49" r:id="rId2"/>
    <p:sldLayoutId id="2147483661" r:id="rId3"/>
    <p:sldLayoutId id="2147483664" r:id="rId4"/>
    <p:sldLayoutId id="2147483665" r:id="rId5"/>
    <p:sldLayoutId id="2147483666" r:id="rId6"/>
    <p:sldLayoutId id="2147483660" r:id="rId7"/>
    <p:sldLayoutId id="2147483688" r:id="rId8"/>
    <p:sldLayoutId id="2147483650" r:id="rId9"/>
    <p:sldLayoutId id="2147483684" r:id="rId10"/>
    <p:sldLayoutId id="2147483683" r:id="rId11"/>
    <p:sldLayoutId id="2147483687" r:id="rId12"/>
    <p:sldLayoutId id="2147483667" r:id="rId13"/>
    <p:sldLayoutId id="2147483668" r:id="rId14"/>
    <p:sldLayoutId id="2147483696" r:id="rId15"/>
    <p:sldLayoutId id="2147483682" r:id="rId16"/>
    <p:sldLayoutId id="2147483693" r:id="rId17"/>
    <p:sldLayoutId id="2147483690" r:id="rId18"/>
    <p:sldLayoutId id="2147483691" r:id="rId19"/>
    <p:sldLayoutId id="2147483695" r:id="rId20"/>
    <p:sldLayoutId id="2147483694" r:id="rId21"/>
    <p:sldLayoutId id="2147483692" r:id="rId22"/>
    <p:sldLayoutId id="2147483675" r:id="rId23"/>
    <p:sldLayoutId id="2147483672" r:id="rId24"/>
    <p:sldLayoutId id="2147483689" r:id="rId25"/>
    <p:sldLayoutId id="2147483697" r:id="rId26"/>
    <p:sldLayoutId id="2147483670" r:id="rId27"/>
    <p:sldLayoutId id="2147483679" r:id="rId28"/>
    <p:sldLayoutId id="2147483674" r:id="rId29"/>
    <p:sldLayoutId id="2147483686" r:id="rId30"/>
    <p:sldLayoutId id="2147483681" r:id="rId31"/>
    <p:sldLayoutId id="2147483698" r:id="rId32"/>
    <p:sldLayoutId id="2147483699" r:id="rId33"/>
    <p:sldLayoutId id="2147483700" r:id="rId34"/>
    <p:sldLayoutId id="2147483701" r:id="rId35"/>
    <p:sldLayoutId id="2147483702" r:id="rId36"/>
    <p:sldLayoutId id="2147483703" r:id="rId37"/>
    <p:sldLayoutId id="2147483704" r:id="rId38"/>
    <p:sldLayoutId id="2147483705" r:id="rId39"/>
  </p:sldLayoutIdLst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4610100"/>
          </a:xfrm>
          <a:prstGeom prst="rect">
            <a:avLst/>
          </a:prstGeom>
        </p:spPr>
      </p:pic>
      <p:pic>
        <p:nvPicPr>
          <p:cNvPr id="219139" name="Picture 14" descr="C:\Natarius\RZD 2012\Форма хоккеистов\вставка красны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97794"/>
            <a:ext cx="12192000" cy="3160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Subtitle 6"/>
          <p:cNvSpPr>
            <a:spLocks/>
          </p:cNvSpPr>
          <p:nvPr/>
        </p:nvSpPr>
        <p:spPr bwMode="auto">
          <a:xfrm>
            <a:off x="323851" y="4583113"/>
            <a:ext cx="11487149" cy="7604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eaLnBrk="0" hangingPunct="0">
              <a:buFont typeface="Arial" charset="0"/>
              <a:buNone/>
              <a:defRPr/>
            </a:pP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6" name="Title 5"/>
          <p:cNvSpPr>
            <a:spLocks/>
          </p:cNvSpPr>
          <p:nvPr/>
        </p:nvSpPr>
        <p:spPr bwMode="auto">
          <a:xfrm>
            <a:off x="370113" y="3697794"/>
            <a:ext cx="9116787" cy="912307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eaLnBrk="0" hangingPunct="0">
              <a:buFont typeface="Arial" charset="0"/>
              <a:buNone/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</a:t>
            </a:r>
            <a:r>
              <a:rPr lang="ru-RU" sz="20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Производственный </a:t>
            </a:r>
            <a:r>
              <a:rPr lang="ru-RU" sz="20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травматизм, профессиональные </a:t>
            </a:r>
            <a:r>
              <a:rPr lang="ru-RU" sz="20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  	заболевания </a:t>
            </a:r>
            <a:r>
              <a:rPr lang="ru-RU" sz="20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и их профилактика</a:t>
            </a:r>
            <a:endParaRPr lang="ru-RU" sz="20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06780" y="4904182"/>
            <a:ext cx="4356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ea typeface="ＭＳ Ｐゴシック"/>
                <a:cs typeface="ＭＳ Ｐゴシック"/>
              </a:rPr>
              <a:t>Тайгинское подразделение Зап-Сиб УЦПК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4080" y="5463820"/>
            <a:ext cx="3607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>
                <a:ea typeface="Arial Unicode MS" panose="020B0604020202020204" pitchFamily="34" charset="-128"/>
              </a:rPr>
              <a:t>Андрианов Евгений Владимирович</a:t>
            </a:r>
            <a:endParaRPr lang="ru-RU" i="1" dirty="0"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036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409504" y="1770878"/>
            <a:ext cx="11372851" cy="4833937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600"/>
              </a:spcBef>
              <a:buNone/>
              <a:defRPr/>
            </a:pPr>
            <a:r>
              <a:rPr lang="ru-RU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Цель учебного </a:t>
            </a:r>
            <a:r>
              <a:rPr lang="ru-RU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занятия: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Знать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понятие производственного травматизма, причины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	травматизма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виды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производственных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травм и профессиональных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заболеваний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мероприятия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по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предупреждению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			производственных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травм и профессиональных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заболеваний.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>
              <a:buNone/>
            </a:pPr>
            <a:r>
              <a:rPr lang="ru-RU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Задачи учебного занятия</a:t>
            </a:r>
            <a:r>
              <a:rPr lang="ru-RU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</a:p>
          <a:p>
            <a:pPr marL="0" indent="0">
              <a:buNone/>
            </a:pPr>
            <a:r>
              <a:rPr lang="ru-RU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0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образовательная </a:t>
            </a:r>
            <a:r>
              <a:rPr lang="ru-RU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изучить  причины травматизма, виды и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классификацию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травм,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	общий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порядок расследования несчастных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случаев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</a:p>
          <a:p>
            <a:pPr marL="0" indent="0">
              <a:buNone/>
            </a:pPr>
            <a:r>
              <a:rPr lang="ru-RU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0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развивающая </a:t>
            </a:r>
            <a:r>
              <a:rPr lang="ru-RU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сформировать, систематизировать  знания по вопросам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		производственного травматизма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</a:p>
          <a:p>
            <a:pPr marL="0" indent="0">
              <a:buNone/>
            </a:pPr>
            <a:r>
              <a:rPr lang="ru-RU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0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воспитательная </a:t>
            </a:r>
            <a:r>
              <a:rPr lang="ru-RU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мотивировать обучающихся к изучению основных вопросов по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	производственному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травматизму, прививать необходимость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		соблюдения требований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охраны труда при выполнении работ. </a:t>
            </a:r>
          </a:p>
          <a:p>
            <a:pPr marL="0" indent="0" algn="just">
              <a:spcBef>
                <a:spcPts val="600"/>
              </a:spcBef>
              <a:buNone/>
              <a:defRPr/>
            </a:pPr>
            <a:endParaRPr lang="ru-RU" altLang="ru-RU" sz="2000" dirty="0"/>
          </a:p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r>
              <a:rPr lang="ru-RU" altLang="ru-RU" sz="20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37898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325967" y="1366842"/>
            <a:ext cx="11372851" cy="414082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spcBef>
                <a:spcPts val="600"/>
              </a:spcBef>
              <a:buNone/>
              <a:defRPr/>
            </a:pPr>
            <a:endParaRPr lang="ru-RU" sz="2000" dirty="0" smtClean="0"/>
          </a:p>
          <a:p>
            <a:pPr marL="0" lvl="0" indent="0">
              <a:buNone/>
            </a:pPr>
            <a:r>
              <a:rPr lang="ru-RU" sz="2400" dirty="0" smtClean="0"/>
              <a:t>Учебные вопросы: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/>
              <a:t>Объективные и субъективные причины травматизма.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/>
              <a:t>Виды </a:t>
            </a:r>
            <a:r>
              <a:rPr lang="ru-RU" sz="2400" dirty="0"/>
              <a:t>производственных травм и профессиональных заболеваний. Классификация травм в зависимости от вида воздействия.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Мероприятия по предупреждению производственного травматизма.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/>
              <a:t>Классификация несчастных случаев по характеру </a:t>
            </a:r>
            <a:br>
              <a:rPr lang="ru-RU" sz="2400" dirty="0" smtClean="0"/>
            </a:br>
            <a:r>
              <a:rPr lang="ru-RU" sz="2400" dirty="0" smtClean="0"/>
              <a:t>и тяжести повреждения, числу пострадавших и месту происшествия.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/>
              <a:t>Типы </a:t>
            </a:r>
            <a:r>
              <a:rPr lang="ru-RU" sz="2400" dirty="0"/>
              <a:t>микроповреждений (микротравм) по характеру повреждений.</a:t>
            </a:r>
            <a:endParaRPr lang="ru-RU" sz="2400" dirty="0" smtClean="0"/>
          </a:p>
          <a:p>
            <a:pPr marL="0" indent="0" algn="just">
              <a:spcBef>
                <a:spcPts val="600"/>
              </a:spcBef>
              <a:buNone/>
              <a:defRPr/>
            </a:pPr>
            <a:endParaRPr lang="ru-RU" altLang="ru-RU" sz="2000" dirty="0"/>
          </a:p>
        </p:txBody>
      </p:sp>
    </p:spTree>
    <p:extLst>
      <p:ext uri="{BB962C8B-B14F-4D97-AF65-F5344CB8AC3E}">
        <p14:creationId xmlns:p14="http://schemas.microsoft.com/office/powerpoint/2010/main" val="156035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C669C8-8455-0B82-F51B-07579BB00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616" y="1678075"/>
            <a:ext cx="7813675" cy="75362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Культура безопасности 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53EF15E-2197-111E-8CE6-6A0B6FB3B0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4713" y="5277996"/>
            <a:ext cx="7443787" cy="913253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Андрианов Евгений Владимирович</a:t>
            </a:r>
            <a:endParaRPr lang="ru-RU" dirty="0"/>
          </a:p>
          <a:p>
            <a:pPr>
              <a:lnSpc>
                <a:spcPct val="145000"/>
              </a:lnSpc>
              <a:spcAft>
                <a:spcPts val="600"/>
              </a:spcAft>
            </a:pPr>
            <a:r>
              <a:rPr lang="ru-RU" dirty="0" smtClean="0"/>
              <a:t>Преподаватель </a:t>
            </a:r>
            <a:r>
              <a:rPr lang="ru-RU" dirty="0"/>
              <a:t>Тайгинского подразделения                                                         Западно-Сибирского учебного центра профессиональных квалификаций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210675" y="5400675"/>
            <a:ext cx="1543050" cy="790575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16923" y="3084844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4062" y="3207954"/>
            <a:ext cx="5270995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i="1" dirty="0" smtClean="0">
                <a:latin typeface="Verdana" pitchFamily="34" charset="0"/>
                <a:ea typeface="Verdana" pitchFamily="34" charset="0"/>
              </a:rPr>
              <a:t>Самоконтроль</a:t>
            </a:r>
            <a:endParaRPr lang="ru-RU" sz="4800" b="1" i="1" dirty="0">
              <a:latin typeface="Verdana" pitchFamily="34" charset="0"/>
              <a:ea typeface="Verdana" pitchFamily="34" charset="0"/>
            </a:endParaRPr>
          </a:p>
          <a:p>
            <a:endParaRPr lang="ru-RU" sz="2800" b="1" dirty="0">
              <a:latin typeface="Verdana" pitchFamily="34" charset="0"/>
              <a:ea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93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1678075" y="349103"/>
            <a:ext cx="9919238" cy="717160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2200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Важные принципы безопасности движения</a:t>
            </a:r>
            <a:endParaRPr lang="ru-RU" sz="22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1869" y="931447"/>
            <a:ext cx="10652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Самоконтроль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1869" y="1606479"/>
            <a:ext cx="659322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</a:rPr>
              <a:t>Самоконтроль</a:t>
            </a:r>
            <a:r>
              <a:rPr lang="ru-RU" sz="1400" b="1" dirty="0" smtClean="0">
                <a:latin typeface="Verdana" pitchFamily="34" charset="0"/>
                <a:ea typeface="Verdana" pitchFamily="34" charset="0"/>
              </a:rPr>
              <a:t> </a:t>
            </a:r>
            <a:r>
              <a:rPr lang="ru-RU" sz="1400" b="1" dirty="0">
                <a:latin typeface="Verdana" pitchFamily="34" charset="0"/>
                <a:ea typeface="Verdana" pitchFamily="34" charset="0"/>
              </a:rPr>
              <a:t>– </a:t>
            </a:r>
            <a:r>
              <a:rPr lang="ru-RU" dirty="0">
                <a:latin typeface="Verdana" pitchFamily="34" charset="0"/>
                <a:ea typeface="Verdana" pitchFamily="34" charset="0"/>
              </a:rPr>
              <a:t>это критическая оценка своих возможностей безошибочного выполнения работы, в том числе на основании анализа своей предыдущей деятельности и деятельности других работников</a:t>
            </a:r>
            <a:r>
              <a:rPr lang="ru-RU" dirty="0" smtClean="0">
                <a:latin typeface="Verdana" pitchFamily="34" charset="0"/>
                <a:ea typeface="Verdana" pitchFamily="34" charset="0"/>
              </a:rPr>
              <a:t>.</a:t>
            </a:r>
          </a:p>
          <a:p>
            <a:pPr algn="just"/>
            <a:endParaRPr lang="ru-RU" dirty="0">
              <a:solidFill>
                <a:srgbClr val="FF0000"/>
              </a:solidFill>
              <a:latin typeface="Verdana" pitchFamily="34" charset="0"/>
              <a:ea typeface="Verdana" pitchFamily="34" charset="0"/>
            </a:endParaRP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</a:rPr>
              <a:t>Важным ресурсом для исключения ошибок (ошибочных решений) работника является осуществление самоконтроля. </a:t>
            </a:r>
            <a:endParaRPr lang="ru-RU" dirty="0" smtClean="0">
              <a:latin typeface="Verdana" pitchFamily="34" charset="0"/>
              <a:ea typeface="Verdana" pitchFamily="34" charset="0"/>
            </a:endParaRPr>
          </a:p>
          <a:p>
            <a:pPr algn="just"/>
            <a:endParaRPr lang="ru-RU" dirty="0" smtClean="0">
              <a:latin typeface="Verdana" pitchFamily="34" charset="0"/>
              <a:ea typeface="Verdana" pitchFamily="34" charset="0"/>
            </a:endParaRPr>
          </a:p>
          <a:p>
            <a:pPr algn="just"/>
            <a:r>
              <a:rPr lang="ru-RU" dirty="0" smtClean="0">
                <a:latin typeface="Verdana" pitchFamily="34" charset="0"/>
                <a:ea typeface="Verdana" pitchFamily="34" charset="0"/>
              </a:rPr>
              <a:t>Работнику </a:t>
            </a:r>
            <a:r>
              <a:rPr lang="ru-RU" dirty="0">
                <a:latin typeface="Verdana" pitchFamily="34" charset="0"/>
                <a:ea typeface="Verdana" pitchFamily="34" charset="0"/>
              </a:rPr>
              <a:t>рекомендуется критически оценивать свои возможности безошибочного выполнения </a:t>
            </a:r>
            <a:r>
              <a:rPr lang="ru-RU" dirty="0" smtClean="0">
                <a:latin typeface="Verdana" pitchFamily="34" charset="0"/>
                <a:ea typeface="Verdana" pitchFamily="34" charset="0"/>
              </a:rPr>
              <a:t>работы, </a:t>
            </a:r>
            <a:r>
              <a:rPr lang="ru-RU" dirty="0">
                <a:latin typeface="Verdana" pitchFamily="34" charset="0"/>
                <a:ea typeface="Verdana" pitchFamily="34" charset="0"/>
              </a:rPr>
              <a:t>отдавать себе отчет, в каких ситуациях или при выполнении какого рода работ он наиболее подвержен совершению ошибок или принятию ошибочных решений. </a:t>
            </a:r>
            <a:endParaRPr lang="ru-RU" dirty="0">
              <a:solidFill>
                <a:srgbClr val="FF0000"/>
              </a:solidFill>
              <a:latin typeface="Verdana" pitchFamily="34" charset="0"/>
              <a:ea typeface="Verdana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795" y="1800377"/>
            <a:ext cx="3881887" cy="367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11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1678075" y="349103"/>
            <a:ext cx="9919238" cy="717160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2200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Важные принципы безопасности движения</a:t>
            </a:r>
            <a:endParaRPr lang="ru-RU" sz="22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1869" y="931447"/>
            <a:ext cx="10652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Самоконтроль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0364" y="1516222"/>
            <a:ext cx="628737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Самоконтроль состоит из четырех элементов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/>
            <a:endParaRPr lang="ru-R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Управление рисками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это умение оценивать риски и выбирать наиболее эффективные стратегии решения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задач.</a:t>
            </a:r>
          </a:p>
          <a:p>
            <a:pPr algn="just"/>
            <a:endParaRPr lang="ru-R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Управление стрессом и эмоциями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умение контролировать реакцию на стрессовые ситуации, чтобы не поддаваться эмоциональным всплескам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/>
            <a:endParaRPr lang="ru-R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Концентрация внимания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это наша способность концентрироваться на важных задачах и не допускать отвлекающих факторов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/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егулирование поведения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это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умение контролировать свое поведение и действовать по плану, не отклоняясь от намеченного курса.</a:t>
            </a:r>
            <a:endParaRPr lang="ru-RU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3"/>
          <a:stretch/>
        </p:blipFill>
        <p:spPr>
          <a:xfrm>
            <a:off x="6977743" y="1971979"/>
            <a:ext cx="4366846" cy="324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1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1678075" y="349103"/>
            <a:ext cx="9919238" cy="717160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2200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Важные принципы безопасности движения</a:t>
            </a:r>
            <a:endParaRPr lang="ru-RU" sz="22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1869" y="931447"/>
            <a:ext cx="10652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Самоконтроль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1869" y="1606479"/>
            <a:ext cx="6593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01.05.2021 г.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станции Октябрьск Куйбышевской </a:t>
            </a:r>
            <a:r>
              <a:rPr lang="ru-RU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ж.д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смертельно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травмирован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электрическим током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(3000В) помощник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машиниста ТЧЭ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Пенза. </a:t>
            </a:r>
          </a:p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Предварительно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установлено, что при приёмке электровоза 2ЭС6 «</a:t>
            </a:r>
            <a:r>
              <a:rPr lang="ru-RU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Синара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», помощник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не поставив в известность машиниста, пытался из проёма двери закрыть крышку люка песочного бункера при помощи нештатного приспособления – металлической проволоки. В нескольких десятках сантиметров от крышки расположен полоз опущенного токоприёмника, 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находившегося под напряжением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через высоковольтную шину от поднятого второго токоприёмника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Погодные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условия: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небольшой дождь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ветер южный, юго-западный 7-12 м/с, температура +11, +16 гр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ru-RU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095" y="1676646"/>
            <a:ext cx="4097142" cy="40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0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1678075" y="349103"/>
            <a:ext cx="9919238" cy="717160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2200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Важные принципы безопасности движения</a:t>
            </a:r>
            <a:endParaRPr lang="ru-RU" sz="22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1869" y="931447"/>
            <a:ext cx="10652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Самоконтроль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1869" y="1606479"/>
            <a:ext cx="659322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/>
              <a:t>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осмотре места происшествия была обнаружена самодельная металлическая проволока длиной 94 см, на одном конце загнутый крюк длиной 10 см, на другом конце импровизированная рукоятка в два оборота проволокой длиной 22 см.</a:t>
            </a:r>
            <a:b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осмотре локомотива 2ЭС6 №772 на поверхности нижней части первого скоса полоза токоприемника № 1 (слева по ходу движения) обнаружен след воздействия электрической дуги;</a:t>
            </a:r>
            <a:b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поверхности левого поручня 1 кабины (слева по ходу движения) на расстоянии 1500мм от нижней точки крепления, присутствует след воздействия электрической дуги.</a:t>
            </a:r>
            <a:endParaRPr lang="ru-RU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582" y="1648607"/>
            <a:ext cx="3709476" cy="430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0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1678075" y="349103"/>
            <a:ext cx="9919238" cy="717160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2200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Важные принципы безопасности движения</a:t>
            </a:r>
            <a:endParaRPr lang="ru-RU" sz="22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1869" y="931447"/>
            <a:ext cx="10652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Самоконтроль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1868" y="1606479"/>
            <a:ext cx="1077500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Помощник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нарушил вовсе не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инструкции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Он 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нарушил здравый смысл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Открыт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люк — замечательно! Доклад машинисту, доклад дежурному по депо и запись в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ТУ-152. Высшая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ценность — человеческую жизнь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/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ринципы самоконтроля:</a:t>
            </a:r>
          </a:p>
          <a:p>
            <a:pPr>
              <a:lnSpc>
                <a:spcPct val="150000"/>
              </a:lnSpc>
            </a:pP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Остановись» -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сделайте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паузу, оцените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нужна ли вам помощь для выполнения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задания, оцените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рабочую среду и устраните отвлекающие факторы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Подумай» -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оценка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ситуации, определения потенциальных опасностей и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предвидение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возможных последствий ваших действий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Действуй» -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максимальная концентрация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выполнения работы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Проверь» -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необходимо  проанализировать выполненную работу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Сообщи» -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критическая оценка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результатов своей работы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безопасности ее выполнения. </a:t>
            </a:r>
          </a:p>
        </p:txBody>
      </p:sp>
    </p:spTree>
    <p:extLst>
      <p:ext uri="{BB962C8B-B14F-4D97-AF65-F5344CB8AC3E}">
        <p14:creationId xmlns:p14="http://schemas.microsoft.com/office/powerpoint/2010/main" val="346590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8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325967" y="1366841"/>
            <a:ext cx="11372851" cy="483393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r>
              <a:rPr lang="ru-RU" altLang="ru-RU" sz="2200" b="1" dirty="0" smtClean="0">
                <a:latin typeface="Arial" pitchFamily="34" charset="0"/>
                <a:cs typeface="Arial" pitchFamily="34" charset="0"/>
              </a:rPr>
              <a:t>Только при условии качественного взаимодействия всех элементов корпоративной культуры можно добиваться стабильной работы, и устойчивого стратегического развития холдинга ОАО «РЖД»</a:t>
            </a:r>
          </a:p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endParaRPr lang="ru-RU" altLang="ru-RU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	Культура безопасности является частью корпоративной культуры холдинга «РЖД». </a:t>
            </a:r>
          </a:p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endParaRPr lang="ru-RU" altLang="ru-RU" sz="20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alt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Культура безопасности</a:t>
            </a:r>
            <a:r>
              <a:rPr lang="ru-RU" altLang="ru-RU" sz="2400" b="1" dirty="0" smtClean="0">
                <a:latin typeface="Arial" pitchFamily="34" charset="0"/>
                <a:cs typeface="Arial" pitchFamily="34" charset="0"/>
              </a:rPr>
              <a:t> - осознание важности, ответственности и способность работников железнодорожного транспорта обеспечивать безопасность, как одну из главных ценностей для компании и каждого работника. </a:t>
            </a:r>
          </a:p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endParaRPr lang="ru-RU" altLang="ru-RU" sz="2000" dirty="0"/>
          </a:p>
          <a:p>
            <a:pPr marL="0" indent="0" algn="just" eaLnBrk="1" hangingPunct="1">
              <a:spcBef>
                <a:spcPts val="600"/>
              </a:spcBef>
              <a:buFont typeface="Arial" pitchFamily="34" charset="0"/>
              <a:buNone/>
              <a:defRPr/>
            </a:pPr>
            <a:r>
              <a:rPr lang="ru-RU" altLang="ru-RU" sz="20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5612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325967" y="1366841"/>
            <a:ext cx="11372851" cy="4833937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altLang="ru-RU" sz="26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Т</a:t>
            </a:r>
            <a:r>
              <a:rPr lang="ru-RU" sz="26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равма -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повреждение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анатомической целостности организма или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нормального его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функционирования, как правило, происходящее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внезапно.</a:t>
            </a:r>
          </a:p>
          <a:p>
            <a:pPr algn="just"/>
            <a:r>
              <a:rPr lang="ru-RU" sz="2600" b="1" dirty="0"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sz="26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рофессиональное заболевание -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о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строе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или хроническое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заболевание работающего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, являющееся результатом воздействия на него вредного(</a:t>
            </a:r>
            <a:r>
              <a:rPr lang="ru-RU" sz="2600" dirty="0" err="1">
                <a:ea typeface="Verdana" panose="020B0604030504040204" pitchFamily="34" charset="0"/>
                <a:cs typeface="Verdana" panose="020B0604030504040204" pitchFamily="34" charset="0"/>
              </a:rPr>
              <a:t>ых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производственного(</a:t>
            </a:r>
            <a:r>
              <a:rPr lang="ru-RU" sz="26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ых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) фактора(</a:t>
            </a:r>
            <a:r>
              <a:rPr lang="ru-RU" sz="2600" dirty="0" err="1">
                <a:ea typeface="Verdana" panose="020B0604030504040204" pitchFamily="34" charset="0"/>
                <a:cs typeface="Verdana" panose="020B0604030504040204" pitchFamily="34" charset="0"/>
              </a:rPr>
              <a:t>ов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) при выполнении им трудовых обязанностей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и повлекшее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временную или стойкую утрату им профессиональной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трудоспособности, официально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расследованное, диагностированное, входящее в специальный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нормативно установленный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перечень профессиональных заболеваний, подлежащее 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учету и </a:t>
            </a:r>
            <a:r>
              <a:rPr lang="ru-RU" sz="2600" dirty="0">
                <a:ea typeface="Verdana" panose="020B0604030504040204" pitchFamily="34" charset="0"/>
                <a:cs typeface="Verdana" panose="020B0604030504040204" pitchFamily="34" charset="0"/>
              </a:rPr>
              <a:t>компенсации</a:t>
            </a:r>
            <a:r>
              <a:rPr lang="ru-RU" sz="2600" dirty="0" smtClean="0"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0" indent="0">
              <a:buNone/>
            </a:pPr>
            <a:endParaRPr lang="ru-RU" altLang="ru-RU" sz="26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ru-RU" sz="1600" b="1" dirty="0" smtClean="0"/>
              <a:t>ГОСТ ССБТ 12.0.002-2014 «термины и определения»</a:t>
            </a:r>
            <a:r>
              <a:rPr lang="ru-RU" altLang="ru-RU" sz="20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2920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325967" y="1366841"/>
            <a:ext cx="11372851" cy="4833937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/>
            <a:r>
              <a:rPr lang="ru-RU" sz="2200" b="1" dirty="0" smtClean="0">
                <a:latin typeface="Arial" pitchFamily="34" charset="0"/>
                <a:cs typeface="Arial" pitchFamily="34" charset="0"/>
              </a:rPr>
              <a:t>М</a:t>
            </a:r>
            <a:r>
              <a:rPr lang="ru-RU" b="1" dirty="0" smtClean="0"/>
              <a:t>икротравма - </a:t>
            </a:r>
            <a:r>
              <a:rPr lang="ru-RU" dirty="0"/>
              <a:t>н</a:t>
            </a:r>
            <a:r>
              <a:rPr lang="ru-RU" dirty="0" smtClean="0"/>
              <a:t>езначительная </a:t>
            </a:r>
            <a:r>
              <a:rPr lang="ru-RU" dirty="0"/>
              <a:t>травма, практически не </a:t>
            </a:r>
            <a:r>
              <a:rPr lang="ru-RU" dirty="0" smtClean="0"/>
              <a:t>требующая медицинского </a:t>
            </a:r>
            <a:r>
              <a:rPr lang="ru-RU" dirty="0"/>
              <a:t>вмешательства или требующая такого вмешательства в </a:t>
            </a:r>
            <a:r>
              <a:rPr lang="ru-RU" dirty="0" smtClean="0"/>
              <a:t>минимальной форме</a:t>
            </a:r>
            <a:r>
              <a:rPr lang="ru-RU" dirty="0"/>
              <a:t>, и потому не сказывающаяся на трудоспособности пострадавшего.</a:t>
            </a:r>
            <a:r>
              <a:rPr lang="ru-RU" altLang="ru-RU" sz="2000" dirty="0" smtClean="0"/>
              <a:t>	</a:t>
            </a:r>
          </a:p>
          <a:p>
            <a:pPr algn="just"/>
            <a:r>
              <a:rPr lang="ru-RU" b="1" dirty="0"/>
              <a:t>Н</a:t>
            </a:r>
            <a:r>
              <a:rPr lang="ru-RU" b="1" dirty="0" smtClean="0"/>
              <a:t>есчастный </a:t>
            </a:r>
            <a:r>
              <a:rPr lang="ru-RU" b="1" dirty="0"/>
              <a:t>случай на </a:t>
            </a:r>
            <a:r>
              <a:rPr lang="ru-RU" b="1" dirty="0" smtClean="0"/>
              <a:t>производстве - </a:t>
            </a:r>
            <a:r>
              <a:rPr lang="ru-RU" dirty="0"/>
              <a:t>с</a:t>
            </a:r>
            <a:r>
              <a:rPr lang="ru-RU" dirty="0" smtClean="0"/>
              <a:t>лучай </a:t>
            </a:r>
            <a:r>
              <a:rPr lang="ru-RU" dirty="0"/>
              <a:t>серьезного </a:t>
            </a:r>
            <a:r>
              <a:rPr lang="ru-RU" dirty="0" smtClean="0"/>
              <a:t>травматического воздействия </a:t>
            </a:r>
            <a:r>
              <a:rPr lang="ru-RU" dirty="0"/>
              <a:t>на работника опасного производственного фактора при </a:t>
            </a:r>
            <a:r>
              <a:rPr lang="ru-RU" dirty="0" smtClean="0"/>
              <a:t>выполнении им </a:t>
            </a:r>
            <a:r>
              <a:rPr lang="ru-RU" dirty="0"/>
              <a:t>трудовых обязанностей или заданий руководителя работ, в </a:t>
            </a:r>
            <a:r>
              <a:rPr lang="ru-RU" dirty="0" smtClean="0"/>
              <a:t>результате которого </a:t>
            </a:r>
            <a:r>
              <a:rPr lang="ru-RU" dirty="0"/>
              <a:t>произошла временная (не ниже нормативно установленной </a:t>
            </a:r>
            <a:r>
              <a:rPr lang="ru-RU" dirty="0" smtClean="0"/>
              <a:t>длительности) или </a:t>
            </a:r>
            <a:r>
              <a:rPr lang="ru-RU" dirty="0"/>
              <a:t>постоянная (стойкая) потеря трудоспособности или наступила смерть </a:t>
            </a:r>
            <a:r>
              <a:rPr lang="ru-RU" dirty="0" smtClean="0"/>
              <a:t>пострадавшего.</a:t>
            </a:r>
          </a:p>
          <a:p>
            <a:pPr marL="0" indent="0" algn="just">
              <a:buNone/>
            </a:pPr>
            <a:endParaRPr lang="ru-RU" sz="2000" b="1" dirty="0" smtClean="0"/>
          </a:p>
          <a:p>
            <a:pPr marL="0" indent="0" algn="just">
              <a:buNone/>
            </a:pPr>
            <a:r>
              <a:rPr lang="ru-RU" sz="1600" b="1" dirty="0" smtClean="0"/>
              <a:t>ГОСТ </a:t>
            </a:r>
            <a:r>
              <a:rPr lang="ru-RU" sz="1600" b="1" dirty="0"/>
              <a:t>ССБТ 12.0.002-2014 «термины и определения»</a:t>
            </a:r>
            <a:endParaRPr lang="ru-RU" alt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424357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409504" y="1132926"/>
            <a:ext cx="11372851" cy="36626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altLang="ru-RU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Нормативные документы по расследованию НС и профзаболеваний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04698" y="1725958"/>
            <a:ext cx="11277655" cy="64633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Федеральный закон от 30.12.2001 г. № 197-ФЗ «Трудовой кодекс Российской Федерации» (со всеми изменениями и дополнениями, последнее изменение от </a:t>
            </a:r>
            <a:r>
              <a:rPr lang="ru-RU" dirty="0" smtClean="0"/>
              <a:t>08.08.2024г</a:t>
            </a:r>
            <a:r>
              <a:rPr lang="ru-RU" dirty="0"/>
              <a:t>. № </a:t>
            </a:r>
            <a:r>
              <a:rPr lang="ru-RU" dirty="0" smtClean="0"/>
              <a:t>268-ФЗ), ст. 226-231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04697" y="2511969"/>
            <a:ext cx="11277655" cy="147732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Приказ </a:t>
            </a:r>
            <a:r>
              <a:rPr lang="ru-RU" dirty="0"/>
              <a:t>Минтруда России от 20 апреля 2022 г. № 223н «Об утверждении Положения об особенностях </a:t>
            </a:r>
            <a:r>
              <a:rPr lang="ru-RU" b="1" dirty="0"/>
              <a:t>расследования несчастных случаев </a:t>
            </a:r>
            <a:r>
              <a:rPr lang="ru-RU" dirty="0" smtClean="0"/>
              <a:t>на </a:t>
            </a:r>
            <a:r>
              <a:rPr lang="ru-RU" dirty="0"/>
              <a:t>производстве в отдельных отраслях и организациях, форм документов, соответствующих классификаторов, необходимых для расследования несчастных случаев на производстве</a:t>
            </a:r>
            <a:r>
              <a:rPr lang="ru-RU" dirty="0" smtClean="0"/>
              <a:t>».</a:t>
            </a:r>
            <a:endParaRPr lang="ru-RU" dirty="0"/>
          </a:p>
          <a:p>
            <a:r>
              <a:rPr lang="ru-RU" dirty="0"/>
              <a:t>«Положение об особенностях организации </a:t>
            </a:r>
            <a:r>
              <a:rPr lang="ru-RU" b="1" dirty="0"/>
              <a:t>расследования несчастных случаев</a:t>
            </a:r>
            <a:r>
              <a:rPr lang="ru-RU" dirty="0"/>
              <a:t> на производстве в ОАО «РЖД», утвержденное распоряжением ОАО «РЖД» от </a:t>
            </a:r>
            <a:r>
              <a:rPr lang="ru-RU" dirty="0" smtClean="0"/>
              <a:t>10.04.2024 №910/р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04697" y="4128977"/>
            <a:ext cx="11277655" cy="64633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Постановление правительства РФ «Правила </a:t>
            </a:r>
            <a:r>
              <a:rPr lang="ru-RU" b="1" dirty="0" smtClean="0"/>
              <a:t>расследования и учета случаев профессиональных заболеваний</a:t>
            </a:r>
          </a:p>
          <a:p>
            <a:r>
              <a:rPr lang="ru-RU" dirty="0" smtClean="0"/>
              <a:t> работников» от 05.07.2022 №1206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04697" y="4914988"/>
            <a:ext cx="11277655" cy="147732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Приказ Минтруда России от </a:t>
            </a:r>
            <a:r>
              <a:rPr lang="ru-RU" dirty="0" smtClean="0"/>
              <a:t>15 сентября 2021 </a:t>
            </a:r>
            <a:r>
              <a:rPr lang="ru-RU" dirty="0"/>
              <a:t>г. № </a:t>
            </a:r>
            <a:r>
              <a:rPr lang="ru-RU" dirty="0" smtClean="0"/>
              <a:t>632н </a:t>
            </a:r>
            <a:r>
              <a:rPr lang="ru-RU" dirty="0"/>
              <a:t>«Об утверждении </a:t>
            </a:r>
            <a:r>
              <a:rPr lang="ru-RU" dirty="0" smtClean="0"/>
              <a:t>рекомендаций по учету </a:t>
            </a:r>
            <a:r>
              <a:rPr lang="ru-RU" b="1" dirty="0" smtClean="0"/>
              <a:t>микроповреждений (микротравм</a:t>
            </a:r>
            <a:r>
              <a:rPr lang="ru-RU" smtClean="0"/>
              <a:t>) работников».</a:t>
            </a:r>
            <a:endParaRPr lang="ru-RU" dirty="0" smtClean="0"/>
          </a:p>
          <a:p>
            <a:r>
              <a:rPr lang="ru-RU" dirty="0" smtClean="0"/>
              <a:t>«Методика </a:t>
            </a:r>
            <a:r>
              <a:rPr lang="ru-RU" dirty="0"/>
              <a:t>расследования, </a:t>
            </a:r>
            <a:r>
              <a:rPr lang="ru-RU" b="1" dirty="0"/>
              <a:t>учета и оценки микроповреждений (микротравм</a:t>
            </a:r>
            <a:r>
              <a:rPr lang="ru-RU" dirty="0"/>
              <a:t>), полученных работниками ОАО «РЖД» в процессе производственной </a:t>
            </a:r>
            <a:r>
              <a:rPr lang="ru-RU" dirty="0" smtClean="0"/>
              <a:t>деятельности», </a:t>
            </a:r>
            <a:r>
              <a:rPr lang="ru-RU" dirty="0"/>
              <a:t>утвержденное распоряжением ОАО «РЖД» от </a:t>
            </a:r>
            <a:r>
              <a:rPr lang="ru-RU" dirty="0" smtClean="0"/>
              <a:t>20.05.2024 №1196/р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99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325967" y="1155826"/>
            <a:ext cx="11372851" cy="42176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Основные причины производственного травматизма 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99848442"/>
              </p:ext>
            </p:extLst>
          </p:nvPr>
        </p:nvGraphicFramePr>
        <p:xfrm>
          <a:off x="381839" y="1557493"/>
          <a:ext cx="11424975" cy="4964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172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5284" y="4721061"/>
            <a:ext cx="7520956" cy="124136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ru-RU" sz="3200" b="1" baseline="-250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</a:rPr>
              <a:t>ПРИЧИНОЙ</a:t>
            </a:r>
            <a:r>
              <a:rPr lang="ru-RU" sz="3200" b="1" baseline="-25000" dirty="0" smtClean="0">
                <a:latin typeface="Verdana" pitchFamily="34" charset="0"/>
                <a:ea typeface="Verdana" pitchFamily="34" charset="0"/>
              </a:rPr>
              <a:t> </a:t>
            </a:r>
            <a:r>
              <a:rPr lang="ru-RU" sz="3200" b="1" baseline="-25000" dirty="0">
                <a:latin typeface="Verdana" pitchFamily="34" charset="0"/>
                <a:ea typeface="Verdana" pitchFamily="34" charset="0"/>
              </a:rPr>
              <a:t>большинства несчастных случаев на производстве является не техника, </a:t>
            </a:r>
            <a:endParaRPr lang="ru-RU" sz="3200" b="1" baseline="-25000" dirty="0" smtClean="0">
              <a:latin typeface="Verdana" pitchFamily="34" charset="0"/>
              <a:ea typeface="Verdana" pitchFamily="34" charset="0"/>
            </a:endParaRPr>
          </a:p>
          <a:p>
            <a:r>
              <a:rPr lang="ru-RU" sz="3200" b="1" baseline="-25000" dirty="0" smtClean="0">
                <a:latin typeface="Verdana" pitchFamily="34" charset="0"/>
                <a:ea typeface="Verdana" pitchFamily="34" charset="0"/>
              </a:rPr>
              <a:t>а </a:t>
            </a:r>
            <a:r>
              <a:rPr lang="ru-RU" sz="3200" b="1" baseline="-25000" dirty="0">
                <a:latin typeface="Verdana" pitchFamily="34" charset="0"/>
                <a:ea typeface="Verdana" pitchFamily="34" charset="0"/>
              </a:rPr>
              <a:t>действия самого человека.</a:t>
            </a:r>
            <a:endParaRPr lang="ru-RU" sz="3200" dirty="0">
              <a:latin typeface="Verdana" pitchFamily="34" charset="0"/>
              <a:ea typeface="Verdan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415" y="1416465"/>
            <a:ext cx="3350809" cy="304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437416" y="4531265"/>
            <a:ext cx="33508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baseline="-25000" dirty="0"/>
              <a:t>ЗАМЕСТИТЕЛЬ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b="1" baseline="-25000" dirty="0"/>
              <a:t>ГЕНЕРАЛЬНОГО ДИРЕКТОРА - ГЛАВНЫЙ ИНЖЕНЕР ОАО «РЖД»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b="1" baseline="-25000" dirty="0"/>
              <a:t>А.М. </a:t>
            </a:r>
            <a:r>
              <a:rPr lang="ru-RU" b="1" baseline="-25000" dirty="0" smtClean="0"/>
              <a:t>ХРАМЦОВ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5284" y="1416465"/>
            <a:ext cx="7520956" cy="3170099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Анализ материалов расследования случаев производственного травматизма, свидетельствует, что абсолютное большинство таких случаев связано с </a:t>
            </a:r>
            <a:r>
              <a:rPr lang="ru-RU" sz="2400" dirty="0" smtClean="0">
                <a:solidFill>
                  <a:schemeClr val="accent1"/>
                </a:solidFill>
                <a:latin typeface="Verdana" pitchFamily="34" charset="0"/>
                <a:ea typeface="Verdana" pitchFamily="34" charset="0"/>
              </a:rPr>
              <a:t>невыполнением работниками и руководителями 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требований безопасности</a:t>
            </a:r>
            <a:r>
              <a:rPr lang="ru-RU" sz="24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 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производственных процессов.</a:t>
            </a:r>
            <a:endParaRPr lang="ru-RU" sz="2400" dirty="0">
              <a:latin typeface="Verdana" pitchFamily="34" charset="0"/>
              <a:ea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68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6486" y="1108732"/>
            <a:ext cx="1189408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Классификация травм в зависимости от вида воздействия</a:t>
            </a:r>
            <a:endParaRPr lang="ru-RU" sz="2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3569688474"/>
              </p:ext>
            </p:extLst>
          </p:nvPr>
        </p:nvGraphicFramePr>
        <p:xfrm>
          <a:off x="810296" y="1925483"/>
          <a:ext cx="3256021" cy="594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Скругленный прямоугольник 4"/>
          <p:cNvSpPr txBox="1"/>
          <p:nvPr/>
        </p:nvSpPr>
        <p:spPr>
          <a:xfrm>
            <a:off x="810294" y="2830415"/>
            <a:ext cx="3256023" cy="5670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600" b="1" dirty="0" smtClean="0">
                <a:solidFill>
                  <a:srgbClr val="FF0000"/>
                </a:solidFill>
              </a:rPr>
              <a:t>Терми</a:t>
            </a:r>
            <a:r>
              <a:rPr lang="ru-RU" sz="3600" b="1" kern="1200" dirty="0" smtClean="0">
                <a:solidFill>
                  <a:srgbClr val="FF0000"/>
                </a:solidFill>
              </a:rPr>
              <a:t>ческие</a:t>
            </a:r>
            <a:endParaRPr lang="ru-RU" sz="3600" b="1" kern="1200" dirty="0">
              <a:solidFill>
                <a:srgbClr val="FF0000"/>
              </a:solidFill>
            </a:endParaRPr>
          </a:p>
        </p:txBody>
      </p:sp>
      <p:sp>
        <p:nvSpPr>
          <p:cNvPr id="28" name="Скругленный прямоугольник 4"/>
          <p:cNvSpPr txBox="1"/>
          <p:nvPr/>
        </p:nvSpPr>
        <p:spPr>
          <a:xfrm>
            <a:off x="810295" y="3707558"/>
            <a:ext cx="3256022" cy="58205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600" b="1" dirty="0" smtClean="0">
                <a:solidFill>
                  <a:schemeClr val="accent1"/>
                </a:solidFill>
              </a:rPr>
              <a:t>Хим</a:t>
            </a:r>
            <a:r>
              <a:rPr lang="ru-RU" sz="3600" b="1" kern="1200" dirty="0" smtClean="0">
                <a:solidFill>
                  <a:schemeClr val="accent1"/>
                </a:solidFill>
              </a:rPr>
              <a:t>ические</a:t>
            </a:r>
            <a:endParaRPr lang="ru-RU" sz="3600" b="1" kern="1200" dirty="0">
              <a:solidFill>
                <a:schemeClr val="accent1"/>
              </a:solidFill>
            </a:endParaRPr>
          </a:p>
        </p:txBody>
      </p:sp>
      <p:sp>
        <p:nvSpPr>
          <p:cNvPr id="31" name="Скругленный прямоугольник 4"/>
          <p:cNvSpPr txBox="1"/>
          <p:nvPr/>
        </p:nvSpPr>
        <p:spPr>
          <a:xfrm>
            <a:off x="810295" y="5483310"/>
            <a:ext cx="3259877" cy="56708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600" b="1" dirty="0" smtClean="0">
                <a:solidFill>
                  <a:schemeClr val="accent1"/>
                </a:solidFill>
              </a:rPr>
              <a:t>Псих</a:t>
            </a:r>
            <a:r>
              <a:rPr lang="ru-RU" sz="3600" b="1" kern="1200" dirty="0" smtClean="0">
                <a:solidFill>
                  <a:schemeClr val="accent1"/>
                </a:solidFill>
              </a:rPr>
              <a:t>ические</a:t>
            </a:r>
            <a:endParaRPr lang="ru-RU" sz="3600" b="1" kern="1200" dirty="0">
              <a:solidFill>
                <a:schemeClr val="accent1"/>
              </a:solidFill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4307594" y="1980623"/>
            <a:ext cx="978408" cy="484632"/>
          </a:xfrm>
          <a:prstGeom prst="righ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право 37"/>
          <p:cNvSpPr/>
          <p:nvPr/>
        </p:nvSpPr>
        <p:spPr>
          <a:xfrm>
            <a:off x="4307594" y="2872012"/>
            <a:ext cx="978408" cy="484632"/>
          </a:xfrm>
          <a:prstGeom prst="righ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трелка вправо 41"/>
          <p:cNvSpPr/>
          <p:nvPr/>
        </p:nvSpPr>
        <p:spPr>
          <a:xfrm>
            <a:off x="4307595" y="3756269"/>
            <a:ext cx="978408" cy="484632"/>
          </a:xfrm>
          <a:prstGeom prst="righ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трелка вправо 43"/>
          <p:cNvSpPr/>
          <p:nvPr/>
        </p:nvSpPr>
        <p:spPr>
          <a:xfrm>
            <a:off x="4307595" y="4654295"/>
            <a:ext cx="978408" cy="484632"/>
          </a:xfrm>
          <a:prstGeom prst="righ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TextBox 44"/>
          <p:cNvSpPr txBox="1"/>
          <p:nvPr/>
        </p:nvSpPr>
        <p:spPr>
          <a:xfrm>
            <a:off x="5523426" y="1957679"/>
            <a:ext cx="51748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ушибы</a:t>
            </a: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порезы, переломы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523426" y="2852347"/>
            <a:ext cx="4086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ожоги, обморожения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523426" y="3736975"/>
            <a:ext cx="37224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отравления, ожоги</a:t>
            </a:r>
          </a:p>
        </p:txBody>
      </p:sp>
      <p:sp>
        <p:nvSpPr>
          <p:cNvPr id="49" name="Скругленный прямоугольник 4"/>
          <p:cNvSpPr txBox="1"/>
          <p:nvPr/>
        </p:nvSpPr>
        <p:spPr>
          <a:xfrm>
            <a:off x="810294" y="4605584"/>
            <a:ext cx="3256023" cy="58205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600" b="1" dirty="0" smtClean="0">
                <a:solidFill>
                  <a:schemeClr val="accent1"/>
                </a:solidFill>
              </a:rPr>
              <a:t>Электри</a:t>
            </a:r>
            <a:r>
              <a:rPr lang="ru-RU" sz="3600" b="1" kern="1200" dirty="0" smtClean="0">
                <a:solidFill>
                  <a:schemeClr val="accent1"/>
                </a:solidFill>
              </a:rPr>
              <a:t>ческие</a:t>
            </a:r>
            <a:endParaRPr lang="ru-RU" sz="3600" b="1" kern="1200" dirty="0">
              <a:solidFill>
                <a:schemeClr val="accent1"/>
              </a:solidFill>
            </a:endParaRPr>
          </a:p>
        </p:txBody>
      </p:sp>
      <p:sp>
        <p:nvSpPr>
          <p:cNvPr id="50" name="Стрелка вправо 49"/>
          <p:cNvSpPr/>
          <p:nvPr/>
        </p:nvSpPr>
        <p:spPr>
          <a:xfrm>
            <a:off x="4307595" y="5524535"/>
            <a:ext cx="978408" cy="484632"/>
          </a:xfrm>
          <a:prstGeom prst="righ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>
            <a:off x="5523426" y="4635001"/>
            <a:ext cx="6370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поражения электрическим током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523426" y="5505241"/>
            <a:ext cx="23791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стресс, шок</a:t>
            </a:r>
          </a:p>
        </p:txBody>
      </p:sp>
    </p:spTree>
    <p:extLst>
      <p:ext uri="{BB962C8B-B14F-4D97-AF65-F5344CB8AC3E}">
        <p14:creationId xmlns:p14="http://schemas.microsoft.com/office/powerpoint/2010/main" val="20138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00119" y="1048845"/>
            <a:ext cx="70868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sz="2600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рофессиональные заболевания</a:t>
            </a:r>
            <a:endParaRPr lang="ru-RU" sz="2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" name="Скругленный прямоугольник 4"/>
          <p:cNvSpPr txBox="1"/>
          <p:nvPr/>
        </p:nvSpPr>
        <p:spPr>
          <a:xfrm>
            <a:off x="219430" y="5483307"/>
            <a:ext cx="1949612" cy="5670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 smtClean="0">
                <a:solidFill>
                  <a:schemeClr val="accent1"/>
                </a:solidFill>
              </a:rPr>
              <a:t>Хронические</a:t>
            </a:r>
            <a:endParaRPr lang="ru-RU" sz="2400" b="1" kern="1200" dirty="0">
              <a:solidFill>
                <a:schemeClr val="accent1"/>
              </a:solidFill>
            </a:endParaRPr>
          </a:p>
        </p:txBody>
      </p:sp>
      <p:sp>
        <p:nvSpPr>
          <p:cNvPr id="49" name="Скругленный прямоугольник 4"/>
          <p:cNvSpPr txBox="1"/>
          <p:nvPr/>
        </p:nvSpPr>
        <p:spPr>
          <a:xfrm>
            <a:off x="223284" y="3741223"/>
            <a:ext cx="1945758" cy="5820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l" defTabSz="10668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>
                <a:solidFill>
                  <a:schemeClr val="accent1"/>
                </a:solidFill>
              </a:rPr>
              <a:t>О</a:t>
            </a:r>
            <a:r>
              <a:rPr lang="ru-RU" sz="2400" b="1" dirty="0" smtClean="0">
                <a:solidFill>
                  <a:schemeClr val="accent1"/>
                </a:solidFill>
              </a:rPr>
              <a:t>стрые</a:t>
            </a:r>
            <a:endParaRPr lang="ru-RU" sz="2400" b="1" kern="1200" dirty="0">
              <a:solidFill>
                <a:schemeClr val="accent1"/>
              </a:solidFill>
            </a:endParaRPr>
          </a:p>
        </p:txBody>
      </p:sp>
      <p:sp>
        <p:nvSpPr>
          <p:cNvPr id="50" name="Стрелка вправо 49"/>
          <p:cNvSpPr/>
          <p:nvPr/>
        </p:nvSpPr>
        <p:spPr>
          <a:xfrm>
            <a:off x="2289224" y="5607288"/>
            <a:ext cx="679075" cy="319115"/>
          </a:xfrm>
          <a:prstGeom prst="righ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23283" y="1515020"/>
            <a:ext cx="118372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Профессиональное заболевание - </a:t>
            </a:r>
            <a:r>
              <a:rPr lang="ru-RU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острое или хроническое заболевание работающего, являющееся результатом воздействия на него вредного(</a:t>
            </a:r>
            <a:r>
              <a:rPr lang="ru-RU" dirty="0" err="1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ых</a:t>
            </a:r>
            <a:r>
              <a:rPr lang="ru-RU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 производственного(</a:t>
            </a:r>
            <a:r>
              <a:rPr lang="ru-RU" dirty="0" err="1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ых</a:t>
            </a:r>
            <a:r>
              <a:rPr lang="ru-RU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 фактора(</a:t>
            </a:r>
            <a:r>
              <a:rPr lang="ru-RU" dirty="0" err="1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ов</a:t>
            </a:r>
            <a:r>
              <a:rPr lang="ru-RU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 при выполнении им трудовых обязанностей и повлекшее временную или стойкую утрату им профессиональной трудоспособности, официально расследованное, диагностированное, входящее в специальный нормативно установленный перечень профессиональных заболеваний, подлежащее учету и компенсации.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9224" y="3089191"/>
            <a:ext cx="7960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Различают острые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 хронические профессиональные заболевания</a:t>
            </a:r>
          </a:p>
        </p:txBody>
      </p:sp>
      <p:sp>
        <p:nvSpPr>
          <p:cNvPr id="22" name="Стрелка вправо 21"/>
          <p:cNvSpPr/>
          <p:nvPr/>
        </p:nvSpPr>
        <p:spPr>
          <a:xfrm>
            <a:off x="2289224" y="3872692"/>
            <a:ext cx="679075" cy="319115"/>
          </a:xfrm>
          <a:prstGeom prst="righ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088481" y="3570584"/>
            <a:ext cx="8972061" cy="156966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это результат однократного воздействия на работника вредного производственного фактора, повлекшее временную или стойкую утрату профессиональной трудоспособности.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нтоксикация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возникает внезапно, после однократного (в течение не более одной рабочей смены) воздействия относительно высоких концентраций химических веществ, содержащихся в воздухе рабочей зоны, а также уровней и доз других неблагоприятных факторов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8480" y="5351346"/>
            <a:ext cx="8972062" cy="83099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хроническое профессиональное заболевание является результатом длительного воздействия на работника вредного производственного фактора, повлекшее временную или стойкую утрату профессиональной трудоспособности.</a:t>
            </a:r>
          </a:p>
        </p:txBody>
      </p:sp>
    </p:spTree>
    <p:extLst>
      <p:ext uri="{BB962C8B-B14F-4D97-AF65-F5344CB8AC3E}">
        <p14:creationId xmlns:p14="http://schemas.microsoft.com/office/powerpoint/2010/main" val="163984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060" y="1123721"/>
            <a:ext cx="1202542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b="1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Мероприятия по предупреждению производственного травматизма</a:t>
            </a:r>
            <a:endParaRPr lang="ru-RU" sz="2300" b="1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Content Placeholder 1"/>
          <p:cNvSpPr>
            <a:spLocks/>
          </p:cNvSpPr>
          <p:nvPr/>
        </p:nvSpPr>
        <p:spPr bwMode="auto">
          <a:xfrm>
            <a:off x="504699" y="1840764"/>
            <a:ext cx="11277655" cy="4553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buNone/>
            </a:pPr>
            <a:r>
              <a:rPr lang="ru-RU" sz="1600" dirty="0" smtClean="0"/>
              <a:t>	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Профилактика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производственного травматизма, профессиональных заболеваний обеспечивается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системой 	мер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защиты работников: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нормативно-правовые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законы, акты и правила, регламентирующие и регулирующие безопасность труда;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организационные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обучение охране труда, организация СУОТ, организация рабочей зоны и рабочего места, контроль;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экономические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 механизмы, стимулирующие выполнение требования безопасности (штрафы); материальная ответственность за нарушения, премирование за соблюдение техники безопасности.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технические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технические средства, обеспечивающие безопасность труда;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медико-профилактические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обязательные и периодические медицинские осмотры работников, выдача молока, организация душевых, выдача моющих средств.</a:t>
            </a:r>
            <a:endParaRPr lang="ru-RU" altLang="ru-RU" sz="2000" dirty="0">
              <a:solidFill>
                <a:srgbClr val="0038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28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060" y="1123721"/>
            <a:ext cx="1202542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b="1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Профилактика профессиональных </a:t>
            </a:r>
            <a:r>
              <a:rPr lang="ru-RU" sz="2300" b="1" dirty="0" smtClean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заболеваний</a:t>
            </a:r>
            <a:endParaRPr lang="ru-RU" sz="2300" b="1" dirty="0">
              <a:solidFill>
                <a:schemeClr val="accent5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Content Placeholder 1"/>
          <p:cNvSpPr>
            <a:spLocks/>
          </p:cNvSpPr>
          <p:nvPr/>
        </p:nvSpPr>
        <p:spPr bwMode="auto">
          <a:xfrm>
            <a:off x="504700" y="1672381"/>
            <a:ext cx="11277655" cy="4845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buNone/>
            </a:pPr>
            <a:r>
              <a:rPr lang="ru-RU" sz="1600" dirty="0" smtClean="0"/>
              <a:t>	</a:t>
            </a:r>
            <a:r>
              <a:rPr lang="ru-RU" sz="23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Профилактика профессиональных и профессионально обусловленных заболеваний </a:t>
            </a:r>
            <a:r>
              <a:rPr lang="ru-RU" sz="2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— система мер медицинского (санитарно-эпидемиологического, санитарно-гигиенического, лечебно- профилактического и т. д.) и немедицинского (государственного, общественного, экономического, правового, экологического и др.) характера, направленных на предупреждение несчастных случаев на производстве, снижение риска развития отклонений в состоянии здоровья работников, предотвращение или замедление прогрессирования заболеваний, уменьшение неблагоприятных уровней воздействия на работника вредных производственных </a:t>
            </a:r>
            <a:r>
              <a:rPr lang="ru-RU" sz="23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факторов.</a:t>
            </a:r>
          </a:p>
          <a:p>
            <a:pPr marL="0" indent="0">
              <a:buNone/>
            </a:pPr>
            <a:r>
              <a:rPr lang="ru-RU" sz="2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здравоохранении РФ принято выделять 2 вида профилактики — первичную и вторичную.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altLang="ru-RU" sz="2000" dirty="0">
              <a:solidFill>
                <a:srgbClr val="00385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30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4700" y="1123721"/>
            <a:ext cx="11382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Расследованию в установленном порядке как несчастные случаи подлежат события, в результате которых пострадавшими были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получены: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Content Placeholder 1"/>
          <p:cNvSpPr>
            <a:spLocks/>
          </p:cNvSpPr>
          <p:nvPr/>
        </p:nvSpPr>
        <p:spPr bwMode="auto">
          <a:xfrm>
            <a:off x="504699" y="1968355"/>
            <a:ext cx="11277655" cy="4553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defTabSz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ru-RU" sz="1800" b="1" dirty="0">
                <a:ea typeface="Verdana" panose="020B0604030504040204" pitchFamily="34" charset="0"/>
                <a:cs typeface="Arial" panose="020B0604020202020204" pitchFamily="34" charset="0"/>
              </a:rPr>
              <a:t>телесные повреждения </a:t>
            </a:r>
            <a:r>
              <a:rPr lang="ru-RU" sz="1800" b="1" dirty="0" smtClean="0">
                <a:ea typeface="Verdana" panose="020B0604030504040204" pitchFamily="34" charset="0"/>
                <a:cs typeface="Arial" panose="020B0604020202020204" pitchFamily="34" charset="0"/>
              </a:rPr>
              <a:t>(</a:t>
            </a:r>
            <a:r>
              <a:rPr lang="ru-RU" altLang="ru-RU" sz="1800" b="1" dirty="0" smtClean="0">
                <a:cs typeface="Arial" panose="020B0604020202020204" pitchFamily="34" charset="0"/>
              </a:rPr>
              <a:t>травмы), </a:t>
            </a:r>
            <a:r>
              <a:rPr lang="ru-RU" altLang="ru-RU" sz="1800" b="1" dirty="0">
                <a:cs typeface="Arial" panose="020B0604020202020204" pitchFamily="34" charset="0"/>
              </a:rPr>
              <a:t>в том числе нанесенная другим </a:t>
            </a:r>
            <a:r>
              <a:rPr lang="ru-RU" altLang="ru-RU" sz="1800" b="1" dirty="0" smtClean="0">
                <a:cs typeface="Arial" panose="020B0604020202020204" pitchFamily="34" charset="0"/>
              </a:rPr>
              <a:t>лицом</a:t>
            </a:r>
            <a:endParaRPr lang="ru-RU" altLang="ru-RU" sz="1800" b="1" dirty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1800" b="1" dirty="0" smtClean="0">
                <a:cs typeface="Arial" panose="020B0604020202020204" pitchFamily="34" charset="0"/>
              </a:rPr>
              <a:t>тепловой удар, ожог</a:t>
            </a:r>
            <a:r>
              <a:rPr lang="ru-RU" altLang="ru-RU" sz="1800" b="1" dirty="0">
                <a:cs typeface="Arial" panose="020B0604020202020204" pitchFamily="34" charset="0"/>
              </a:rPr>
              <a:t>, обморожение, </a:t>
            </a:r>
            <a:r>
              <a:rPr lang="ru-RU" altLang="ru-RU" sz="1800" b="1" dirty="0" smtClean="0">
                <a:cs typeface="Arial" panose="020B0604020202020204" pitchFamily="34" charset="0"/>
              </a:rPr>
              <a:t>отравление, утопление</a:t>
            </a:r>
            <a:endParaRPr lang="ru-RU" altLang="ru-RU" sz="1800" b="1" dirty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1800" b="1" dirty="0">
                <a:cs typeface="Arial" panose="020B0604020202020204" pitchFamily="34" charset="0"/>
              </a:rPr>
              <a:t>поражение электрическим током, молнией, </a:t>
            </a:r>
            <a:r>
              <a:rPr lang="ru-RU" altLang="ru-RU" sz="1800" b="1" dirty="0" smtClean="0">
                <a:cs typeface="Arial" panose="020B0604020202020204" pitchFamily="34" charset="0"/>
              </a:rPr>
              <a:t>излучением</a:t>
            </a:r>
            <a:endParaRPr lang="ru-RU" altLang="ru-RU" sz="1800" b="1" dirty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1800" b="1" dirty="0">
                <a:cs typeface="Arial" panose="020B0604020202020204" pitchFamily="34" charset="0"/>
              </a:rPr>
              <a:t>укусы насекомых и пресмыкающихся, телесные повреждения, нанесенные </a:t>
            </a:r>
            <a:r>
              <a:rPr lang="ru-RU" altLang="ru-RU" sz="1800" b="1" dirty="0" smtClean="0">
                <a:cs typeface="Arial" panose="020B0604020202020204" pitchFamily="34" charset="0"/>
              </a:rPr>
              <a:t>животными</a:t>
            </a:r>
            <a:endParaRPr lang="ru-RU" altLang="ru-RU" sz="1800" b="1" dirty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1800" b="1" dirty="0">
                <a:cs typeface="Arial" panose="020B0604020202020204" pitchFamily="34" charset="0"/>
              </a:rPr>
              <a:t>повреждения, полученные в результате взрывов, аварий, разрушения зданий, сооружений и конструкций, стихийных бедствий и других чрезвычайных ситуаций, повлекшие за собой перевод работника на другую работу, временную или стойкую утрату им трудоспособности либо его </a:t>
            </a:r>
            <a:r>
              <a:rPr lang="ru-RU" altLang="ru-RU" sz="1800" b="1" dirty="0" smtClean="0">
                <a:cs typeface="Arial" panose="020B0604020202020204" pitchFamily="34" charset="0"/>
              </a:rPr>
              <a:t>смерть</a:t>
            </a:r>
          </a:p>
          <a:p>
            <a:pPr marL="0" indent="0" algn="just">
              <a:spcBef>
                <a:spcPct val="0"/>
              </a:spcBef>
              <a:buNone/>
            </a:pPr>
            <a:endParaRPr lang="ru-RU" sz="1800" b="1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ru-RU" sz="1800" b="1" dirty="0" smtClean="0">
                <a:cs typeface="Arial" panose="020B0604020202020204" pitchFamily="34" charset="0"/>
              </a:rPr>
              <a:t>	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Расследованию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и учету в соответствии с настоящей главой подлежат несчастные случаи, происшедшие с работниками и другими лицами, участвующими в производственной деятельности работодателя (в том числе с лицами, подлежащими обязательному социальному страхованию от несчастных случаев на производстве и профессиональных заболеваний), </a:t>
            </a:r>
            <a:r>
              <a:rPr lang="ru-RU" sz="1600" b="1" dirty="0">
                <a:solidFill>
                  <a:srgbClr val="C00000"/>
                </a:solidFill>
              </a:rPr>
              <a:t>при исполнении ими трудовых обязанностей или выполнении какой-либо работы по поручению работодателя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 (его представителя), а также при осуществлении иных правомерных действий, обусловленных трудовыми отношениями с работодателем либо совершаемых в его интересах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marL="0" indent="0" algn="r">
              <a:spcBef>
                <a:spcPct val="0"/>
              </a:spcBef>
              <a:buNone/>
            </a:pPr>
            <a:r>
              <a:rPr lang="ru-RU" altLang="ru-RU" sz="1600" b="1" dirty="0" smtClean="0">
                <a:cs typeface="Arial" panose="020B0604020202020204" pitchFamily="34" charset="0"/>
              </a:rPr>
              <a:t>(</a:t>
            </a:r>
            <a:r>
              <a:rPr lang="ru-RU" altLang="ru-RU" sz="1600" b="1" dirty="0">
                <a:cs typeface="Arial" panose="020B0604020202020204" pitchFamily="34" charset="0"/>
              </a:rPr>
              <a:t>ст.227 ТК РФ)</a:t>
            </a:r>
            <a:endParaRPr lang="ru-RU" altLang="ru-RU" sz="1600" b="1" dirty="0">
              <a:solidFill>
                <a:srgbClr val="003854"/>
              </a:solidFill>
              <a:cs typeface="Arial" panose="020B0604020202020204" pitchFamily="34" charset="0"/>
            </a:endParaRPr>
          </a:p>
          <a:p>
            <a:pPr eaLnBrk="1" hangingPunct="1">
              <a:spcBef>
                <a:spcPct val="30000"/>
              </a:spcBef>
            </a:pPr>
            <a:endParaRPr lang="ru-RU" altLang="ru-RU" sz="1600" dirty="0">
              <a:solidFill>
                <a:srgbClr val="003854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52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55095" y="1145754"/>
            <a:ext cx="741581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Классификация несчастных случаев </a:t>
            </a:r>
            <a:endParaRPr lang="ru-RU" sz="2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41960932"/>
              </p:ext>
            </p:extLst>
          </p:nvPr>
        </p:nvGraphicFramePr>
        <p:xfrm>
          <a:off x="224173" y="1762614"/>
          <a:ext cx="11674316" cy="4649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264107" y="1762613"/>
            <a:ext cx="3450566" cy="1477328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исполнении трудовых обязанностей или заданию работодателя, при следовании к месту работы, с места работы на транспорте работодателя,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течение рабочего времени на территории организации или вне </a:t>
            </a:r>
            <a:r>
              <a:rPr lang="ru-RU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её,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следовании к месту служебной командировки и обратно</a:t>
            </a:r>
            <a:r>
              <a:rPr lang="ru-RU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и другие действия совершаемые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интересах работодателя 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3683422" y="2907102"/>
            <a:ext cx="716050" cy="241540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1139356" y="2907102"/>
            <a:ext cx="706697" cy="241540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6236841" y="2915729"/>
            <a:ext cx="750498" cy="232913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углом 11"/>
          <p:cNvSpPr/>
          <p:nvPr/>
        </p:nvSpPr>
        <p:spPr>
          <a:xfrm rot="5400000">
            <a:off x="8702808" y="2871353"/>
            <a:ext cx="304411" cy="2562045"/>
          </a:xfrm>
          <a:prstGeom prst="bentArrow">
            <a:avLst/>
          </a:prstGeom>
          <a:scene3d>
            <a:camera prst="orthographicFront">
              <a:rot lat="21299999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Стрелка углом вверх 15"/>
          <p:cNvSpPr/>
          <p:nvPr/>
        </p:nvSpPr>
        <p:spPr>
          <a:xfrm>
            <a:off x="7573993" y="3332274"/>
            <a:ext cx="2562045" cy="32532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39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Прямоугольник 540"/>
          <p:cNvSpPr>
            <a:spLocks noChangeArrowheads="1"/>
          </p:cNvSpPr>
          <p:nvPr/>
        </p:nvSpPr>
        <p:spPr bwMode="auto">
          <a:xfrm>
            <a:off x="2740099" y="1446231"/>
            <a:ext cx="5724525" cy="361950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Извещение о несчастном случае </a:t>
            </a:r>
          </a:p>
        </p:txBody>
      </p:sp>
      <p:sp>
        <p:nvSpPr>
          <p:cNvPr id="3" name="Прямоугольник 440"/>
          <p:cNvSpPr>
            <a:spLocks noChangeArrowheads="1"/>
          </p:cNvSpPr>
          <p:nvPr/>
        </p:nvSpPr>
        <p:spPr bwMode="auto">
          <a:xfrm>
            <a:off x="504700" y="1891770"/>
            <a:ext cx="5141188" cy="514351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Создание комиссии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 ( не менее  3 человек) </a:t>
            </a:r>
          </a:p>
        </p:txBody>
      </p:sp>
      <p:sp>
        <p:nvSpPr>
          <p:cNvPr id="6" name="Прямоугольник 547"/>
          <p:cNvSpPr>
            <a:spLocks noChangeArrowheads="1"/>
          </p:cNvSpPr>
          <p:nvPr/>
        </p:nvSpPr>
        <p:spPr bwMode="auto">
          <a:xfrm>
            <a:off x="5730949" y="1882476"/>
            <a:ext cx="5975498" cy="514351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Запрос в медучреждение о степени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 тяжести травмы</a:t>
            </a:r>
          </a:p>
        </p:txBody>
      </p:sp>
      <p:sp>
        <p:nvSpPr>
          <p:cNvPr id="7" name="Прямоугольник 544"/>
          <p:cNvSpPr>
            <a:spLocks noChangeArrowheads="1"/>
          </p:cNvSpPr>
          <p:nvPr/>
        </p:nvSpPr>
        <p:spPr bwMode="auto">
          <a:xfrm>
            <a:off x="2740099" y="2482734"/>
            <a:ext cx="5724525" cy="439703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Опрос  пострадавшего и всех очевидцев происшествия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(объяснительные, протоколы опроса)</a:t>
            </a:r>
          </a:p>
        </p:txBody>
      </p:sp>
      <p:sp>
        <p:nvSpPr>
          <p:cNvPr id="8" name="Прямоугольник 545"/>
          <p:cNvSpPr>
            <a:spLocks noChangeArrowheads="1"/>
          </p:cNvSpPr>
          <p:nvPr/>
        </p:nvSpPr>
        <p:spPr bwMode="auto">
          <a:xfrm>
            <a:off x="2740099" y="3031781"/>
            <a:ext cx="5724525" cy="400050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Осмотр места происшествия (фото, видеосъемка, составление схем)</a:t>
            </a:r>
          </a:p>
        </p:txBody>
      </p:sp>
      <p:sp>
        <p:nvSpPr>
          <p:cNvPr id="9" name="Прямоугольник 546"/>
          <p:cNvSpPr>
            <a:spLocks noChangeArrowheads="1"/>
          </p:cNvSpPr>
          <p:nvPr/>
        </p:nvSpPr>
        <p:spPr bwMode="auto">
          <a:xfrm>
            <a:off x="504700" y="3541175"/>
            <a:ext cx="11201747" cy="1057176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Подготовка необходимых документов:  (сведения о пострадавшем, прохождение обучения  и  инструктажей, обеспечение средствами защиты; описание    рабочего    места,   агрегата,   машины,   станка, транспортного средства  и  другого  оборудования,  где  произошел  несчастный случай; описание постройки, сооружения, материала,</a:t>
            </a:r>
            <a:r>
              <a:rPr kumimoji="0" lang="ru-RU" altLang="ru-RU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 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инструмента,  приспособления и  других  предметов,  которыми  была нанесена травма; состояние освещенности и температуры и др.</a:t>
            </a:r>
          </a:p>
        </p:txBody>
      </p:sp>
      <p:sp>
        <p:nvSpPr>
          <p:cNvPr id="10" name="Прямоугольник 548"/>
          <p:cNvSpPr>
            <a:spLocks noChangeArrowheads="1"/>
          </p:cNvSpPr>
          <p:nvPr/>
        </p:nvSpPr>
        <p:spPr bwMode="auto">
          <a:xfrm>
            <a:off x="504700" y="4717671"/>
            <a:ext cx="11201747" cy="523220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Оформление акта о расследовании несчастного случая или (акта о несчастном случае на производстве) с указанием обстоятельств, причин, виновных лиц, квалификации травмы, и разработка мероприятий по устранению причин несчастного случая</a:t>
            </a:r>
          </a:p>
        </p:txBody>
      </p:sp>
      <p:sp>
        <p:nvSpPr>
          <p:cNvPr id="11" name="Прямоугольник 549"/>
          <p:cNvSpPr>
            <a:spLocks noChangeArrowheads="1"/>
          </p:cNvSpPr>
          <p:nvPr/>
        </p:nvSpPr>
        <p:spPr bwMode="auto">
          <a:xfrm>
            <a:off x="504700" y="5368243"/>
            <a:ext cx="5141188" cy="500929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Проведение разбора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</a:rPr>
              <a:t>с  причастными лицами</a:t>
            </a:r>
          </a:p>
        </p:txBody>
      </p:sp>
      <p:sp>
        <p:nvSpPr>
          <p:cNvPr id="12" name="Прямоугольник 554"/>
          <p:cNvSpPr>
            <a:spLocks noChangeArrowheads="1"/>
          </p:cNvSpPr>
          <p:nvPr/>
        </p:nvSpPr>
        <p:spPr bwMode="auto">
          <a:xfrm>
            <a:off x="5730949" y="5368242"/>
            <a:ext cx="5975498" cy="500930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</a:rPr>
              <a:t>Вручение акта о НС пострадавшему (родственникам), разъяснение</a:t>
            </a:r>
            <a:r>
              <a:rPr kumimoji="0" lang="ru-RU" altLang="ru-RU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</a:rPr>
              <a:t> 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</a:rPr>
              <a:t>прав на возмещение вреда здоровью</a:t>
            </a:r>
          </a:p>
        </p:txBody>
      </p:sp>
      <p:sp>
        <p:nvSpPr>
          <p:cNvPr id="13" name="Прямоугольник 553"/>
          <p:cNvSpPr>
            <a:spLocks noChangeArrowheads="1"/>
          </p:cNvSpPr>
          <p:nvPr/>
        </p:nvSpPr>
        <p:spPr bwMode="auto">
          <a:xfrm>
            <a:off x="504700" y="5978629"/>
            <a:ext cx="11201747" cy="517864"/>
          </a:xfrm>
          <a:prstGeom prst="rect">
            <a:avLst/>
          </a:prstGeom>
          <a:solidFill>
            <a:srgbClr val="FFFFFF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Verdana" pitchFamily="34" charset="0"/>
              </a:rPr>
              <a:t>Сообщение о последствиях несчастного случая и мерах по предотвращению подобных случаев в контролирующие органы РФ и вышестоящие  органы ОАО «РЖД», исполнительные контролирующие органы субъектов РФ</a:t>
            </a: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19189" y="1049118"/>
            <a:ext cx="7518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Краткий порядок действий работодателя и комиссии по расследованию </a:t>
            </a:r>
          </a:p>
        </p:txBody>
      </p:sp>
    </p:spTree>
    <p:extLst>
      <p:ext uri="{BB962C8B-B14F-4D97-AF65-F5344CB8AC3E}">
        <p14:creationId xmlns:p14="http://schemas.microsoft.com/office/powerpoint/2010/main" val="41715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34393" y="1167788"/>
            <a:ext cx="780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Сроки расследования несчастных случаев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4700" y="1775904"/>
            <a:ext cx="2315618" cy="892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«</a:t>
            </a:r>
            <a:r>
              <a:rPr lang="ru-RU" sz="2000" b="1" dirty="0" smtClean="0">
                <a:solidFill>
                  <a:schemeClr val="accent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Лёгкие</a:t>
            </a:r>
            <a:r>
              <a:rPr lang="ru-RU" sz="2000" b="1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»</a:t>
            </a:r>
            <a:r>
              <a:rPr lang="ru-RU" sz="20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несчастные случаи (в т. ч. групповые)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4699" y="2929261"/>
            <a:ext cx="2315619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«</a:t>
            </a:r>
            <a:r>
              <a:rPr lang="ru-RU" sz="2000" b="1" dirty="0" smtClean="0">
                <a:solidFill>
                  <a:schemeClr val="accent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Тяжёлые</a:t>
            </a:r>
            <a:r>
              <a:rPr lang="ru-RU" sz="2000" b="1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» </a:t>
            </a:r>
            <a:r>
              <a:rPr lang="ru-RU" sz="16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несчастные случаи (в т. ч. групповые</a:t>
            </a:r>
            <a:r>
              <a:rPr lang="ru-RU" sz="1600" b="1" dirty="0" smtClean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 и со смертельным исходом</a:t>
            </a:r>
            <a:endParaRPr lang="ru-RU" sz="1600" b="1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4699" y="4636617"/>
            <a:ext cx="2315619" cy="16312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Скрытые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несчастные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случаи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 которых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не было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своевременно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сообщено работодателю</a:t>
            </a:r>
          </a:p>
        </p:txBody>
      </p:sp>
      <p:sp>
        <p:nvSpPr>
          <p:cNvPr id="8" name="Шеврон 7"/>
          <p:cNvSpPr/>
          <p:nvPr/>
        </p:nvSpPr>
        <p:spPr>
          <a:xfrm>
            <a:off x="3260993" y="5179131"/>
            <a:ext cx="925307" cy="484632"/>
          </a:xfrm>
          <a:prstGeom prst="chevron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Шеврон 8"/>
          <p:cNvSpPr/>
          <p:nvPr/>
        </p:nvSpPr>
        <p:spPr>
          <a:xfrm>
            <a:off x="3260993" y="1949086"/>
            <a:ext cx="925307" cy="484632"/>
          </a:xfrm>
          <a:prstGeom prst="chevron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Шеврон 10"/>
          <p:cNvSpPr/>
          <p:nvPr/>
        </p:nvSpPr>
        <p:spPr>
          <a:xfrm>
            <a:off x="3260993" y="3379442"/>
            <a:ext cx="925307" cy="484632"/>
          </a:xfrm>
          <a:prstGeom prst="chevron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626975" y="1764980"/>
            <a:ext cx="3073815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календарных дня</a:t>
            </a:r>
            <a:endParaRPr lang="ru-RU" sz="2000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626975" y="3164558"/>
            <a:ext cx="3073815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календарных дней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626976" y="4995025"/>
            <a:ext cx="3073814" cy="914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месяц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авая фигурная скобка 16"/>
          <p:cNvSpPr/>
          <p:nvPr/>
        </p:nvSpPr>
        <p:spPr>
          <a:xfrm>
            <a:off x="8141465" y="1777733"/>
            <a:ext cx="297564" cy="3644871"/>
          </a:xfrm>
          <a:prstGeom prst="rightBrace">
            <a:avLst>
              <a:gd name="adj1" fmla="val 8333"/>
              <a:gd name="adj2" fmla="val 50478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люс 18"/>
          <p:cNvSpPr/>
          <p:nvPr/>
        </p:nvSpPr>
        <p:spPr>
          <a:xfrm>
            <a:off x="8593047" y="3142968"/>
            <a:ext cx="914400" cy="914400"/>
          </a:xfrm>
          <a:prstGeom prst="mathPlus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661465" y="2499453"/>
            <a:ext cx="1393580" cy="175997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календарных дней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704" y="4389865"/>
            <a:ext cx="2814754" cy="187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84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5786"/>
            <a:ext cx="4781566" cy="53800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18568" y="1161326"/>
            <a:ext cx="676378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каждому несчастному случаю, квалифицированному по результатам расследования как несчастный случай на производстве и повлекшему за собой необходимость перевода пострадавшего в соответствии с медицинским заключением, выданным в порядке, установленном федеральными законами и иными нормативными правовыми актами Российской Федерации, на другую работу, потерю им трудоспособности на срок не менее одного дня либо смерть пострадавшего, оформляется акт о несчастном случае на производстве по установленной форме в двух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экземплярах. </a:t>
            </a:r>
          </a:p>
          <a:p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несчастном случае на производстве с застрахованным составляется дополнительный экземпляр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акта. </a:t>
            </a:r>
            <a:endParaRPr lang="ru-RU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7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4700" y="1321239"/>
            <a:ext cx="634827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случае установления факта грубой неосторожности застрахованного, содействовавшей возникновению вреда или увеличению вреда, причиненного его здоровью, в акте указывается степень вины застрахованного в процентах, установленная по результатам расследования несчастного случая на производстве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/>
            <a:endParaRPr lang="ru-R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Законодательством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 труде не регламентирован размер степени вины пострадавшего и он может быть любым, но размер страховых выплат, страховщиком снижается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 более чем на 25%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а при смерти застрахованного размер не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уменьшается.</a:t>
            </a:r>
          </a:p>
          <a:p>
            <a:pPr algn="r"/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r"/>
            <a:r>
              <a:rPr lang="ru-RU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ст. 14 Федерального закона 125-ФЗ  от 24 июля 1998 </a:t>
            </a:r>
            <a:r>
              <a:rPr lang="ru-RU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г.)</a:t>
            </a:r>
            <a:endParaRPr lang="ru-RU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ru-RU" sz="1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763" y="2064819"/>
            <a:ext cx="4612193" cy="304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0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15867217"/>
              </p:ext>
            </p:extLst>
          </p:nvPr>
        </p:nvGraphicFramePr>
        <p:xfrm>
          <a:off x="808074" y="1708220"/>
          <a:ext cx="10643191" cy="4731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2418" y="1171862"/>
            <a:ext cx="11093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Verdana" pitchFamily="34" charset="0"/>
                <a:ea typeface="Verdana" pitchFamily="34" charset="0"/>
              </a:rPr>
              <a:t>Оформление </a:t>
            </a:r>
            <a:r>
              <a:rPr lang="ru-RU" sz="2000" b="1" dirty="0">
                <a:latin typeface="Verdana" pitchFamily="34" charset="0"/>
                <a:ea typeface="Verdana" pitchFamily="34" charset="0"/>
              </a:rPr>
              <a:t>материалов расследования </a:t>
            </a:r>
            <a:r>
              <a:rPr lang="ru-RU" sz="2000" b="1" dirty="0" smtClean="0">
                <a:latin typeface="Verdana" pitchFamily="34" charset="0"/>
                <a:ea typeface="Verdana" pitchFamily="34" charset="0"/>
              </a:rPr>
              <a:t>страховых несчастных случаев</a:t>
            </a:r>
            <a:endParaRPr lang="ru-RU" sz="2000" b="1" dirty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2418" y="5494713"/>
            <a:ext cx="11093378" cy="830997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1200" b="1" dirty="0" smtClean="0">
                <a:latin typeface="Verdana" pitchFamily="34" charset="0"/>
                <a:ea typeface="Verdana" pitchFamily="34" charset="0"/>
              </a:rPr>
              <a:t>Результаты </a:t>
            </a:r>
            <a:r>
              <a:rPr lang="ru-RU" sz="1200" b="1" dirty="0">
                <a:latin typeface="Verdana" pitchFamily="34" charset="0"/>
                <a:ea typeface="Verdana" pitchFamily="34" charset="0"/>
              </a:rPr>
              <a:t>расследования несчастного случая на производстве рассматриваются работодателем (его представителем) с участием выборного органа первичной профсоюзной организации или иного уполномоченного представительного органа работников (при наличии такого представительного органа) для принятия мер, направленных на предупреждение несчастных случаев на производстве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418" y="4739285"/>
            <a:ext cx="11093378" cy="630942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latin typeface="Verdana" pitchFamily="34" charset="0"/>
                <a:ea typeface="Verdana" pitchFamily="34" charset="0"/>
              </a:rPr>
              <a:t>При </a:t>
            </a:r>
            <a:r>
              <a:rPr lang="ru-RU" sz="1100" b="1" dirty="0">
                <a:latin typeface="Verdana" pitchFamily="34" charset="0"/>
                <a:ea typeface="Verdana" pitchFamily="34" charset="0"/>
              </a:rPr>
              <a:t>выявлении </a:t>
            </a:r>
            <a:r>
              <a:rPr lang="ru-RU" sz="12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</a:rPr>
              <a:t>сокрытого несчастного случая государственный инспектор труда</a:t>
            </a:r>
            <a:r>
              <a:rPr lang="ru-RU" sz="1100" b="1" dirty="0">
                <a:latin typeface="Verdana" pitchFamily="34" charset="0"/>
                <a:ea typeface="Verdana" pitchFamily="34" charset="0"/>
              </a:rPr>
              <a:t> проводит расследование самостоятельно</a:t>
            </a:r>
            <a:r>
              <a:rPr lang="ru-RU" sz="1100" b="1" dirty="0" smtClean="0">
                <a:latin typeface="Verdana" pitchFamily="34" charset="0"/>
                <a:ea typeface="Verdana" pitchFamily="34" charset="0"/>
              </a:rPr>
              <a:t>. </a:t>
            </a:r>
            <a:r>
              <a:rPr lang="ru-RU" sz="1100" b="1" dirty="0">
                <a:latin typeface="Verdana" pitchFamily="34" charset="0"/>
                <a:ea typeface="Verdana" pitchFamily="34" charset="0"/>
              </a:rPr>
              <a:t>По результатам дополнительного расследования государственный инспектор труда </a:t>
            </a:r>
            <a:r>
              <a:rPr lang="ru-RU" sz="12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</a:rPr>
              <a:t>составляет</a:t>
            </a:r>
            <a:r>
              <a:rPr lang="ru-RU" sz="1100" b="1" dirty="0">
                <a:latin typeface="Verdana" pitchFamily="34" charset="0"/>
                <a:ea typeface="Verdana" pitchFamily="34" charset="0"/>
              </a:rPr>
              <a:t> </a:t>
            </a:r>
            <a:r>
              <a:rPr lang="ru-RU" sz="12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</a:rPr>
              <a:t>заключение</a:t>
            </a:r>
            <a:r>
              <a:rPr lang="ru-RU" sz="1100" b="1" dirty="0">
                <a:latin typeface="Verdana" pitchFamily="34" charset="0"/>
                <a:ea typeface="Verdana" pitchFamily="34" charset="0"/>
              </a:rPr>
              <a:t> о несчастном случае на производстве и выдает предписание, обязательное для выполнения работодателем (его представителем)</a:t>
            </a:r>
            <a:r>
              <a:rPr lang="ru-RU" sz="1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839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9768" y="1097729"/>
            <a:ext cx="802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</a:rPr>
              <a:t>Меры 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</a:rPr>
              <a:t>социальной защиты пострадавших на производстве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87605423"/>
              </p:ext>
            </p:extLst>
          </p:nvPr>
        </p:nvGraphicFramePr>
        <p:xfrm>
          <a:off x="442127" y="1567542"/>
          <a:ext cx="11344589" cy="4943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ашивка 4"/>
          <p:cNvSpPr/>
          <p:nvPr/>
        </p:nvSpPr>
        <p:spPr>
          <a:xfrm>
            <a:off x="6749935" y="1853738"/>
            <a:ext cx="484632" cy="484632"/>
          </a:xfrm>
          <a:prstGeom prst="chevro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Нашивка 5"/>
          <p:cNvSpPr/>
          <p:nvPr/>
        </p:nvSpPr>
        <p:spPr>
          <a:xfrm>
            <a:off x="6749935" y="3091088"/>
            <a:ext cx="484632" cy="484632"/>
          </a:xfrm>
          <a:prstGeom prst="chevro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Нашивка 6"/>
          <p:cNvSpPr/>
          <p:nvPr/>
        </p:nvSpPr>
        <p:spPr>
          <a:xfrm>
            <a:off x="6749935" y="4337997"/>
            <a:ext cx="484632" cy="484632"/>
          </a:xfrm>
          <a:prstGeom prst="chevro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6749935" y="5643095"/>
            <a:ext cx="484632" cy="484632"/>
          </a:xfrm>
          <a:prstGeom prst="chevron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65077" y="1588222"/>
            <a:ext cx="445562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Максимальный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размер больничного пособия с 1 февраля 2024 года – 435 136,17 руб. М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аксимальный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размер пособия 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по временной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 нетрудоспособности в связи с несчастным случаем на производстве и профзаболеванием за полный календарный месяц не может превышать четырехкратный максимальный размер ежемесячной страховой выплаты, установленный 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 ФЗ-125</a:t>
            </a:r>
            <a:endParaRPr lang="ru-RU" sz="1000" dirty="0">
              <a:latin typeface="Verdana" pitchFamily="34" charset="0"/>
              <a:ea typeface="Verdana" pitchFamily="34" charset="0"/>
              <a:cs typeface="Arial Unicode MS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65078" y="2979461"/>
            <a:ext cx="4455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Максимальный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размер единовременной страховой выплаты с 1 февраля 2024 года – 141 480,17 руб.  В случае смерти работника его родственникам 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(иждивенцам) должны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выплатить 2 миллиона рублей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65078" y="4303314"/>
            <a:ext cx="44556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Verdana" pitchFamily="34" charset="0"/>
                <a:ea typeface="Verdana" pitchFamily="34" charset="0"/>
              </a:rPr>
              <a:t>Максимальный </a:t>
            </a:r>
            <a:r>
              <a:rPr lang="ru-RU" sz="1000" dirty="0">
                <a:latin typeface="Verdana" pitchFamily="34" charset="0"/>
                <a:ea typeface="Verdana" pitchFamily="34" charset="0"/>
              </a:rPr>
              <a:t>размер ежемесячной страховой выплаты с 1 февраля 2024 года – 108 784,04 руб. за полный календарный </a:t>
            </a:r>
            <a:r>
              <a:rPr lang="ru-RU" sz="1000" dirty="0" smtClean="0">
                <a:latin typeface="Verdana" pitchFamily="34" charset="0"/>
                <a:ea typeface="Verdana" pitchFamily="34" charset="0"/>
              </a:rPr>
              <a:t>месяц </a:t>
            </a:r>
            <a:endParaRPr lang="ru-RU" sz="1000" dirty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65079" y="5223691"/>
            <a:ext cx="4455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М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едицинская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помощь (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первичная медико-санитарная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помощь, 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специализированная, в том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числе 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высокотехнологичная, медицинская </a:t>
            </a:r>
            <a:r>
              <a:rPr lang="ru-RU" sz="1000" dirty="0">
                <a:latin typeface="Verdana" pitchFamily="34" charset="0"/>
                <a:ea typeface="Verdana" pitchFamily="34" charset="0"/>
                <a:cs typeface="Arial Unicode MS" pitchFamily="34" charset="-128"/>
              </a:rPr>
              <a:t>помощь</a:t>
            </a:r>
            <a:r>
              <a:rPr lang="ru-RU" sz="1000" dirty="0" smtClean="0">
                <a:latin typeface="Verdana" pitchFamily="34" charset="0"/>
                <a:ea typeface="Verdana" pitchFamily="34" charset="0"/>
                <a:cs typeface="Arial Unicode MS" pitchFamily="34" charset="-128"/>
              </a:rPr>
              <a:t>), </a:t>
            </a:r>
            <a:r>
              <a:rPr lang="ru-RU" sz="1000" dirty="0" smtClean="0">
                <a:latin typeface="Verdana" pitchFamily="34" charset="0"/>
                <a:ea typeface="Verdana" pitchFamily="34" charset="0"/>
              </a:rPr>
              <a:t>лекарственные препараты, </a:t>
            </a:r>
            <a:r>
              <a:rPr lang="ru-RU" sz="1000" dirty="0">
                <a:latin typeface="Verdana" pitchFamily="34" charset="0"/>
                <a:ea typeface="Verdana" pitchFamily="34" charset="0"/>
              </a:rPr>
              <a:t>посторонний (специальный медицинский и бытовой) </a:t>
            </a:r>
            <a:r>
              <a:rPr lang="ru-RU" sz="1000" dirty="0" smtClean="0">
                <a:latin typeface="Verdana" pitchFamily="34" charset="0"/>
                <a:ea typeface="Verdana" pitchFamily="34" charset="0"/>
              </a:rPr>
              <a:t>уход, </a:t>
            </a:r>
            <a:r>
              <a:rPr lang="ru-RU" sz="1000" dirty="0">
                <a:latin typeface="Verdana" pitchFamily="34" charset="0"/>
                <a:ea typeface="Verdana" pitchFamily="34" charset="0"/>
              </a:rPr>
              <a:t>проезд застрахованного и проезд сопровождающего его </a:t>
            </a:r>
            <a:r>
              <a:rPr lang="ru-RU" sz="1000" dirty="0" smtClean="0">
                <a:latin typeface="Verdana" pitchFamily="34" charset="0"/>
                <a:ea typeface="Verdana" pitchFamily="34" charset="0"/>
              </a:rPr>
              <a:t>лица, </a:t>
            </a:r>
            <a:r>
              <a:rPr lang="ru-RU" sz="1000" dirty="0">
                <a:latin typeface="Verdana" pitchFamily="34" charset="0"/>
                <a:ea typeface="Verdana" pitchFamily="34" charset="0"/>
              </a:rPr>
              <a:t>изготовление и ремонт </a:t>
            </a:r>
            <a:r>
              <a:rPr lang="ru-RU" sz="1000" dirty="0" smtClean="0">
                <a:latin typeface="Verdana" pitchFamily="34" charset="0"/>
                <a:ea typeface="Verdana" pitchFamily="34" charset="0"/>
              </a:rPr>
              <a:t>протезов, </a:t>
            </a:r>
            <a:r>
              <a:rPr lang="ru-RU" sz="1000" dirty="0">
                <a:latin typeface="Verdana" pitchFamily="34" charset="0"/>
                <a:ea typeface="Verdana" pitchFamily="34" charset="0"/>
              </a:rPr>
              <a:t>профессиональное обучение и получение дополнительного </a:t>
            </a:r>
            <a:r>
              <a:rPr lang="ru-RU" sz="1000" dirty="0" smtClean="0">
                <a:latin typeface="Verdana" pitchFamily="34" charset="0"/>
                <a:ea typeface="Verdana" pitchFamily="34" charset="0"/>
              </a:rPr>
              <a:t>профессионального образования</a:t>
            </a:r>
            <a:r>
              <a:rPr lang="ru-RU" sz="1000" dirty="0">
                <a:latin typeface="Verdana" pitchFamily="34" charset="0"/>
                <a:ea typeface="Verdana" pitchFamily="34" charset="0"/>
              </a:rPr>
              <a:t> </a:t>
            </a:r>
            <a:r>
              <a:rPr lang="ru-RU" sz="1000" dirty="0" smtClean="0">
                <a:latin typeface="Verdana" pitchFamily="34" charset="0"/>
                <a:ea typeface="Verdana" pitchFamily="34" charset="0"/>
              </a:rPr>
              <a:t>и т.д.</a:t>
            </a:r>
            <a:endParaRPr lang="ru-RU" sz="1000" dirty="0">
              <a:latin typeface="Verdana" pitchFamily="34" charset="0"/>
              <a:ea typeface="Verdana" pitchFamily="34" charset="0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4070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325967" y="1127051"/>
            <a:ext cx="11372851" cy="5390707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endParaRPr lang="ru-RU" sz="45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just">
              <a:buNone/>
            </a:pPr>
            <a:r>
              <a:rPr lang="ru-RU" sz="7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Микротравма - </a:t>
            </a: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езначительная </a:t>
            </a: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травма, практически не 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требующая медицинского </a:t>
            </a: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вмешательства или требующая такого вмешательства в 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минимальной форме</a:t>
            </a: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и потому не сказывающаяся на трудоспособности пострадавшего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0" indent="0" algn="just">
              <a:buNone/>
            </a:pPr>
            <a:endParaRPr lang="ru-RU" sz="45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Учет микроповреждений (микротравм) работников позволит работодателю повысить эффективность в проведении системных мероприятий по управлению профессиональными рисками, связанных с выявлением опасностей, оценкой и снижением уровней профессиональных рисков, обеспечении улучшения условий и охраны труда.</a:t>
            </a:r>
            <a:endParaRPr lang="ru-RU" sz="7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Основанием для регистрации микроповреждения (микротравмы) работника и рассмотрения обстоятельств и причин, приведших к его возникновению, является обращение пострадавшего к своему непосредственному или вышестоящему руководителю, работодателю (его представителю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(далее - оповещаемое лицо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получении информации о микроповреждении (микротравме) работника уполномоченному лицу рекомендуется рассмотреть обстоятельства и причины, приведшие к ее возникновению, в срок до 3 календарных 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дней (+ 2 дня на продление рассмотрения).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Уполномоченному лицу по результатам действий, проведенных в соответствии 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 Рекомендациями </a:t>
            </a: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рекомендуется составлять 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Справку, с регистрацией в журнале учёта.</a:t>
            </a:r>
            <a:r>
              <a:rPr lang="ru-RU" alt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ормирование </a:t>
            </a:r>
            <a:r>
              <a:rPr lang="ru-RU" sz="7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мероприятий по устранению причин, приведших к возникновению микроповреждений (микротравм</a:t>
            </a:r>
            <a:r>
              <a:rPr lang="ru-RU" sz="7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), информирование работников.</a:t>
            </a:r>
          </a:p>
          <a:p>
            <a:pPr marL="0" indent="0">
              <a:buNone/>
            </a:pPr>
            <a:endParaRPr lang="ru-RU" sz="6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r">
              <a:buNone/>
            </a:pPr>
            <a:r>
              <a:rPr lang="ru-RU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Приказ </a:t>
            </a:r>
            <a:r>
              <a:rPr lang="ru-RU" sz="4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Минтруда России от 15.09.2021 N </a:t>
            </a:r>
            <a:r>
              <a:rPr lang="ru-RU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632н "Об </a:t>
            </a:r>
            <a:r>
              <a:rPr lang="ru-RU" sz="4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утверждении рекомендаций по учету микроповреждений (микротравм) работников"</a:t>
            </a:r>
            <a:endParaRPr lang="ru-RU" altLang="ru-RU" sz="4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72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Заголовок 3"/>
          <p:cNvSpPr>
            <a:spLocks noGrp="1"/>
          </p:cNvSpPr>
          <p:nvPr>
            <p:ph type="title"/>
          </p:nvPr>
        </p:nvSpPr>
        <p:spPr>
          <a:xfrm>
            <a:off x="504700" y="2"/>
            <a:ext cx="11277655" cy="1021335"/>
          </a:xfrm>
        </p:spPr>
        <p:txBody>
          <a:bodyPr>
            <a:normAutofit/>
          </a:bodyPr>
          <a:lstStyle/>
          <a:p>
            <a:pPr algn="ctr">
              <a:spcBef>
                <a:spcPts val="600"/>
              </a:spcBef>
            </a:pPr>
            <a:r>
              <a:rPr lang="ru-RU" alt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Arial" pitchFamily="34" charset="0"/>
              </a:rPr>
              <a:t>Производственный травматизм, профессиональные заболевания и их профилактика</a:t>
            </a:r>
            <a:endParaRPr lang="ru-RU" altLang="ru-RU" sz="2800" dirty="0" smtClean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504700" y="1992141"/>
            <a:ext cx="11148584" cy="4535407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lvl="0" indent="0">
              <a:lnSpc>
                <a:spcPct val="110000"/>
              </a:lnSpc>
              <a:buNone/>
            </a:pP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Изучить материалы учебного пособия учебного занятия №9-10 «Производственный травматизм, профессиональные заболевания и их профилактика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  <a:p>
            <a:pPr marL="0" lvl="0" indent="0">
              <a:buNone/>
            </a:pPr>
            <a:endParaRPr lang="ru-RU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ru-RU" sz="2000" i="1" dirty="0">
                <a:solidFill>
                  <a:schemeClr val="accent5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ознакомление: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Федеральный закон от 24 июля 1998 г. № 125-ФЗ </a:t>
            </a:r>
            <a:endParaRPr lang="ru-RU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 обязательном социальном страховании от несчастных случаев на производстве и профессиональных заболеваний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  <a:p>
            <a:pPr marL="0" indent="0">
              <a:lnSpc>
                <a:spcPct val="100000"/>
              </a:lnSpc>
              <a:buNone/>
            </a:pPr>
            <a:endParaRPr lang="ru-RU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Постановление правительства РФ «Правила расследования и учета случаев профессиональных </a:t>
            </a: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заболеваний работников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 </a:t>
            </a:r>
            <a:endParaRPr lang="ru-RU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05.07.2022 №1206</a:t>
            </a:r>
          </a:p>
          <a:p>
            <a:endParaRPr lang="ru-RU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4701" y="1275907"/>
            <a:ext cx="11148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Домашнее </a:t>
            </a:r>
            <a:r>
              <a:rPr lang="ru-RU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задание на самостоятельную подготовку по пройденной </a:t>
            </a:r>
            <a:r>
              <a:rPr lang="ru-RU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теме</a:t>
            </a:r>
            <a:endParaRPr lang="ru-RU" sz="2000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00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РЕНД РАБОТОДАТЕЛЯ ОАО «РЖД»">
      <a:dk1>
        <a:srgbClr val="000000"/>
      </a:dk1>
      <a:lt1>
        <a:srgbClr val="FFFFFF"/>
      </a:lt1>
      <a:dk2>
        <a:srgbClr val="7F7F7F"/>
      </a:dk2>
      <a:lt2>
        <a:srgbClr val="F6F6F6"/>
      </a:lt2>
      <a:accent1>
        <a:srgbClr val="FF0000"/>
      </a:accent1>
      <a:accent2>
        <a:srgbClr val="FE8610"/>
      </a:accent2>
      <a:accent3>
        <a:srgbClr val="0AB673"/>
      </a:accent3>
      <a:accent4>
        <a:srgbClr val="9B3DC3"/>
      </a:accent4>
      <a:accent5>
        <a:srgbClr val="4A65C9"/>
      </a:accent5>
      <a:accent6>
        <a:srgbClr val="D9D9D9"/>
      </a:accent6>
      <a:hlink>
        <a:srgbClr val="FF0000"/>
      </a:hlink>
      <a:folHlink>
        <a:srgbClr val="B92315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9456</TotalTime>
  <Words>2235</Words>
  <Application>Microsoft Office PowerPoint</Application>
  <PresentationFormat>Широкоэкранный</PresentationFormat>
  <Paragraphs>261</Paragraphs>
  <Slides>30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0" baseType="lpstr">
      <vt:lpstr>Arial Unicode MS</vt:lpstr>
      <vt:lpstr>ＭＳ Ｐゴシック</vt:lpstr>
      <vt:lpstr>Arial</vt:lpstr>
      <vt:lpstr>Calibri</vt:lpstr>
      <vt:lpstr>Calibri Light</vt:lpstr>
      <vt:lpstr>FSRAILWAY Book</vt:lpstr>
      <vt:lpstr>Times New Roman</vt:lpstr>
      <vt:lpstr>Verdana</vt:lpstr>
      <vt:lpstr>Wingdings</vt:lpstr>
      <vt:lpstr>Тема Office</vt:lpstr>
      <vt:lpstr>Презентация PowerPoint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Культура безопасности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  <vt:lpstr>Производственный травматизм, профессиональные заболевания и их профилактика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Iaroslav Velikanov</dc:creator>
  <cp:lastModifiedBy>админ</cp:lastModifiedBy>
  <cp:revision>575</cp:revision>
  <dcterms:created xsi:type="dcterms:W3CDTF">2023-02-05T16:13:58Z</dcterms:created>
  <dcterms:modified xsi:type="dcterms:W3CDTF">2024-12-01T15:07:48Z</dcterms:modified>
</cp:coreProperties>
</file>