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07" r:id="rId3"/>
    <p:sldId id="317" r:id="rId4"/>
    <p:sldId id="318" r:id="rId5"/>
    <p:sldId id="315" r:id="rId6"/>
    <p:sldId id="313" r:id="rId7"/>
    <p:sldId id="311" r:id="rId8"/>
    <p:sldId id="319" r:id="rId9"/>
    <p:sldId id="316" r:id="rId10"/>
    <p:sldId id="293" r:id="rId11"/>
    <p:sldId id="294" r:id="rId12"/>
    <p:sldId id="263" r:id="rId13"/>
    <p:sldId id="277" r:id="rId14"/>
    <p:sldId id="306" r:id="rId15"/>
    <p:sldId id="314" r:id="rId16"/>
    <p:sldId id="280" r:id="rId1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6C00"/>
    <a:srgbClr val="004600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1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209-544-891 Евдокимова Марина Александровна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52F83-353F-49E4-A66A-8D8360953E56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1CF41-22BE-4A33-947B-029733A4B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789890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209-544-891 Евдокимова Марина Александровна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DEF7CB-1212-4B42-9FDD-203EDBAF6FBB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C26EA-F078-484C-9BFE-F8126099DE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3973708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C26EA-F078-484C-9BFE-F8126099DE9B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ru-RU" smtClean="0"/>
              <a:t>209-544-891 Евдокимова Марина Александровна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9093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2664295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4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Мягкий знак (ь) на конце имён существительных </a:t>
            </a:r>
            <a:r>
              <a:rPr lang="ru-RU" b="1" dirty="0" smtClean="0">
                <a:solidFill>
                  <a:srgbClr val="004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46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b="1" dirty="0" smtClean="0">
                <a:solidFill>
                  <a:srgbClr val="0046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после шипящих</a:t>
            </a:r>
            <a:br>
              <a:rPr lang="ru-RU" b="1" dirty="0" smtClean="0">
                <a:solidFill>
                  <a:srgbClr val="0046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b="1" dirty="0" smtClean="0">
                <a:solidFill>
                  <a:srgbClr val="006C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 класс</a:t>
            </a:r>
            <a:endParaRPr lang="ru-RU" dirty="0">
              <a:solidFill>
                <a:srgbClr val="006C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4653136"/>
            <a:ext cx="7416824" cy="1728192"/>
          </a:xfrm>
        </p:spPr>
        <p:txBody>
          <a:bodyPr>
            <a:normAutofit fontScale="85000" lnSpcReduction="10000"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учитель  начальных классов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Сторожевская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средняя </a:t>
            </a:r>
          </a:p>
          <a:p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общеобразоватлеьная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школа»</a:t>
            </a:r>
          </a:p>
          <a:p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Пурлушкина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Светлана Владимировна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30.01.2020</a:t>
            </a:r>
            <a:endParaRPr lang="ru-RU" sz="16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256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Прочитайте словосочетания.  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Скорая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помощ___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Спелая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рож___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Колючий  ёж___,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Солнечный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луч___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Спишите, вставляя  пропущенный 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55576" y="1484782"/>
          <a:ext cx="6768752" cy="4392489"/>
        </p:xfrm>
        <a:graphic>
          <a:graphicData uri="http://schemas.openxmlformats.org/drawingml/2006/table">
            <a:tbl>
              <a:tblPr/>
              <a:tblGrid>
                <a:gridCol w="3379779"/>
                <a:gridCol w="3388973"/>
              </a:tblGrid>
              <a:tr h="7320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dirty="0">
                          <a:latin typeface="Times New Roman"/>
                          <a:ea typeface="Times New Roman"/>
                          <a:cs typeface="Times New Roman"/>
                        </a:rPr>
                        <a:t>  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dirty="0">
                          <a:latin typeface="Times New Roman"/>
                          <a:ea typeface="Times New Roman"/>
                          <a:cs typeface="Times New Roman"/>
                        </a:rPr>
                        <a:t>без Ь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0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Times New Roman"/>
                          <a:ea typeface="Times New Roman"/>
                          <a:cs typeface="Times New Roman"/>
                        </a:rPr>
                        <a:t>Дочь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Times New Roman"/>
                          <a:ea typeface="Times New Roman"/>
                          <a:cs typeface="Times New Roman"/>
                        </a:rPr>
                        <a:t>Обруч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0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Times New Roman"/>
                          <a:ea typeface="Times New Roman"/>
                          <a:cs typeface="Times New Roman"/>
                        </a:rPr>
                        <a:t>Ложь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Times New Roman"/>
                          <a:ea typeface="Times New Roman"/>
                          <a:cs typeface="Times New Roman"/>
                        </a:rPr>
                        <a:t>Чиж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0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Times New Roman"/>
                          <a:ea typeface="Times New Roman"/>
                          <a:cs typeface="Times New Roman"/>
                        </a:rPr>
                        <a:t>Вещь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Times New Roman"/>
                          <a:ea typeface="Times New Roman"/>
                          <a:cs typeface="Times New Roman"/>
                        </a:rPr>
                        <a:t>Шалаш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0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Times New Roman"/>
                          <a:ea typeface="Times New Roman"/>
                          <a:cs typeface="Times New Roman"/>
                        </a:rPr>
                        <a:t>Калач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0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00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0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Самостоятельная работа.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Спишите  имена существительные в два столбика.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9412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Georgia" panose="02040502050405020303" pitchFamily="18" charset="0"/>
              </a:rPr>
              <a:t>ТЕМА урока:</a:t>
            </a:r>
            <a:endParaRPr lang="ru-RU" b="1" dirty="0"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prstClr val="black"/>
                </a:solidFill>
                <a:latin typeface="Georgia" panose="02040502050405020303" pitchFamily="18" charset="0"/>
              </a:rPr>
              <a:t>Мягкий знак (ь) на конце имён существительных после шипящих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56618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b="1" dirty="0" smtClean="0">
                <a:latin typeface="Georgia" panose="02040502050405020303" pitchFamily="18" charset="0"/>
              </a:rPr>
              <a:t>Домашнее задание</a:t>
            </a:r>
            <a:endParaRPr lang="ru-RU" b="1" dirty="0"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>
            <a:normAutofit fontScale="92500"/>
          </a:bodyPr>
          <a:lstStyle/>
          <a:p>
            <a:pPr lvl="0">
              <a:buNone/>
            </a:pPr>
            <a:r>
              <a:rPr lang="ru-RU" sz="2800" b="1" dirty="0" smtClean="0"/>
              <a:t>1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Выучить правило на стр. 31</a:t>
            </a:r>
          </a:p>
          <a:p>
            <a:pPr lvl="0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2. На выбор:</a:t>
            </a:r>
          </a:p>
          <a:p>
            <a:pPr>
              <a:buNone/>
            </a:pPr>
            <a:r>
              <a:rPr lang="ru-RU" sz="2800" b="1" i="1" dirty="0" smtClean="0">
                <a:latin typeface="Georgia" panose="02040502050405020303" pitchFamily="18" charset="0"/>
              </a:rPr>
              <a:t>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1 вариант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. Выпиши из рассказа имена существительные с шипящим на конце в два столбика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Georgia" panose="02040502050405020303" pitchFamily="18" charset="0"/>
              </a:rPr>
              <a:t> 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Тёмная ночь. В лесу такая тишь! Только изредка кричит сыч, да шуршит мышь. Наш шалаш стоит на берегу реки. Мой товарищ крепко спит, а я как сторож не сомкнул глаз. В полночь из-за тучи вышла полная луна и осветила на поляне каждую вещь. Как чудесен ландыш в свете луны! Ночь тянулась долго, но вот первый луч солнца упал на рожь. Хотелось взять карандаш и нарисовать этот утренний пейзаж.</a:t>
            </a:r>
            <a:endParaRPr lang="ru-RU" sz="17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2 вариант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  Найди пословицы, где есть существительные с шипящими на конце. Выпиши в тетрадь.</a:t>
            </a:r>
          </a:p>
          <a:p>
            <a:pPr>
              <a:buNone/>
            </a:pP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3 вариант</a:t>
            </a:r>
            <a:r>
              <a:rPr lang="ru-RU" sz="2600" i="1" u="sng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Составьте небольшой рассказ, используя данные слова и словосочетания:  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ночь в лесу, дальний поход; ключ, шалаш, вещь, рожь, плащ, луч.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b="1" i="1" dirty="0" smtClean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817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https://fs01.urokimatematiki.ru/e/000ad9-0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3356992"/>
            <a:ext cx="230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понял, но у меня есть вопросы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1916832"/>
            <a:ext cx="295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всё понял, могу объяснить по схеме.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6136" y="404664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всё понял, могу объяснить  другим.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www.clipartbest.com/cliparts/bcy/xXa/bcyxXaRgi.png"/>
          <p:cNvPicPr>
            <a:picLocks noChangeAspect="1" noChangeArrowheads="1"/>
          </p:cNvPicPr>
          <p:nvPr/>
        </p:nvPicPr>
        <p:blipFill>
          <a:blip r:embed="rId3" cstate="print"/>
          <a:srcRect l="35885" t="13275" r="33357" b="26991"/>
          <a:stretch>
            <a:fillRect/>
          </a:stretch>
        </p:blipFill>
        <p:spPr bwMode="auto">
          <a:xfrm>
            <a:off x="323528" y="692696"/>
            <a:ext cx="720080" cy="720080"/>
          </a:xfrm>
          <a:prstGeom prst="rect">
            <a:avLst/>
          </a:prstGeom>
          <a:noFill/>
        </p:spPr>
      </p:pic>
      <p:pic>
        <p:nvPicPr>
          <p:cNvPr id="9" name="Picture 2" descr="http://www.clipartbest.com/cliparts/bcy/xXa/bcyxXaRgi.png"/>
          <p:cNvPicPr>
            <a:picLocks noChangeAspect="1" noChangeArrowheads="1"/>
          </p:cNvPicPr>
          <p:nvPr/>
        </p:nvPicPr>
        <p:blipFill>
          <a:blip r:embed="rId4" cstate="print"/>
          <a:srcRect l="35885" t="13275" r="33357" b="26991"/>
          <a:stretch>
            <a:fillRect/>
          </a:stretch>
        </p:blipFill>
        <p:spPr bwMode="auto">
          <a:xfrm>
            <a:off x="971600" y="908720"/>
            <a:ext cx="1080120" cy="1080120"/>
          </a:xfrm>
          <a:prstGeom prst="rect">
            <a:avLst/>
          </a:prstGeom>
          <a:noFill/>
        </p:spPr>
      </p:pic>
      <p:pic>
        <p:nvPicPr>
          <p:cNvPr id="10" name="Picture 2" descr="http://www.clipartbest.com/cliparts/bcy/xXa/bcyxXaRgi.png"/>
          <p:cNvPicPr>
            <a:picLocks noChangeAspect="1" noChangeArrowheads="1"/>
          </p:cNvPicPr>
          <p:nvPr/>
        </p:nvPicPr>
        <p:blipFill>
          <a:blip r:embed="rId3" cstate="print"/>
          <a:srcRect l="35885" t="13275" r="33357" b="26991"/>
          <a:stretch>
            <a:fillRect/>
          </a:stretch>
        </p:blipFill>
        <p:spPr bwMode="auto">
          <a:xfrm>
            <a:off x="971600" y="260648"/>
            <a:ext cx="720080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63492" name="Picture 4" descr="https://ds05.infourok.ru/uploads/ex/0c93/0004ee92-fbf38be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895" y="188640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latin typeface="Georgia" panose="02040502050405020303" pitchFamily="18" charset="0"/>
              </a:rPr>
              <a:t>СПАСИБО </a:t>
            </a:r>
          </a:p>
          <a:p>
            <a:pPr marL="0" indent="0" algn="ctr">
              <a:buNone/>
            </a:pPr>
            <a:r>
              <a:rPr lang="ru-RU" sz="5400" b="1" dirty="0" smtClean="0">
                <a:latin typeface="Georgia" panose="02040502050405020303" pitchFamily="18" charset="0"/>
              </a:rPr>
              <a:t>ЗА ВНИМАНИЕ!</a:t>
            </a:r>
            <a:endParaRPr lang="ru-RU" sz="5400" b="1" dirty="0">
              <a:latin typeface="Georgia" panose="02040502050405020303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81612"/>
            <a:ext cx="3312368" cy="324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1037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63492" name="Picture 4" descr="https://ds05.infourok.ru/uploads/ex/0c93/0004ee92-fbf38be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Прочитайте.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Кон_ки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Ден_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Друз_я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Реч_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Камыш_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Прочитайте.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Кон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ки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Ден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Друз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я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Реч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Камыш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Прочитайте  слова: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900" b="1" dirty="0" smtClean="0"/>
              <a:t>Рожь </a:t>
            </a:r>
          </a:p>
          <a:p>
            <a:pPr>
              <a:buNone/>
            </a:pPr>
            <a:r>
              <a:rPr lang="ru-RU" sz="3900" b="1" dirty="0" smtClean="0"/>
              <a:t>Нож</a:t>
            </a:r>
            <a:endParaRPr lang="ru-RU" sz="3900" b="1" dirty="0" smtClean="0"/>
          </a:p>
          <a:p>
            <a:pPr>
              <a:buNone/>
            </a:pPr>
            <a:r>
              <a:rPr lang="ru-RU" sz="3900" b="1" dirty="0" smtClean="0"/>
              <a:t>Ночь</a:t>
            </a:r>
          </a:p>
          <a:p>
            <a:pPr>
              <a:buNone/>
            </a:pPr>
            <a:r>
              <a:rPr lang="ru-RU" sz="3900" b="1" dirty="0" smtClean="0"/>
              <a:t>Ключ</a:t>
            </a:r>
          </a:p>
          <a:p>
            <a:pPr>
              <a:buNone/>
            </a:pPr>
            <a:r>
              <a:rPr lang="ru-RU" sz="3900" b="1" dirty="0" smtClean="0"/>
              <a:t>Мышь</a:t>
            </a:r>
          </a:p>
          <a:p>
            <a:pPr>
              <a:buNone/>
            </a:pPr>
            <a:r>
              <a:rPr lang="ru-RU" sz="3900" b="1" dirty="0" smtClean="0"/>
              <a:t>Камыш </a:t>
            </a:r>
            <a:endParaRPr lang="ru-RU" sz="39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Обсудите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Что общего у этих слов?</a:t>
            </a:r>
          </a:p>
          <a:p>
            <a:pPr lvl="0"/>
            <a:r>
              <a:rPr lang="ru-RU" dirty="0" smtClean="0"/>
              <a:t>Чем они различаются?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9412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Georgia" panose="02040502050405020303" pitchFamily="18" charset="0"/>
              </a:rPr>
              <a:t>ТЕМА урока:</a:t>
            </a:r>
            <a:endParaRPr lang="ru-RU" b="1" dirty="0"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prstClr val="black"/>
                </a:solidFill>
                <a:latin typeface="Georgia" panose="02040502050405020303" pitchFamily="18" charset="0"/>
              </a:rPr>
              <a:t>Мягкий знак (ь) на конце имён существительных после шипящих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56618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АЛГОРИТМ   ИССЛЕДОВАНИЯ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Прочитайте слова.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Определите часть речи. Запишите.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Определите род. Запишите.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звуки слышатся на конце слова?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Сделайте вывод:  где пишется  Ь, где не пишется.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Прочитайте  слова: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900" b="1" dirty="0" smtClean="0"/>
              <a:t>Рожь </a:t>
            </a:r>
          </a:p>
          <a:p>
            <a:pPr>
              <a:buNone/>
            </a:pPr>
            <a:r>
              <a:rPr lang="ru-RU" sz="3900" b="1" dirty="0" smtClean="0"/>
              <a:t>Нож</a:t>
            </a:r>
            <a:endParaRPr lang="ru-RU" sz="3900" b="1" dirty="0" smtClean="0"/>
          </a:p>
          <a:p>
            <a:pPr>
              <a:buNone/>
            </a:pPr>
            <a:r>
              <a:rPr lang="ru-RU" sz="3900" b="1" dirty="0" smtClean="0"/>
              <a:t>Ночь</a:t>
            </a:r>
          </a:p>
          <a:p>
            <a:pPr>
              <a:buNone/>
            </a:pPr>
            <a:r>
              <a:rPr lang="ru-RU" sz="3900" b="1" dirty="0" smtClean="0"/>
              <a:t>Ключ</a:t>
            </a:r>
          </a:p>
          <a:p>
            <a:pPr>
              <a:buNone/>
            </a:pPr>
            <a:r>
              <a:rPr lang="ru-RU" sz="3900" b="1" dirty="0" smtClean="0"/>
              <a:t>Мышь</a:t>
            </a:r>
          </a:p>
          <a:p>
            <a:pPr>
              <a:buNone/>
            </a:pPr>
            <a:r>
              <a:rPr lang="ru-RU" sz="3900" b="1" dirty="0" smtClean="0"/>
              <a:t>Камыш </a:t>
            </a:r>
            <a:endParaRPr lang="ru-RU" sz="39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Обсудите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Что общего у этих слов?</a:t>
            </a:r>
          </a:p>
          <a:p>
            <a:pPr lvl="0"/>
            <a:r>
              <a:rPr lang="ru-RU" dirty="0" smtClean="0"/>
              <a:t>Чем они различаются?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Прочитайте  слова: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Рожь  (сущ., ж.р.)</a:t>
            </a:r>
          </a:p>
          <a:p>
            <a:pPr>
              <a:buNone/>
            </a:pPr>
            <a:r>
              <a:rPr lang="ru-RU" b="1" dirty="0" smtClean="0"/>
              <a:t>Нож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Ночь</a:t>
            </a:r>
          </a:p>
          <a:p>
            <a:pPr>
              <a:buNone/>
            </a:pPr>
            <a:r>
              <a:rPr lang="ru-RU" b="1" dirty="0" smtClean="0"/>
              <a:t>Ключ</a:t>
            </a:r>
          </a:p>
          <a:p>
            <a:pPr>
              <a:buNone/>
            </a:pPr>
            <a:r>
              <a:rPr lang="ru-RU" b="1" dirty="0" smtClean="0"/>
              <a:t>Мышь</a:t>
            </a:r>
          </a:p>
          <a:p>
            <a:pPr>
              <a:buNone/>
            </a:pPr>
            <a:r>
              <a:rPr lang="ru-RU" b="1" dirty="0" smtClean="0"/>
              <a:t>Камыш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Обсудите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Что общего у этих слов?</a:t>
            </a:r>
          </a:p>
          <a:p>
            <a:pPr lvl="0"/>
            <a:r>
              <a:rPr lang="ru-RU" dirty="0" smtClean="0"/>
              <a:t>Чем они различаются?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392</Words>
  <Application>Microsoft Office PowerPoint</Application>
  <PresentationFormat>Экран (4:3)</PresentationFormat>
  <Paragraphs>95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Мягкий знак (ь) на конце имён существительных  после шипящих 3 класс</vt:lpstr>
      <vt:lpstr>выполнил</vt:lpstr>
      <vt:lpstr>Прочитайте. </vt:lpstr>
      <vt:lpstr>Прочитайте. </vt:lpstr>
      <vt:lpstr>Прочитайте  слова: </vt:lpstr>
      <vt:lpstr>ТЕМА урока:</vt:lpstr>
      <vt:lpstr>АЛГОРИТМ   ИССЛЕДОВАНИЯ </vt:lpstr>
      <vt:lpstr>Прочитайте  слова: </vt:lpstr>
      <vt:lpstr>Прочитайте  слова: </vt:lpstr>
      <vt:lpstr>ЗАДАНИЕ:</vt:lpstr>
      <vt:lpstr>Слайд 11</vt:lpstr>
      <vt:lpstr>ТЕМА урока:</vt:lpstr>
      <vt:lpstr>Домашнее задание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Владелец</dc:creator>
  <cp:lastModifiedBy>User</cp:lastModifiedBy>
  <cp:revision>84</cp:revision>
  <cp:lastPrinted>2015-01-27T22:38:00Z</cp:lastPrinted>
  <dcterms:created xsi:type="dcterms:W3CDTF">2014-01-26T23:52:12Z</dcterms:created>
  <dcterms:modified xsi:type="dcterms:W3CDTF">2020-01-27T20:17:05Z</dcterms:modified>
</cp:coreProperties>
</file>