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8" r:id="rId5"/>
    <p:sldId id="259" r:id="rId6"/>
    <p:sldId id="261" r:id="rId7"/>
    <p:sldId id="287" r:id="rId8"/>
    <p:sldId id="288" r:id="rId9"/>
    <p:sldId id="262" r:id="rId10"/>
    <p:sldId id="264" r:id="rId11"/>
    <p:sldId id="265" r:id="rId12"/>
    <p:sldId id="280" r:id="rId13"/>
    <p:sldId id="279" r:id="rId14"/>
    <p:sldId id="269" r:id="rId15"/>
    <p:sldId id="271" r:id="rId16"/>
    <p:sldId id="270" r:id="rId17"/>
    <p:sldId id="275" r:id="rId18"/>
    <p:sldId id="282" r:id="rId19"/>
    <p:sldId id="283" r:id="rId20"/>
    <p:sldId id="284" r:id="rId21"/>
    <p:sldId id="276" r:id="rId22"/>
    <p:sldId id="274" r:id="rId23"/>
    <p:sldId id="286" r:id="rId24"/>
    <p:sldId id="278" r:id="rId25"/>
    <p:sldId id="268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1434" y="3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A8DCC-EC63-4233-9151-6AFF5CAD2D27}" type="datetimeFigureOut">
              <a:rPr lang="ru-RU" smtClean="0"/>
              <a:pPr/>
              <a:t>11.04.2024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9AC40-11D0-4EE9-9183-1D0C47B396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A8DCC-EC63-4233-9151-6AFF5CAD2D27}" type="datetimeFigureOut">
              <a:rPr lang="ru-RU" smtClean="0"/>
              <a:pPr/>
              <a:t>11.04.2024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9AC40-11D0-4EE9-9183-1D0C47B396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A8DCC-EC63-4233-9151-6AFF5CAD2D27}" type="datetimeFigureOut">
              <a:rPr lang="ru-RU" smtClean="0"/>
              <a:pPr/>
              <a:t>11.04.2024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9AC40-11D0-4EE9-9183-1D0C47B396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A8DCC-EC63-4233-9151-6AFF5CAD2D27}" type="datetimeFigureOut">
              <a:rPr lang="ru-RU" smtClean="0"/>
              <a:pPr/>
              <a:t>11.04.2024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9AC40-11D0-4EE9-9183-1D0C47B396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A8DCC-EC63-4233-9151-6AFF5CAD2D27}" type="datetimeFigureOut">
              <a:rPr lang="ru-RU" smtClean="0"/>
              <a:pPr/>
              <a:t>11.04.2024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9AC40-11D0-4EE9-9183-1D0C47B396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A8DCC-EC63-4233-9151-6AFF5CAD2D27}" type="datetimeFigureOut">
              <a:rPr lang="ru-RU" smtClean="0"/>
              <a:pPr/>
              <a:t>11.04.2024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9AC40-11D0-4EE9-9183-1D0C47B396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A8DCC-EC63-4233-9151-6AFF5CAD2D27}" type="datetimeFigureOut">
              <a:rPr lang="ru-RU" smtClean="0"/>
              <a:pPr/>
              <a:t>11.04.2024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9AC40-11D0-4EE9-9183-1D0C47B396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A8DCC-EC63-4233-9151-6AFF5CAD2D27}" type="datetimeFigureOut">
              <a:rPr lang="ru-RU" smtClean="0"/>
              <a:pPr/>
              <a:t>11.04.2024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9AC40-11D0-4EE9-9183-1D0C47B396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A8DCC-EC63-4233-9151-6AFF5CAD2D27}" type="datetimeFigureOut">
              <a:rPr lang="ru-RU" smtClean="0"/>
              <a:pPr/>
              <a:t>11.04.2024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9AC40-11D0-4EE9-9183-1D0C47B396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A8DCC-EC63-4233-9151-6AFF5CAD2D27}" type="datetimeFigureOut">
              <a:rPr lang="ru-RU" smtClean="0"/>
              <a:pPr/>
              <a:t>11.04.2024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9AC40-11D0-4EE9-9183-1D0C47B396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A8DCC-EC63-4233-9151-6AFF5CAD2D27}" type="datetimeFigureOut">
              <a:rPr lang="ru-RU" smtClean="0"/>
              <a:pPr/>
              <a:t>11.04.2024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9AC40-11D0-4EE9-9183-1D0C47B396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A8DCC-EC63-4233-9151-6AFF5CAD2D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11.04.2024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9AC40-11D0-4EE9-9183-1D0C47B3960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36246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A8DCC-EC63-4233-9151-6AFF5CAD2D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11.04.2024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9AC40-11D0-4EE9-9183-1D0C47B3960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50794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A8DCC-EC63-4233-9151-6AFF5CAD2D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11.04.2024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9AC40-11D0-4EE9-9183-1D0C47B3960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041720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A8DCC-EC63-4233-9151-6AFF5CAD2D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11.04.2024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9AC40-11D0-4EE9-9183-1D0C47B3960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45344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A8DCC-EC63-4233-9151-6AFF5CAD2D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11.04.2024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9AC40-11D0-4EE9-9183-1D0C47B3960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136660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A8DCC-EC63-4233-9151-6AFF5CAD2D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11.04.2024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9AC40-11D0-4EE9-9183-1D0C47B3960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83878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A8DCC-EC63-4233-9151-6AFF5CAD2D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11.04.2024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9AC40-11D0-4EE9-9183-1D0C47B3960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995656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A8DCC-EC63-4233-9151-6AFF5CAD2D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11.04.2024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9AC40-11D0-4EE9-9183-1D0C47B3960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791808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A8DCC-EC63-4233-9151-6AFF5CAD2D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11.04.2024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9AC40-11D0-4EE9-9183-1D0C47B3960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243458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A8DCC-EC63-4233-9151-6AFF5CAD2D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11.04.2024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9AC40-11D0-4EE9-9183-1D0C47B3960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189749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A8DCC-EC63-4233-9151-6AFF5CAD2D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11.04.2024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9AC40-11D0-4EE9-9183-1D0C47B3960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961733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A8DCC-EC63-4233-9151-6AFF5CAD2D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11.04.2024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9AC40-11D0-4EE9-9183-1D0C47B3960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388122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A8DCC-EC63-4233-9151-6AFF5CAD2D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11.04.2024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9AC40-11D0-4EE9-9183-1D0C47B3960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248878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A8DCC-EC63-4233-9151-6AFF5CAD2D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11.04.2024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9AC40-11D0-4EE9-9183-1D0C47B3960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073988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A8DCC-EC63-4233-9151-6AFF5CAD2D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11.04.2024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9AC40-11D0-4EE9-9183-1D0C47B3960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984229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A8DCC-EC63-4233-9151-6AFF5CAD2D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11.04.2024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9AC40-11D0-4EE9-9183-1D0C47B3960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525521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A8DCC-EC63-4233-9151-6AFF5CAD2D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11.04.2024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9AC40-11D0-4EE9-9183-1D0C47B3960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994513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A8DCC-EC63-4233-9151-6AFF5CAD2D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11.04.2024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9AC40-11D0-4EE9-9183-1D0C47B3960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435933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A8DCC-EC63-4233-9151-6AFF5CAD2D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11.04.2024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9AC40-11D0-4EE9-9183-1D0C47B3960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734177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A8DCC-EC63-4233-9151-6AFF5CAD2D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11.04.2024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9AC40-11D0-4EE9-9183-1D0C47B3960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561815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A8DCC-EC63-4233-9151-6AFF5CAD2D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11.04.2024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9AC40-11D0-4EE9-9183-1D0C47B3960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671575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A8DCC-EC63-4233-9151-6AFF5CAD2D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11.04.2024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9AC40-11D0-4EE9-9183-1D0C47B3960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52533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0A8DCC-EC63-4233-9151-6AFF5CAD2D27}" type="datetimeFigureOut">
              <a:rPr lang="ru-RU" smtClean="0"/>
              <a:pPr/>
              <a:t>11.04.2024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C9AC40-11D0-4EE9-9183-1D0C47B3960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0A8DCC-EC63-4233-9151-6AFF5CAD2D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11.04.2024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C9AC40-11D0-4EE9-9183-1D0C47B3960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42609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0A8DCC-EC63-4233-9151-6AFF5CAD2D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11.04.2024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C9AC40-11D0-4EE9-9183-1D0C47B3960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88141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veinternet.ru/" TargetMode="External"/><Relationship Id="rId2" Type="http://schemas.openxmlformats.org/officeDocument/2006/relationships/hyperlink" Target="https://www.sunhome.ru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31640" y="1700808"/>
            <a:ext cx="734481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44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lvl="1" algn="ctr"/>
            <a:r>
              <a:rPr lang="ru-RU" sz="4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«Осенние мотивы со стихами»</a:t>
            </a:r>
            <a:endParaRPr lang="ru-RU" sz="4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B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endParaRPr lang="ru-RU" sz="2400" b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sz="24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/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учителя 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начальных классов </a:t>
            </a:r>
          </a:p>
          <a:p>
            <a:pPr algn="r"/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МБОУ «</a:t>
            </a:r>
            <a:r>
              <a:rPr lang="ru-RU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Волоконовская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СОШ №1 </a:t>
            </a:r>
          </a:p>
          <a:p>
            <a:pPr algn="r"/>
            <a:r>
              <a:rPr lang="ru-RU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Голякова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Светлана Ивановна</a:t>
            </a:r>
          </a:p>
          <a:p>
            <a:pPr algn="r"/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</a:t>
            </a:r>
            <a:r>
              <a:rPr lang="ru-RU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Титенок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Оксана </a:t>
            </a:r>
            <a:r>
              <a:rPr lang="ru-RU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</a:t>
            </a:r>
            <a:r>
              <a:rPr lang="ru-RU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рославовна</a:t>
            </a:r>
            <a:endParaRPr lang="ru-RU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71604" y="857232"/>
            <a:ext cx="69294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pic>
        <p:nvPicPr>
          <p:cNvPr id="1026" name="Picture 2" descr="C:\Users\Интигам Вели Оглы\Desktop\Camera\20201108_115228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16016" y="188640"/>
            <a:ext cx="4104456" cy="388843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Интигам Вели Оглы\Desktop\Camera\20201108_120439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7544" y="3861048"/>
            <a:ext cx="3528392" cy="288032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95536" y="332656"/>
            <a:ext cx="439248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Open Sans"/>
              </a:rPr>
              <a:t>Осень уходит, последние дни...</a:t>
            </a:r>
            <a:r>
              <a:rPr lang="ru-RU" b="1" dirty="0"/>
              <a:t/>
            </a:r>
            <a:br>
              <a:rPr lang="ru-RU" b="1" dirty="0"/>
            </a:br>
            <a:r>
              <a:rPr lang="ru-RU" b="1" dirty="0">
                <a:latin typeface="Open Sans"/>
              </a:rPr>
              <a:t>Жаль, что уходят так быстро они.</a:t>
            </a:r>
            <a:r>
              <a:rPr lang="ru-RU" b="1" dirty="0"/>
              <a:t/>
            </a:r>
            <a:br>
              <a:rPr lang="ru-RU" b="1" dirty="0"/>
            </a:br>
            <a:r>
              <a:rPr lang="ru-RU" b="1" dirty="0">
                <a:latin typeface="Open Sans"/>
              </a:rPr>
              <a:t>Нет на деревьях уж той красоты...</a:t>
            </a:r>
            <a:r>
              <a:rPr lang="ru-RU" b="1" dirty="0"/>
              <a:t/>
            </a:r>
            <a:br>
              <a:rPr lang="ru-RU" b="1" dirty="0"/>
            </a:br>
            <a:r>
              <a:rPr lang="ru-RU" b="1" dirty="0">
                <a:latin typeface="Open Sans"/>
              </a:rPr>
              <a:t>Не цветут на лугу, луговые цветы.</a:t>
            </a:r>
            <a:r>
              <a:rPr lang="ru-RU" b="1" dirty="0"/>
              <a:t/>
            </a:r>
            <a:br>
              <a:rPr lang="ru-RU" b="1" dirty="0"/>
            </a:br>
            <a:r>
              <a:rPr lang="ru-RU" b="1" dirty="0">
                <a:latin typeface="Open Sans"/>
              </a:rPr>
              <a:t>Недавно природа удивляла здесь нас</a:t>
            </a:r>
            <a:r>
              <a:rPr lang="ru-RU" b="1" dirty="0"/>
              <a:t/>
            </a:r>
            <a:br>
              <a:rPr lang="ru-RU" b="1" dirty="0"/>
            </a:br>
            <a:r>
              <a:rPr lang="ru-RU" b="1" dirty="0">
                <a:latin typeface="Open Sans"/>
              </a:rPr>
              <a:t>И радовало красотой человеческий глаз!</a:t>
            </a:r>
            <a:r>
              <a:rPr lang="ru-RU" b="1" dirty="0"/>
              <a:t/>
            </a:r>
            <a:br>
              <a:rPr lang="ru-RU" b="1" dirty="0"/>
            </a:br>
            <a:r>
              <a:rPr lang="ru-RU" b="1" dirty="0">
                <a:latin typeface="Open Sans"/>
              </a:rPr>
              <a:t>Золотом убранства, блеска серебра...</a:t>
            </a:r>
            <a:r>
              <a:rPr lang="ru-RU" b="1" dirty="0"/>
              <a:t/>
            </a:r>
            <a:br>
              <a:rPr lang="ru-RU" b="1" dirty="0"/>
            </a:br>
            <a:r>
              <a:rPr lang="ru-RU" b="1" dirty="0">
                <a:latin typeface="Open Sans"/>
              </a:rPr>
              <a:t>Да! Манила в гости с утра и допоздна</a:t>
            </a:r>
            <a:r>
              <a:rPr lang="ru-RU" b="1" dirty="0" smtClean="0">
                <a:latin typeface="Open Sans"/>
              </a:rPr>
              <a:t>!</a:t>
            </a:r>
            <a:r>
              <a:rPr lang="ru-RU" b="1" dirty="0">
                <a:solidFill>
                  <a:srgbClr val="444444"/>
                </a:solidFill>
                <a:latin typeface="Open Sans"/>
              </a:rPr>
              <a:t> </a:t>
            </a:r>
            <a:r>
              <a:rPr lang="ru-RU" sz="1400" b="1" dirty="0">
                <a:solidFill>
                  <a:srgbClr val="444444"/>
                </a:solidFill>
                <a:latin typeface="Open Sans"/>
              </a:rPr>
              <a:t>Автор: </a:t>
            </a:r>
            <a:r>
              <a:rPr lang="en-US" sz="1400" b="1" dirty="0" err="1">
                <a:solidFill>
                  <a:srgbClr val="444444"/>
                </a:solidFill>
                <a:latin typeface="Open Sans"/>
              </a:rPr>
              <a:t>AleksandrN</a:t>
            </a:r>
            <a:endParaRPr lang="ru-RU" sz="1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Интигам Вели Оглы\Desktop\Camera\20201108_120752(0)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634" y="3212976"/>
            <a:ext cx="3469250" cy="338437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148064" y="764704"/>
            <a:ext cx="3672408" cy="44935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Times New Roman"/>
              </a:rPr>
              <a:t/>
            </a:r>
            <a:br>
              <a:rPr lang="ru-RU" dirty="0">
                <a:solidFill>
                  <a:srgbClr val="000000"/>
                </a:solidFill>
                <a:latin typeface="Times New Roman"/>
              </a:rPr>
            </a:br>
            <a:r>
              <a:rPr lang="ru-RU" b="1" dirty="0" smtClean="0">
                <a:solidFill>
                  <a:srgbClr val="000000"/>
                </a:solidFill>
                <a:latin typeface="Times New Roman"/>
              </a:rPr>
              <a:t>ЕЩЁ ГРИБАМИ ПАХНЕТ ЛЕС</a:t>
            </a:r>
            <a:endParaRPr lang="ru-RU" sz="1600" b="1" dirty="0" smtClean="0">
              <a:solidFill>
                <a:srgbClr val="000000"/>
              </a:solidFill>
            </a:endParaRPr>
          </a:p>
          <a:p>
            <a:r>
              <a:rPr lang="ru-RU" b="1" dirty="0" smtClean="0">
                <a:solidFill>
                  <a:srgbClr val="000000"/>
                </a:solidFill>
                <a:latin typeface="Times New Roman"/>
              </a:rPr>
              <a:t>Ещё грибами пахнет лес</a:t>
            </a:r>
            <a:br>
              <a:rPr lang="ru-RU" b="1" dirty="0" smtClean="0">
                <a:solidFill>
                  <a:srgbClr val="000000"/>
                </a:solidFill>
                <a:latin typeface="Times New Roman"/>
              </a:rPr>
            </a:br>
            <a:r>
              <a:rPr lang="ru-RU" b="1" dirty="0" smtClean="0">
                <a:solidFill>
                  <a:srgbClr val="000000"/>
                </a:solidFill>
                <a:latin typeface="Times New Roman"/>
              </a:rPr>
              <a:t>И лист не снялся</a:t>
            </a:r>
            <a:br>
              <a:rPr lang="ru-RU" b="1" dirty="0" smtClean="0">
                <a:solidFill>
                  <a:srgbClr val="000000"/>
                </a:solidFill>
                <a:latin typeface="Times New Roman"/>
              </a:rPr>
            </a:br>
            <a:r>
              <a:rPr lang="ru-RU" b="1" dirty="0" smtClean="0">
                <a:solidFill>
                  <a:srgbClr val="000000"/>
                </a:solidFill>
                <a:latin typeface="Times New Roman"/>
              </a:rPr>
              <a:t>У осины.</a:t>
            </a:r>
            <a:br>
              <a:rPr lang="ru-RU" b="1" dirty="0" smtClean="0">
                <a:solidFill>
                  <a:srgbClr val="000000"/>
                </a:solidFill>
                <a:latin typeface="Times New Roman"/>
              </a:rPr>
            </a:br>
            <a:r>
              <a:rPr lang="ru-RU" b="1" dirty="0" smtClean="0">
                <a:solidFill>
                  <a:srgbClr val="000000"/>
                </a:solidFill>
                <a:latin typeface="Times New Roman"/>
              </a:rPr>
              <a:t>И с разрумяненной рябины</a:t>
            </a:r>
            <a:br>
              <a:rPr lang="ru-RU" b="1" dirty="0" smtClean="0">
                <a:solidFill>
                  <a:srgbClr val="000000"/>
                </a:solidFill>
                <a:latin typeface="Times New Roman"/>
              </a:rPr>
            </a:br>
            <a:r>
              <a:rPr lang="ru-RU" b="1" dirty="0" smtClean="0">
                <a:solidFill>
                  <a:srgbClr val="000000"/>
                </a:solidFill>
                <a:latin typeface="Times New Roman"/>
              </a:rPr>
              <a:t>Ещё зной лета</a:t>
            </a:r>
            <a:br>
              <a:rPr lang="ru-RU" b="1" dirty="0" smtClean="0">
                <a:solidFill>
                  <a:srgbClr val="000000"/>
                </a:solidFill>
                <a:latin typeface="Times New Roman"/>
              </a:rPr>
            </a:br>
            <a:r>
              <a:rPr lang="ru-RU" b="1" dirty="0" smtClean="0">
                <a:solidFill>
                  <a:srgbClr val="000000"/>
                </a:solidFill>
                <a:latin typeface="Times New Roman"/>
              </a:rPr>
              <a:t>Не исчез.</a:t>
            </a:r>
            <a:br>
              <a:rPr lang="ru-RU" b="1" dirty="0" smtClean="0">
                <a:solidFill>
                  <a:srgbClr val="000000"/>
                </a:solidFill>
                <a:latin typeface="Times New Roman"/>
              </a:rPr>
            </a:br>
            <a:r>
              <a:rPr lang="ru-RU" b="1" dirty="0" smtClean="0">
                <a:solidFill>
                  <a:srgbClr val="000000"/>
                </a:solidFill>
                <a:latin typeface="Times New Roman"/>
              </a:rPr>
              <a:t>Ещё не всё пересказал</a:t>
            </a:r>
            <a:br>
              <a:rPr lang="ru-RU" b="1" dirty="0" smtClean="0">
                <a:solidFill>
                  <a:srgbClr val="000000"/>
                </a:solidFill>
                <a:latin typeface="Times New Roman"/>
              </a:rPr>
            </a:br>
            <a:r>
              <a:rPr lang="ru-RU" b="1" dirty="0" smtClean="0">
                <a:solidFill>
                  <a:srgbClr val="000000"/>
                </a:solidFill>
                <a:latin typeface="Times New Roman"/>
              </a:rPr>
              <a:t>Ручей,</a:t>
            </a:r>
            <a:br>
              <a:rPr lang="ru-RU" b="1" dirty="0" smtClean="0">
                <a:solidFill>
                  <a:srgbClr val="000000"/>
                </a:solidFill>
                <a:latin typeface="Times New Roman"/>
              </a:rPr>
            </a:br>
            <a:r>
              <a:rPr lang="ru-RU" b="1" dirty="0" smtClean="0">
                <a:solidFill>
                  <a:srgbClr val="000000"/>
                </a:solidFill>
                <a:latin typeface="Times New Roman"/>
              </a:rPr>
              <a:t>Живущий под корнями.</a:t>
            </a:r>
            <a:br>
              <a:rPr lang="ru-RU" b="1" dirty="0" smtClean="0">
                <a:solidFill>
                  <a:srgbClr val="000000"/>
                </a:solidFill>
                <a:latin typeface="Times New Roman"/>
              </a:rPr>
            </a:br>
            <a:r>
              <a:rPr lang="ru-RU" b="1" dirty="0" smtClean="0">
                <a:solidFill>
                  <a:srgbClr val="000000"/>
                </a:solidFill>
                <a:latin typeface="Times New Roman"/>
              </a:rPr>
              <a:t>Но дождь</a:t>
            </a:r>
            <a:br>
              <a:rPr lang="ru-RU" b="1" dirty="0" smtClean="0">
                <a:solidFill>
                  <a:srgbClr val="000000"/>
                </a:solidFill>
                <a:latin typeface="Times New Roman"/>
              </a:rPr>
            </a:br>
            <a:r>
              <a:rPr lang="ru-RU" b="1" dirty="0" smtClean="0">
                <a:solidFill>
                  <a:srgbClr val="000000"/>
                </a:solidFill>
                <a:latin typeface="Times New Roman"/>
              </a:rPr>
              <a:t>Уже спешит за нами,</a:t>
            </a:r>
            <a:br>
              <a:rPr lang="ru-RU" b="1" dirty="0" smtClean="0">
                <a:solidFill>
                  <a:srgbClr val="000000"/>
                </a:solidFill>
                <a:latin typeface="Times New Roman"/>
              </a:rPr>
            </a:br>
            <a:r>
              <a:rPr lang="ru-RU" b="1" dirty="0" smtClean="0">
                <a:solidFill>
                  <a:srgbClr val="000000"/>
                </a:solidFill>
                <a:latin typeface="Times New Roman"/>
              </a:rPr>
              <a:t>Как будто леса</a:t>
            </a:r>
            <a:br>
              <a:rPr lang="ru-RU" b="1" dirty="0" smtClean="0">
                <a:solidFill>
                  <a:srgbClr val="000000"/>
                </a:solidFill>
                <a:latin typeface="Times New Roman"/>
              </a:rPr>
            </a:br>
            <a:r>
              <a:rPr lang="ru-RU" b="1" dirty="0" smtClean="0">
                <a:solidFill>
                  <a:srgbClr val="000000"/>
                </a:solidFill>
                <a:latin typeface="Times New Roman"/>
              </a:rPr>
              <a:t>Не видал!</a:t>
            </a:r>
          </a:p>
          <a:p>
            <a:r>
              <a:rPr lang="ru-RU" sz="1600" b="1" dirty="0" smtClean="0">
                <a:solidFill>
                  <a:srgbClr val="000000"/>
                </a:solidFill>
                <a:latin typeface="Times New Roman"/>
              </a:rPr>
              <a:t>                           Галина Новицкая</a:t>
            </a:r>
            <a:endParaRPr lang="ru-RU" sz="1600" b="1" dirty="0">
              <a:solidFill>
                <a:srgbClr val="00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19672" y="260648"/>
            <a:ext cx="3456384" cy="352839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15138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71604" y="857232"/>
            <a:ext cx="69294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pic>
        <p:nvPicPr>
          <p:cNvPr id="4098" name="Picture 2" descr="C:\Users\Интигам Вели Оглы\Desktop\Camera\20201108_120932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7544" y="188640"/>
            <a:ext cx="3960440" cy="396044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71800" y="3535560"/>
            <a:ext cx="3078163" cy="331559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" name="Picture 2" descr="C:\Users\Интигам Вели Оглы\Desktop\Camera\20201108_121610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60032" y="188640"/>
            <a:ext cx="4032448" cy="396044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82756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71604" y="857232"/>
            <a:ext cx="69294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>
              <a:solidFill>
                <a:prstClr val="black"/>
              </a:solidFill>
            </a:endParaRPr>
          </a:p>
          <a:p>
            <a:endParaRPr lang="ru-RU" dirty="0">
              <a:solidFill>
                <a:prstClr val="black"/>
              </a:solidFill>
            </a:endParaRPr>
          </a:p>
        </p:txBody>
      </p:sp>
      <p:pic>
        <p:nvPicPr>
          <p:cNvPr id="1027" name="Picture 3" descr="C:\Users\Интигам Вели Оглы\Desktop\Camera\20201108_123000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075" y="116632"/>
            <a:ext cx="5400600" cy="518457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652120" y="857232"/>
            <a:ext cx="3275856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2000" b="1" dirty="0">
                <a:latin typeface="Helvetica Neue"/>
              </a:rPr>
              <a:t>Гриб ленивый трутовик,</a:t>
            </a:r>
            <a:br>
              <a:rPr lang="ru-RU" sz="2000" b="1" dirty="0">
                <a:latin typeface="Helvetica Neue"/>
              </a:rPr>
            </a:br>
            <a:r>
              <a:rPr lang="ru-RU" sz="2000" b="1" dirty="0">
                <a:latin typeface="Helvetica Neue"/>
              </a:rPr>
              <a:t>Он работать не привык </a:t>
            </a:r>
            <a:br>
              <a:rPr lang="ru-RU" sz="2000" b="1" dirty="0">
                <a:latin typeface="Helvetica Neue"/>
              </a:rPr>
            </a:br>
            <a:r>
              <a:rPr lang="ru-RU" sz="2000" b="1" dirty="0">
                <a:latin typeface="Helvetica Neue"/>
              </a:rPr>
              <a:t>В неподвижной позе</a:t>
            </a:r>
            <a:br>
              <a:rPr lang="ru-RU" sz="2000" b="1" dirty="0">
                <a:latin typeface="Helvetica Neue"/>
              </a:rPr>
            </a:br>
            <a:r>
              <a:rPr lang="ru-RU" sz="2000" b="1" dirty="0">
                <a:latin typeface="Helvetica Neue"/>
              </a:rPr>
              <a:t>Дремлет на берёзе.</a:t>
            </a:r>
            <a:br>
              <a:rPr lang="ru-RU" sz="2000" b="1" dirty="0">
                <a:latin typeface="Helvetica Neue"/>
              </a:rPr>
            </a:br>
            <a:r>
              <a:rPr lang="ru-RU" sz="2000" b="1" dirty="0">
                <a:latin typeface="Helvetica Neue"/>
              </a:rPr>
              <a:t>Вот когда полюбит труд,</a:t>
            </a:r>
            <a:br>
              <a:rPr lang="ru-RU" sz="2000" b="1" dirty="0">
                <a:latin typeface="Helvetica Neue"/>
              </a:rPr>
            </a:br>
            <a:r>
              <a:rPr lang="ru-RU" sz="2000" b="1" dirty="0">
                <a:latin typeface="Helvetica Neue"/>
              </a:rPr>
              <a:t>Подостойней назовут.</a:t>
            </a:r>
            <a:br>
              <a:rPr lang="ru-RU" sz="2000" b="1" dirty="0">
                <a:latin typeface="Helvetica Neue"/>
              </a:rPr>
            </a:br>
            <a:r>
              <a:rPr lang="ru-RU" sz="2000" b="1" dirty="0">
                <a:latin typeface="Helvetica Neue"/>
              </a:rPr>
              <a:t>Повстречав его, грибник</a:t>
            </a:r>
            <a:br>
              <a:rPr lang="ru-RU" sz="2000" b="1" dirty="0">
                <a:latin typeface="Helvetica Neue"/>
              </a:rPr>
            </a:br>
            <a:r>
              <a:rPr lang="ru-RU" sz="2000" b="1" dirty="0">
                <a:latin typeface="Helvetica Neue"/>
              </a:rPr>
              <a:t>Гордо скажет: «</a:t>
            </a:r>
            <a:r>
              <a:rPr lang="ru-RU" sz="2000" b="1" dirty="0" err="1">
                <a:latin typeface="Helvetica Neue"/>
              </a:rPr>
              <a:t>ТРУДовик</a:t>
            </a:r>
            <a:r>
              <a:rPr lang="ru-RU" sz="2000" b="1" dirty="0" smtClean="0">
                <a:latin typeface="Helvetica Neue"/>
              </a:rPr>
              <a:t>!»</a:t>
            </a:r>
          </a:p>
          <a:p>
            <a:pPr fontAlgn="base"/>
            <a:endParaRPr lang="ru-RU" sz="2000" b="1" dirty="0">
              <a:latin typeface="Helvetica Neue"/>
            </a:endParaRPr>
          </a:p>
          <a:p>
            <a:pPr algn="r" fontAlgn="base"/>
            <a:r>
              <a:rPr lang="ru-RU" sz="2000" b="1" i="1" dirty="0">
                <a:latin typeface="Helvetica Neue"/>
              </a:rPr>
              <a:t>Шемякина </a:t>
            </a:r>
            <a:r>
              <a:rPr lang="ru-RU" sz="2000" b="1" i="1" dirty="0" smtClean="0">
                <a:latin typeface="Helvetica Neue"/>
              </a:rPr>
              <a:t>Надежда       </a:t>
            </a:r>
            <a:endParaRPr lang="ru-RU" sz="2000" b="1" i="0" dirty="0">
              <a:effectLst/>
              <a:latin typeface="Helvetica Neue"/>
            </a:endParaRPr>
          </a:p>
        </p:txBody>
      </p:sp>
    </p:spTree>
    <p:extLst>
      <p:ext uri="{BB962C8B-B14F-4D97-AF65-F5344CB8AC3E}">
        <p14:creationId xmlns:p14="http://schemas.microsoft.com/office/powerpoint/2010/main" val="33577599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71604" y="857232"/>
            <a:ext cx="69294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>
              <a:solidFill>
                <a:prstClr val="black"/>
              </a:solidFill>
            </a:endParaRPr>
          </a:p>
          <a:p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652120" y="857232"/>
            <a:ext cx="327585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2000" b="1" i="1" dirty="0" smtClean="0">
                <a:solidFill>
                  <a:srgbClr val="474747"/>
                </a:solidFill>
                <a:latin typeface="Helvetica Neue"/>
              </a:rPr>
              <a:t>     </a:t>
            </a:r>
            <a:endParaRPr lang="ru-RU" sz="2000" b="1" i="0" dirty="0">
              <a:solidFill>
                <a:srgbClr val="474747"/>
              </a:solidFill>
              <a:effectLst/>
              <a:latin typeface="Helvetica Neue"/>
            </a:endParaRPr>
          </a:p>
        </p:txBody>
      </p:sp>
      <p:pic>
        <p:nvPicPr>
          <p:cNvPr id="2051" name="Picture 3" descr="C:\Users\Интигам Вели Оглы\Desktop\Camera\20201108_113256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5143500" cy="632267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652120" y="332656"/>
            <a:ext cx="324036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b="1" dirty="0">
                <a:latin typeface="Helvetica Neue"/>
              </a:rPr>
              <a:t>Пусть он к дереву прилип</a:t>
            </a:r>
            <a:br>
              <a:rPr lang="ru-RU" b="1" dirty="0">
                <a:latin typeface="Helvetica Neue"/>
              </a:rPr>
            </a:br>
            <a:r>
              <a:rPr lang="ru-RU" b="1" dirty="0">
                <a:latin typeface="Helvetica Neue"/>
              </a:rPr>
              <a:t>Всё равно считают, гриб</a:t>
            </a:r>
            <a:br>
              <a:rPr lang="ru-RU" b="1" dirty="0">
                <a:latin typeface="Helvetica Neue"/>
              </a:rPr>
            </a:br>
            <a:r>
              <a:rPr lang="ru-RU" b="1" dirty="0" smtClean="0">
                <a:latin typeface="Helvetica Neue"/>
              </a:rPr>
              <a:t>Видом, </a:t>
            </a:r>
            <a:r>
              <a:rPr lang="ru-RU" b="1" dirty="0">
                <a:latin typeface="Helvetica Neue"/>
              </a:rPr>
              <a:t>цветом, так различен</a:t>
            </a:r>
            <a:br>
              <a:rPr lang="ru-RU" b="1" dirty="0">
                <a:latin typeface="Helvetica Neue"/>
              </a:rPr>
            </a:br>
            <a:r>
              <a:rPr lang="ru-RU" b="1" dirty="0">
                <a:latin typeface="Helvetica Neue"/>
              </a:rPr>
              <a:t>Что в подсчёте неприличен.</a:t>
            </a:r>
            <a:br>
              <a:rPr lang="ru-RU" b="1" dirty="0">
                <a:latin typeface="Helvetica Neue"/>
              </a:rPr>
            </a:br>
            <a:r>
              <a:rPr lang="ru-RU" b="1" dirty="0">
                <a:latin typeface="Helvetica Neue"/>
              </a:rPr>
              <a:t>Где ж все виды сосчитать</a:t>
            </a:r>
            <a:br>
              <a:rPr lang="ru-RU" b="1" dirty="0">
                <a:latin typeface="Helvetica Neue"/>
              </a:rPr>
            </a:br>
            <a:r>
              <a:rPr lang="ru-RU" b="1" dirty="0">
                <a:latin typeface="Helvetica Neue"/>
              </a:rPr>
              <a:t>А, тем паче, передать?</a:t>
            </a:r>
            <a:br>
              <a:rPr lang="ru-RU" b="1" dirty="0">
                <a:latin typeface="Helvetica Neue"/>
              </a:rPr>
            </a:br>
            <a:r>
              <a:rPr lang="ru-RU" b="1" dirty="0">
                <a:latin typeface="Helvetica Neue"/>
              </a:rPr>
              <a:t>То, многообразие</a:t>
            </a:r>
            <a:br>
              <a:rPr lang="ru-RU" b="1" dirty="0">
                <a:latin typeface="Helvetica Neue"/>
              </a:rPr>
            </a:br>
            <a:r>
              <a:rPr lang="ru-RU" b="1" dirty="0">
                <a:latin typeface="Helvetica Neue"/>
              </a:rPr>
              <a:t>Просто, безобразие!</a:t>
            </a:r>
          </a:p>
          <a:p>
            <a:pPr fontAlgn="base"/>
            <a:r>
              <a:rPr lang="ru-RU" b="1" i="1" dirty="0" smtClean="0">
                <a:latin typeface="Helvetica Neue"/>
              </a:rPr>
              <a:t>        Трофимов </a:t>
            </a:r>
            <a:r>
              <a:rPr lang="ru-RU" b="1" i="1" dirty="0">
                <a:latin typeface="Helvetica Neue"/>
              </a:rPr>
              <a:t>Владимир</a:t>
            </a:r>
            <a:endParaRPr lang="ru-RU" b="1" i="0" dirty="0">
              <a:effectLst/>
              <a:latin typeface="Helvetica Neue"/>
            </a:endParaRPr>
          </a:p>
        </p:txBody>
      </p:sp>
    </p:spTree>
    <p:extLst>
      <p:ext uri="{BB962C8B-B14F-4D97-AF65-F5344CB8AC3E}">
        <p14:creationId xmlns:p14="http://schemas.microsoft.com/office/powerpoint/2010/main" val="30588186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71604" y="857232"/>
            <a:ext cx="69294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pic>
        <p:nvPicPr>
          <p:cNvPr id="8194" name="Picture 2" descr="C:\Users\Интигам Вели Оглы\Desktop\Camera\20201108_121410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29543" y="260648"/>
            <a:ext cx="4968552" cy="612068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79511" y="857232"/>
            <a:ext cx="3850031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b="1" dirty="0" smtClean="0">
                <a:latin typeface="Times New Roman"/>
              </a:rPr>
              <a:t>Осенние </a:t>
            </a:r>
            <a:r>
              <a:rPr lang="ru-RU" b="1" dirty="0">
                <a:latin typeface="Times New Roman"/>
              </a:rPr>
              <a:t>листья по ветру кружат,</a:t>
            </a:r>
            <a:br>
              <a:rPr lang="ru-RU" b="1" dirty="0">
                <a:latin typeface="Times New Roman"/>
              </a:rPr>
            </a:br>
            <a:r>
              <a:rPr lang="ru-RU" b="1" dirty="0">
                <a:latin typeface="Times New Roman"/>
              </a:rPr>
              <a:t>Осенние листья в тревоге вопят:</a:t>
            </a:r>
            <a:br>
              <a:rPr lang="ru-RU" b="1" dirty="0">
                <a:latin typeface="Times New Roman"/>
              </a:rPr>
            </a:br>
            <a:r>
              <a:rPr lang="ru-RU" b="1" dirty="0">
                <a:latin typeface="Times New Roman"/>
              </a:rPr>
              <a:t>"Всё гибнет, всё гибнет! Ты черен и гол,</a:t>
            </a:r>
            <a:br>
              <a:rPr lang="ru-RU" b="1" dirty="0">
                <a:latin typeface="Times New Roman"/>
              </a:rPr>
            </a:br>
            <a:r>
              <a:rPr lang="ru-RU" b="1" dirty="0">
                <a:latin typeface="Times New Roman"/>
              </a:rPr>
              <a:t>О лес наш родимый, конец твой пришел!"</a:t>
            </a:r>
            <a:br>
              <a:rPr lang="ru-RU" b="1" dirty="0">
                <a:latin typeface="Times New Roman"/>
              </a:rPr>
            </a:br>
            <a:r>
              <a:rPr lang="ru-RU" b="1" dirty="0">
                <a:latin typeface="Times New Roman"/>
              </a:rPr>
              <a:t/>
            </a:r>
            <a:br>
              <a:rPr lang="ru-RU" b="1" dirty="0">
                <a:latin typeface="Times New Roman"/>
              </a:rPr>
            </a:br>
            <a:r>
              <a:rPr lang="ru-RU" b="1" dirty="0">
                <a:latin typeface="Times New Roman"/>
              </a:rPr>
              <a:t>Не слышит тревоги их царственный лес.</a:t>
            </a:r>
            <a:br>
              <a:rPr lang="ru-RU" b="1" dirty="0">
                <a:latin typeface="Times New Roman"/>
              </a:rPr>
            </a:br>
            <a:r>
              <a:rPr lang="ru-RU" b="1" dirty="0">
                <a:latin typeface="Times New Roman"/>
              </a:rPr>
              <a:t>Под темной лазурью суровых небес</a:t>
            </a:r>
            <a:br>
              <a:rPr lang="ru-RU" b="1" dirty="0">
                <a:latin typeface="Times New Roman"/>
              </a:rPr>
            </a:br>
            <a:r>
              <a:rPr lang="ru-RU" b="1" dirty="0">
                <a:latin typeface="Times New Roman"/>
              </a:rPr>
              <a:t>Его спеленали могучие сны,</a:t>
            </a:r>
            <a:br>
              <a:rPr lang="ru-RU" b="1" dirty="0">
                <a:latin typeface="Times New Roman"/>
              </a:rPr>
            </a:br>
            <a:r>
              <a:rPr lang="ru-RU" b="1" dirty="0">
                <a:latin typeface="Times New Roman"/>
              </a:rPr>
              <a:t>И зреет в нем сила для новой весны</a:t>
            </a:r>
            <a:r>
              <a:rPr lang="ru-RU" b="1" dirty="0" smtClean="0">
                <a:latin typeface="Times New Roman"/>
              </a:rPr>
              <a:t>.</a:t>
            </a:r>
            <a:r>
              <a:rPr lang="ru-RU" u="sng" dirty="0">
                <a:solidFill>
                  <a:srgbClr val="1F497D"/>
                </a:solidFill>
                <a:latin typeface="Times New Roman"/>
              </a:rPr>
              <a:t> </a:t>
            </a:r>
            <a:endParaRPr lang="ru-RU" u="sng" dirty="0" smtClean="0">
              <a:solidFill>
                <a:srgbClr val="1F497D"/>
              </a:solidFill>
              <a:latin typeface="Times New Roman"/>
            </a:endParaRPr>
          </a:p>
          <a:p>
            <a:pPr lvl="0"/>
            <a:r>
              <a:rPr lang="ru-RU" b="1" dirty="0">
                <a:solidFill>
                  <a:srgbClr val="1F497D"/>
                </a:solidFill>
                <a:latin typeface="Times New Roman"/>
              </a:rPr>
              <a:t> </a:t>
            </a:r>
            <a:r>
              <a:rPr lang="ru-RU" b="1" dirty="0" smtClean="0">
                <a:solidFill>
                  <a:srgbClr val="1F497D"/>
                </a:solidFill>
                <a:latin typeface="Times New Roman"/>
              </a:rPr>
              <a:t>                          Аполлон </a:t>
            </a:r>
            <a:r>
              <a:rPr lang="ru-RU" b="1" dirty="0">
                <a:solidFill>
                  <a:srgbClr val="1F497D"/>
                </a:solidFill>
                <a:latin typeface="Times New Roman"/>
              </a:rPr>
              <a:t>Майков</a:t>
            </a:r>
            <a:endParaRPr lang="ru-RU" sz="1600" b="1" dirty="0">
              <a:solidFill>
                <a:srgbClr val="000000"/>
              </a:solidFill>
            </a:endParaRPr>
          </a:p>
          <a:p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7643499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71604" y="857232"/>
            <a:ext cx="69294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571604" y="474345"/>
            <a:ext cx="5952724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b="1" dirty="0">
                <a:latin typeface="Constantia" pitchFamily="18" charset="0"/>
              </a:rPr>
              <a:t>Нельзя нам на свете прожить без чудес, </a:t>
            </a:r>
            <a:br>
              <a:rPr lang="ru-RU" sz="2800" b="1" dirty="0">
                <a:latin typeface="Constantia" pitchFamily="18" charset="0"/>
              </a:rPr>
            </a:br>
            <a:r>
              <a:rPr lang="ru-RU" sz="2800" b="1" dirty="0">
                <a:latin typeface="Constantia" pitchFamily="18" charset="0"/>
              </a:rPr>
              <a:t>Они нас повсюду встречают. </a:t>
            </a:r>
            <a:br>
              <a:rPr lang="ru-RU" sz="2800" b="1" dirty="0">
                <a:latin typeface="Constantia" pitchFamily="18" charset="0"/>
              </a:rPr>
            </a:br>
            <a:r>
              <a:rPr lang="ru-RU" sz="2800" b="1" dirty="0">
                <a:latin typeface="Constantia" pitchFamily="18" charset="0"/>
              </a:rPr>
              <a:t>Волшебный, осенний и сказочный лес </a:t>
            </a:r>
            <a:br>
              <a:rPr lang="ru-RU" sz="2800" b="1" dirty="0">
                <a:latin typeface="Constantia" pitchFamily="18" charset="0"/>
              </a:rPr>
            </a:br>
            <a:r>
              <a:rPr lang="ru-RU" sz="2800" b="1" dirty="0">
                <a:latin typeface="Constantia" pitchFamily="18" charset="0"/>
              </a:rPr>
              <a:t>Нас в гости к себе приглашает.</a:t>
            </a:r>
            <a:br>
              <a:rPr lang="ru-RU" sz="2800" b="1" dirty="0">
                <a:latin typeface="Constantia" pitchFamily="18" charset="0"/>
              </a:rPr>
            </a:br>
            <a:r>
              <a:rPr lang="ru-RU" sz="2800" b="1" dirty="0">
                <a:latin typeface="Constantia" pitchFamily="18" charset="0"/>
              </a:rPr>
              <a:t>Закружится ветер под песню дождя, </a:t>
            </a:r>
            <a:br>
              <a:rPr lang="ru-RU" sz="2800" b="1" dirty="0">
                <a:latin typeface="Constantia" pitchFamily="18" charset="0"/>
              </a:rPr>
            </a:br>
            <a:r>
              <a:rPr lang="ru-RU" sz="2800" b="1" dirty="0">
                <a:latin typeface="Constantia" pitchFamily="18" charset="0"/>
              </a:rPr>
              <a:t>Листочки нам под ноги бросит. </a:t>
            </a:r>
          </a:p>
          <a:p>
            <a:pPr lvl="0"/>
            <a:r>
              <a:rPr lang="ru-RU" sz="2800" b="1" dirty="0">
                <a:latin typeface="Constantia" pitchFamily="18" charset="0"/>
              </a:rPr>
              <a:t>Такая красивая это пора: </a:t>
            </a:r>
            <a:br>
              <a:rPr lang="ru-RU" sz="2800" b="1" dirty="0">
                <a:latin typeface="Constantia" pitchFamily="18" charset="0"/>
              </a:rPr>
            </a:br>
            <a:r>
              <a:rPr lang="ru-RU" sz="2800" b="1" dirty="0">
                <a:latin typeface="Constantia" pitchFamily="18" charset="0"/>
              </a:rPr>
              <a:t>Пришла к нам опять Чудо-Осень.</a:t>
            </a:r>
            <a:br>
              <a:rPr lang="ru-RU" sz="2800" b="1" dirty="0">
                <a:latin typeface="Constantia" pitchFamily="18" charset="0"/>
              </a:rPr>
            </a:br>
            <a:r>
              <a:rPr lang="ru-RU" sz="2800" b="1" dirty="0">
                <a:latin typeface="Constantia" pitchFamily="18" charset="0"/>
              </a:rPr>
              <a:t>                       </a:t>
            </a:r>
            <a:r>
              <a:rPr lang="ru-RU" sz="2800" b="1" i="1" dirty="0">
                <a:latin typeface="Constantia" pitchFamily="18" charset="0"/>
              </a:rPr>
              <a:t>М. Сидорова</a:t>
            </a:r>
            <a:r>
              <a:rPr lang="ru-RU" sz="2800" b="1" dirty="0"/>
              <a:t/>
            </a:r>
            <a:br>
              <a:rPr lang="ru-RU" sz="2800" b="1" dirty="0"/>
            </a:b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9008656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71604" y="857232"/>
            <a:ext cx="69294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pic>
        <p:nvPicPr>
          <p:cNvPr id="7170" name="Picture 2" descr="C:\Users\Интигам Вели Оглы\Desktop\Camera\20201108_120901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3568" y="998934"/>
            <a:ext cx="3528392" cy="392140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78914" y="998936"/>
            <a:ext cx="3208288" cy="329416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75856" y="3645024"/>
            <a:ext cx="3024337" cy="302433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331640" y="188640"/>
            <a:ext cx="552636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latin typeface="-apple-system"/>
              </a:rPr>
              <a:t>Как осень удивительно прекрасна!</a:t>
            </a: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>
                <a:latin typeface="-apple-system"/>
              </a:rPr>
              <a:t>Причудами заворожит она любого —</a:t>
            </a:r>
            <a:br>
              <a:rPr lang="ru-RU" sz="2000" b="1" dirty="0">
                <a:latin typeface="-apple-system"/>
              </a:rPr>
            </a:b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2271444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71604" y="857232"/>
            <a:ext cx="69294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>
              <a:solidFill>
                <a:prstClr val="black"/>
              </a:solidFill>
            </a:endParaRPr>
          </a:p>
          <a:p>
            <a:endParaRPr lang="ru-RU" dirty="0">
              <a:solidFill>
                <a:prstClr val="black"/>
              </a:solidFill>
            </a:endParaRPr>
          </a:p>
        </p:txBody>
      </p:sp>
      <p:pic>
        <p:nvPicPr>
          <p:cNvPr id="9218" name="Picture 2" descr="C:\Users\Интигам Вели Оглы\Desktop\Camera\20201108_123000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16016" y="204518"/>
            <a:ext cx="3491880" cy="364502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Интигам Вели Оглы\Desktop\Camera\20201108_115207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576" y="204518"/>
            <a:ext cx="3399147" cy="364502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72200" y="3633519"/>
            <a:ext cx="2664296" cy="308770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512" y="3624880"/>
            <a:ext cx="2736304" cy="309634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915816" y="2828836"/>
            <a:ext cx="3240360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>
              <a:solidFill>
                <a:srgbClr val="000000"/>
              </a:solidFill>
              <a:latin typeface="Times New Roman Cyr"/>
            </a:endParaRPr>
          </a:p>
          <a:p>
            <a:endParaRPr lang="ru-RU" dirty="0">
              <a:solidFill>
                <a:srgbClr val="000000"/>
              </a:solidFill>
              <a:latin typeface="Times New Roman Cyr"/>
            </a:endParaRPr>
          </a:p>
          <a:p>
            <a:endParaRPr lang="ru-RU" dirty="0" smtClean="0">
              <a:solidFill>
                <a:srgbClr val="000000"/>
              </a:solidFill>
              <a:latin typeface="Times New Roman Cyr"/>
            </a:endParaRPr>
          </a:p>
          <a:p>
            <a:endParaRPr lang="ru-RU" dirty="0">
              <a:solidFill>
                <a:srgbClr val="000000"/>
              </a:solidFill>
              <a:latin typeface="Times New Roman Cyr"/>
            </a:endParaRPr>
          </a:p>
          <a:p>
            <a:endParaRPr lang="ru-RU" dirty="0" smtClean="0">
              <a:solidFill>
                <a:srgbClr val="000000"/>
              </a:solidFill>
              <a:latin typeface="Times New Roman Cyr"/>
            </a:endParaRPr>
          </a:p>
          <a:p>
            <a:pPr algn="ctr"/>
            <a:r>
              <a:rPr lang="ru-RU" sz="2000" b="1" dirty="0" smtClean="0">
                <a:solidFill>
                  <a:srgbClr val="000000"/>
                </a:solidFill>
                <a:latin typeface="Times New Roman Cyr"/>
              </a:rPr>
              <a:t>А </a:t>
            </a:r>
            <a:r>
              <a:rPr lang="ru-RU" sz="2000" b="1" dirty="0">
                <a:solidFill>
                  <a:srgbClr val="000000"/>
                </a:solidFill>
                <a:latin typeface="Times New Roman Cyr"/>
              </a:rPr>
              <a:t>у осени свои причуды,</a:t>
            </a: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>
                <a:solidFill>
                  <a:srgbClr val="000000"/>
                </a:solidFill>
                <a:latin typeface="Times New Roman Cyr"/>
              </a:rPr>
              <a:t>А у осени характер свой,</a:t>
            </a: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>
                <a:solidFill>
                  <a:srgbClr val="000000"/>
                </a:solidFill>
                <a:latin typeface="Times New Roman Cyr"/>
              </a:rPr>
              <a:t>Не судите её, строго, люди,</a:t>
            </a: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>
                <a:solidFill>
                  <a:srgbClr val="000000"/>
                </a:solidFill>
                <a:latin typeface="Times New Roman Cyr"/>
              </a:rPr>
              <a:t>Назовите лучше... золотой!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13094279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71604" y="857232"/>
            <a:ext cx="69294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>
              <a:solidFill>
                <a:prstClr val="black"/>
              </a:solidFill>
            </a:endParaRPr>
          </a:p>
          <a:p>
            <a:endParaRPr lang="ru-RU" dirty="0">
              <a:solidFill>
                <a:prstClr val="black"/>
              </a:solidFill>
            </a:endParaRPr>
          </a:p>
        </p:txBody>
      </p:sp>
      <p:pic>
        <p:nvPicPr>
          <p:cNvPr id="2052" name="Picture 4" descr="C:\Users\Интигам Вели Оглы\Desktop\Camera\20201108_124352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41884" y="144016"/>
            <a:ext cx="5652120" cy="371703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Интигам Вели Оглы\Desktop\Camera\20201108_132147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41964" y="3284984"/>
            <a:ext cx="4090281" cy="348877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Интигам Вели Оглы\Desktop\Camera\20201108_112844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5237" y="3317516"/>
            <a:ext cx="4248472" cy="348877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31332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71604" y="857232"/>
            <a:ext cx="69294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3779912" y="-79653"/>
            <a:ext cx="4721178" cy="70173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b="1" dirty="0" smtClean="0">
              <a:solidFill>
                <a:srgbClr val="A50021"/>
              </a:solidFill>
              <a:latin typeface="Constantia" pitchFamily="18" charset="0"/>
            </a:endParaRPr>
          </a:p>
          <a:p>
            <a:r>
              <a:rPr lang="ru-RU" sz="2400" b="1" dirty="0" smtClean="0">
                <a:solidFill>
                  <a:srgbClr val="A50021"/>
                </a:solidFill>
                <a:latin typeface="Constantia" pitchFamily="18" charset="0"/>
              </a:rPr>
              <a:t>                    </a:t>
            </a:r>
            <a:r>
              <a:rPr lang="ru-RU" sz="2400" b="1" dirty="0" smtClean="0">
                <a:latin typeface="Constantia" pitchFamily="18" charset="0"/>
              </a:rPr>
              <a:t>Осенью</a:t>
            </a:r>
            <a:r>
              <a:rPr lang="ru-RU" sz="2400" b="1" dirty="0">
                <a:latin typeface="Constantia" pitchFamily="18" charset="0"/>
              </a:rPr>
              <a:t/>
            </a:r>
            <a:br>
              <a:rPr lang="ru-RU" sz="2400" b="1" dirty="0">
                <a:latin typeface="Constantia" pitchFamily="18" charset="0"/>
              </a:rPr>
            </a:br>
            <a:r>
              <a:rPr lang="ru-RU" sz="2400" b="1" dirty="0">
                <a:latin typeface="Constantia" pitchFamily="18" charset="0"/>
              </a:rPr>
              <a:t>Осень наступила, высохли цветы, </a:t>
            </a:r>
            <a:br>
              <a:rPr lang="ru-RU" sz="2400" b="1" dirty="0">
                <a:latin typeface="Constantia" pitchFamily="18" charset="0"/>
              </a:rPr>
            </a:br>
            <a:r>
              <a:rPr lang="ru-RU" sz="2400" b="1" dirty="0">
                <a:latin typeface="Constantia" pitchFamily="18" charset="0"/>
              </a:rPr>
              <a:t>И глядят уныло голые кусты.</a:t>
            </a:r>
            <a:br>
              <a:rPr lang="ru-RU" sz="2400" b="1" dirty="0">
                <a:latin typeface="Constantia" pitchFamily="18" charset="0"/>
              </a:rPr>
            </a:br>
            <a:r>
              <a:rPr lang="ru-RU" sz="2400" b="1" dirty="0">
                <a:latin typeface="Constantia" pitchFamily="18" charset="0"/>
              </a:rPr>
              <a:t>Вянет и желтеет травка на лугах, </a:t>
            </a:r>
            <a:br>
              <a:rPr lang="ru-RU" sz="2400" b="1" dirty="0">
                <a:latin typeface="Constantia" pitchFamily="18" charset="0"/>
              </a:rPr>
            </a:br>
            <a:r>
              <a:rPr lang="ru-RU" sz="2400" b="1" dirty="0">
                <a:latin typeface="Constantia" pitchFamily="18" charset="0"/>
              </a:rPr>
              <a:t>Только зеленеет озимь на полях.</a:t>
            </a:r>
            <a:br>
              <a:rPr lang="ru-RU" sz="2400" b="1" dirty="0">
                <a:latin typeface="Constantia" pitchFamily="18" charset="0"/>
              </a:rPr>
            </a:br>
            <a:r>
              <a:rPr lang="ru-RU" sz="2400" b="1" dirty="0">
                <a:latin typeface="Constantia" pitchFamily="18" charset="0"/>
              </a:rPr>
              <a:t>Туча небо кроет, солнце не блестит, </a:t>
            </a:r>
            <a:br>
              <a:rPr lang="ru-RU" sz="2400" b="1" dirty="0">
                <a:latin typeface="Constantia" pitchFamily="18" charset="0"/>
              </a:rPr>
            </a:br>
            <a:r>
              <a:rPr lang="ru-RU" sz="2400" b="1" dirty="0">
                <a:latin typeface="Constantia" pitchFamily="18" charset="0"/>
              </a:rPr>
              <a:t>Ветер в поле воет, дождик моросит.</a:t>
            </a:r>
            <a:br>
              <a:rPr lang="ru-RU" sz="2400" b="1" dirty="0">
                <a:latin typeface="Constantia" pitchFamily="18" charset="0"/>
              </a:rPr>
            </a:br>
            <a:r>
              <a:rPr lang="ru-RU" sz="2400" b="1" dirty="0">
                <a:latin typeface="Constantia" pitchFamily="18" charset="0"/>
              </a:rPr>
              <a:t>Зашумели воды быстрого ручья, </a:t>
            </a:r>
            <a:br>
              <a:rPr lang="ru-RU" sz="2400" b="1" dirty="0">
                <a:latin typeface="Constantia" pitchFamily="18" charset="0"/>
              </a:rPr>
            </a:br>
            <a:r>
              <a:rPr lang="ru-RU" sz="2400" b="1" dirty="0">
                <a:latin typeface="Constantia" pitchFamily="18" charset="0"/>
              </a:rPr>
              <a:t>Птички улетели в теплые края. </a:t>
            </a:r>
            <a:br>
              <a:rPr lang="ru-RU" sz="2400" b="1" dirty="0">
                <a:latin typeface="Constantia" pitchFamily="18" charset="0"/>
              </a:rPr>
            </a:br>
            <a:r>
              <a:rPr lang="ru-RU" sz="2400" b="1" dirty="0">
                <a:latin typeface="Constantia" pitchFamily="18" charset="0"/>
              </a:rPr>
              <a:t>                     </a:t>
            </a:r>
            <a:r>
              <a:rPr lang="ru-RU" sz="2400" b="1" i="1" dirty="0">
                <a:latin typeface="Constantia" pitchFamily="18" charset="0"/>
              </a:rPr>
              <a:t>А. Плещеев</a:t>
            </a:r>
            <a:br>
              <a:rPr lang="ru-RU" sz="2400" b="1" i="1" dirty="0">
                <a:latin typeface="Constantia" pitchFamily="18" charset="0"/>
              </a:rPr>
            </a:br>
            <a:endParaRPr lang="ru-RU" dirty="0"/>
          </a:p>
        </p:txBody>
      </p:sp>
      <p:pic>
        <p:nvPicPr>
          <p:cNvPr id="1026" name="Picture 2" descr="http://rasfokus.ru/images/photos/medium/f5f50d79c2f3ea5d3f0cdfa1050d0fde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548679"/>
            <a:ext cx="3347864" cy="317178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21222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71604" y="857232"/>
            <a:ext cx="69294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2286000" y="1166843"/>
            <a:ext cx="4572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ru-RU" sz="2400" b="1" dirty="0">
                <a:latin typeface="Constantia" pitchFamily="18" charset="0"/>
              </a:rPr>
              <a:t>Ветрено, ветрено, </a:t>
            </a:r>
            <a:br>
              <a:rPr lang="ru-RU" sz="2400" b="1" dirty="0">
                <a:latin typeface="Constantia" pitchFamily="18" charset="0"/>
              </a:rPr>
            </a:br>
            <a:r>
              <a:rPr lang="ru-RU" sz="2400" b="1" dirty="0">
                <a:latin typeface="Constantia" pitchFamily="18" charset="0"/>
              </a:rPr>
              <a:t>Вся земля проветрена, </a:t>
            </a:r>
            <a:br>
              <a:rPr lang="ru-RU" sz="2400" b="1" dirty="0">
                <a:latin typeface="Constantia" pitchFamily="18" charset="0"/>
              </a:rPr>
            </a:br>
            <a:r>
              <a:rPr lang="ru-RU" sz="2400" b="1" dirty="0">
                <a:latin typeface="Constantia" pitchFamily="18" charset="0"/>
              </a:rPr>
              <a:t>Ветер листья с веток </a:t>
            </a:r>
            <a:br>
              <a:rPr lang="ru-RU" sz="2400" b="1" dirty="0">
                <a:latin typeface="Constantia" pitchFamily="18" charset="0"/>
              </a:rPr>
            </a:br>
            <a:r>
              <a:rPr lang="ru-RU" sz="2400" b="1" dirty="0">
                <a:latin typeface="Constantia" pitchFamily="18" charset="0"/>
              </a:rPr>
              <a:t>Разогнал по свету: </a:t>
            </a:r>
            <a:br>
              <a:rPr lang="ru-RU" sz="2400" b="1" dirty="0">
                <a:latin typeface="Constantia" pitchFamily="18" charset="0"/>
              </a:rPr>
            </a:br>
            <a:r>
              <a:rPr lang="ru-RU" sz="2400" b="1" dirty="0">
                <a:latin typeface="Constantia" pitchFamily="18" charset="0"/>
              </a:rPr>
              <a:t>Липовый, березовый, </a:t>
            </a:r>
            <a:br>
              <a:rPr lang="ru-RU" sz="2400" b="1" dirty="0">
                <a:latin typeface="Constantia" pitchFamily="18" charset="0"/>
              </a:rPr>
            </a:br>
            <a:r>
              <a:rPr lang="ru-RU" sz="2400" b="1" dirty="0">
                <a:latin typeface="Constantia" pitchFamily="18" charset="0"/>
              </a:rPr>
              <a:t>Желтый лист и розовый, </a:t>
            </a:r>
            <a:br>
              <a:rPr lang="ru-RU" sz="2400" b="1" dirty="0">
                <a:latin typeface="Constantia" pitchFamily="18" charset="0"/>
              </a:rPr>
            </a:br>
            <a:r>
              <a:rPr lang="ru-RU" sz="2400" b="1" dirty="0">
                <a:latin typeface="Constantia" pitchFamily="18" charset="0"/>
              </a:rPr>
              <a:t>Красный, разноцветный, </a:t>
            </a:r>
            <a:br>
              <a:rPr lang="ru-RU" sz="2400" b="1" dirty="0">
                <a:latin typeface="Constantia" pitchFamily="18" charset="0"/>
              </a:rPr>
            </a:br>
            <a:r>
              <a:rPr lang="ru-RU" sz="2400" b="1" dirty="0">
                <a:latin typeface="Constantia" pitchFamily="18" charset="0"/>
              </a:rPr>
              <a:t>Старый лист газетный. </a:t>
            </a:r>
            <a:br>
              <a:rPr lang="ru-RU" sz="2400" b="1" dirty="0">
                <a:latin typeface="Constantia" pitchFamily="18" charset="0"/>
              </a:rPr>
            </a:br>
            <a:r>
              <a:rPr lang="ru-RU" sz="2400" b="1" dirty="0">
                <a:latin typeface="Constantia" pitchFamily="18" charset="0"/>
              </a:rPr>
              <a:t>Солнечно, ветрено, </a:t>
            </a:r>
            <a:br>
              <a:rPr lang="ru-RU" sz="2400" b="1" dirty="0">
                <a:latin typeface="Constantia" pitchFamily="18" charset="0"/>
              </a:rPr>
            </a:br>
            <a:r>
              <a:rPr lang="ru-RU" sz="2400" b="1" dirty="0">
                <a:latin typeface="Constantia" pitchFamily="18" charset="0"/>
              </a:rPr>
              <a:t>Ветрено, ветрено!</a:t>
            </a:r>
            <a:br>
              <a:rPr lang="ru-RU" sz="2400" b="1" dirty="0">
                <a:latin typeface="Constantia" pitchFamily="18" charset="0"/>
              </a:rPr>
            </a:br>
            <a:r>
              <a:rPr lang="ru-RU" sz="2400" b="1" dirty="0">
                <a:latin typeface="Constantia" pitchFamily="18" charset="0"/>
              </a:rPr>
              <a:t>                  </a:t>
            </a:r>
            <a:r>
              <a:rPr lang="ru-RU" sz="2400" b="1" i="1" dirty="0">
                <a:latin typeface="Constantia" pitchFamily="18" charset="0"/>
              </a:rPr>
              <a:t>И. </a:t>
            </a:r>
            <a:r>
              <a:rPr lang="ru-RU" sz="2400" b="1" i="1" dirty="0" err="1">
                <a:latin typeface="Constantia" pitchFamily="18" charset="0"/>
              </a:rPr>
              <a:t>Токмакова</a:t>
            </a:r>
            <a:r>
              <a:rPr lang="ru-RU" sz="2400" b="1" dirty="0">
                <a:latin typeface="Constantia" pitchFamily="18" charset="0"/>
              </a:rPr>
              <a:t/>
            </a:r>
            <a:br>
              <a:rPr lang="ru-RU" sz="2400" b="1" dirty="0">
                <a:latin typeface="Constantia" pitchFamily="18" charset="0"/>
              </a:rPr>
            </a:br>
            <a:endParaRPr lang="ru-RU" sz="2400" b="1" dirty="0">
              <a:latin typeface="Constant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96529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71604" y="857232"/>
            <a:ext cx="69294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pic>
        <p:nvPicPr>
          <p:cNvPr id="14338" name="Picture 2" descr="C:\Users\Интигам Вели Оглы\Desktop\Camera\20201108_132117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4666" y="87548"/>
            <a:ext cx="4464496" cy="398952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9" name="Picture 3" descr="C:\Users\Интигам Вели Оглы\Desktop\Camera\20201108_132227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21479" y="3717032"/>
            <a:ext cx="4283968" cy="306895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286000" y="1305342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i="1" dirty="0"/>
              <a:t> 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860032" y="188640"/>
            <a:ext cx="4176464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i="1" dirty="0">
                <a:solidFill>
                  <a:prstClr val="black"/>
                </a:solidFill>
              </a:rPr>
              <a:t> </a:t>
            </a:r>
            <a:r>
              <a:rPr lang="ru-RU" i="1" dirty="0" smtClean="0">
                <a:solidFill>
                  <a:prstClr val="black"/>
                </a:solidFill>
              </a:rPr>
              <a:t>                   </a:t>
            </a:r>
            <a:r>
              <a:rPr lang="ru-RU" sz="2000" b="1" i="1" dirty="0">
                <a:solidFill>
                  <a:prstClr val="black"/>
                </a:solidFill>
              </a:rPr>
              <a:t>«Осень»</a:t>
            </a:r>
            <a:endParaRPr lang="ru-RU" sz="2000" b="1" dirty="0">
              <a:solidFill>
                <a:prstClr val="black"/>
              </a:solidFill>
            </a:endParaRPr>
          </a:p>
          <a:p>
            <a:pPr lvl="0" algn="just"/>
            <a:r>
              <a:rPr lang="ru-RU" sz="2000" b="1" i="1" dirty="0">
                <a:solidFill>
                  <a:prstClr val="black"/>
                </a:solidFill>
              </a:rPr>
              <a:t>Поспевает брусника,</a:t>
            </a:r>
            <a:endParaRPr lang="ru-RU" sz="2000" dirty="0">
              <a:solidFill>
                <a:prstClr val="black"/>
              </a:solidFill>
            </a:endParaRPr>
          </a:p>
          <a:p>
            <a:pPr lvl="0" algn="just"/>
            <a:r>
              <a:rPr lang="ru-RU" sz="2000" b="1" i="1" dirty="0">
                <a:solidFill>
                  <a:prstClr val="black"/>
                </a:solidFill>
              </a:rPr>
              <a:t>Стали дни холоднее,</a:t>
            </a:r>
            <a:endParaRPr lang="ru-RU" sz="2000" dirty="0">
              <a:solidFill>
                <a:prstClr val="black"/>
              </a:solidFill>
            </a:endParaRPr>
          </a:p>
          <a:p>
            <a:pPr lvl="0" algn="just"/>
            <a:r>
              <a:rPr lang="ru-RU" sz="2000" b="1" i="1" dirty="0">
                <a:solidFill>
                  <a:prstClr val="black"/>
                </a:solidFill>
              </a:rPr>
              <a:t>И от птичьего крика</a:t>
            </a:r>
            <a:endParaRPr lang="ru-RU" sz="2000" dirty="0">
              <a:solidFill>
                <a:prstClr val="black"/>
              </a:solidFill>
            </a:endParaRPr>
          </a:p>
          <a:p>
            <a:pPr lvl="0" algn="just"/>
            <a:r>
              <a:rPr lang="ru-RU" sz="2000" b="1" i="1" dirty="0">
                <a:solidFill>
                  <a:prstClr val="black"/>
                </a:solidFill>
              </a:rPr>
              <a:t>В сердце стало грустнее.</a:t>
            </a:r>
            <a:endParaRPr lang="ru-RU" sz="2000" dirty="0">
              <a:solidFill>
                <a:prstClr val="black"/>
              </a:solidFill>
            </a:endParaRPr>
          </a:p>
          <a:p>
            <a:pPr lvl="0" algn="just"/>
            <a:r>
              <a:rPr lang="ru-RU" sz="2000" b="1" i="1" dirty="0">
                <a:solidFill>
                  <a:prstClr val="black"/>
                </a:solidFill>
              </a:rPr>
              <a:t> </a:t>
            </a:r>
            <a:endParaRPr lang="ru-RU" sz="2000" dirty="0">
              <a:solidFill>
                <a:prstClr val="black"/>
              </a:solidFill>
            </a:endParaRPr>
          </a:p>
          <a:p>
            <a:pPr lvl="0" algn="just"/>
            <a:r>
              <a:rPr lang="ru-RU" sz="2000" b="1" i="1" dirty="0">
                <a:solidFill>
                  <a:prstClr val="black"/>
                </a:solidFill>
              </a:rPr>
              <a:t>Стаи птиц улетают</a:t>
            </a:r>
            <a:endParaRPr lang="ru-RU" sz="2000" dirty="0">
              <a:solidFill>
                <a:prstClr val="black"/>
              </a:solidFill>
            </a:endParaRPr>
          </a:p>
          <a:p>
            <a:pPr lvl="0" algn="just"/>
            <a:r>
              <a:rPr lang="ru-RU" sz="2000" b="1" i="1" dirty="0">
                <a:solidFill>
                  <a:prstClr val="black"/>
                </a:solidFill>
              </a:rPr>
              <a:t>Прочь, за синее море.</a:t>
            </a:r>
            <a:endParaRPr lang="ru-RU" sz="2000" dirty="0">
              <a:solidFill>
                <a:prstClr val="black"/>
              </a:solidFill>
            </a:endParaRPr>
          </a:p>
          <a:p>
            <a:pPr lvl="0" algn="just"/>
            <a:r>
              <a:rPr lang="ru-RU" sz="2000" b="1" i="1" dirty="0">
                <a:solidFill>
                  <a:prstClr val="black"/>
                </a:solidFill>
              </a:rPr>
              <a:t>Все деревья блистают</a:t>
            </a:r>
            <a:endParaRPr lang="ru-RU" sz="2000" dirty="0">
              <a:solidFill>
                <a:prstClr val="black"/>
              </a:solidFill>
            </a:endParaRPr>
          </a:p>
          <a:p>
            <a:pPr lvl="0" algn="just"/>
            <a:r>
              <a:rPr lang="ru-RU" sz="2000" b="1" i="1" dirty="0">
                <a:solidFill>
                  <a:prstClr val="black"/>
                </a:solidFill>
              </a:rPr>
              <a:t>В разноцветном уборе.</a:t>
            </a:r>
            <a:endParaRPr lang="ru-RU" sz="2000" dirty="0">
              <a:solidFill>
                <a:prstClr val="black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95536" y="4460826"/>
            <a:ext cx="374441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000" b="1" i="1" dirty="0">
                <a:solidFill>
                  <a:prstClr val="black"/>
                </a:solidFill>
              </a:rPr>
              <a:t>Солнце реже смеется,</a:t>
            </a:r>
            <a:endParaRPr lang="ru-RU" sz="2000" dirty="0">
              <a:solidFill>
                <a:prstClr val="black"/>
              </a:solidFill>
            </a:endParaRPr>
          </a:p>
          <a:p>
            <a:pPr lvl="0"/>
            <a:r>
              <a:rPr lang="ru-RU" sz="2000" b="1" i="1" dirty="0">
                <a:solidFill>
                  <a:prstClr val="black"/>
                </a:solidFill>
              </a:rPr>
              <a:t>Нет в цветах благовонья.</a:t>
            </a:r>
            <a:endParaRPr lang="ru-RU" sz="2000" dirty="0">
              <a:solidFill>
                <a:prstClr val="black"/>
              </a:solidFill>
            </a:endParaRPr>
          </a:p>
          <a:p>
            <a:pPr lvl="0"/>
            <a:r>
              <a:rPr lang="ru-RU" sz="2000" b="1" i="1" dirty="0">
                <a:solidFill>
                  <a:prstClr val="black"/>
                </a:solidFill>
              </a:rPr>
              <a:t>Скоро Осень проснется</a:t>
            </a:r>
            <a:endParaRPr lang="ru-RU" sz="2000" dirty="0">
              <a:solidFill>
                <a:prstClr val="black"/>
              </a:solidFill>
            </a:endParaRPr>
          </a:p>
          <a:p>
            <a:pPr lvl="0"/>
            <a:r>
              <a:rPr lang="ru-RU" sz="2000" b="1" i="1" dirty="0">
                <a:solidFill>
                  <a:prstClr val="black"/>
                </a:solidFill>
              </a:rPr>
              <a:t>И заплачет спросонья</a:t>
            </a:r>
            <a:r>
              <a:rPr lang="ru-RU" sz="2000" b="1" i="1" dirty="0" smtClean="0">
                <a:solidFill>
                  <a:prstClr val="black"/>
                </a:solidFill>
              </a:rPr>
              <a:t>.</a:t>
            </a:r>
          </a:p>
          <a:p>
            <a:pPr lvl="0"/>
            <a:r>
              <a:rPr lang="ru-RU" sz="2000" i="1" dirty="0" smtClean="0">
                <a:solidFill>
                  <a:prstClr val="black"/>
                </a:solidFill>
              </a:rPr>
              <a:t>                            </a:t>
            </a:r>
            <a:r>
              <a:rPr lang="ru-RU" sz="2000" b="1" i="1" dirty="0" err="1" smtClean="0">
                <a:solidFill>
                  <a:prstClr val="black"/>
                </a:solidFill>
              </a:rPr>
              <a:t>К.Д.Бальмонт</a:t>
            </a:r>
            <a:endParaRPr lang="ru-RU" sz="20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97748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71604" y="857232"/>
            <a:ext cx="69294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pic>
        <p:nvPicPr>
          <p:cNvPr id="17410" name="Picture 2" descr="C:\Users\Интигам Вели Оглы\Desktop\Camera\20201101_143303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116632"/>
            <a:ext cx="5184576" cy="674136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580112" y="-32288"/>
            <a:ext cx="3312368" cy="71096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Times New Roman"/>
              </a:rPr>
              <a:t/>
            </a:r>
            <a:br>
              <a:rPr lang="ru-RU" dirty="0">
                <a:solidFill>
                  <a:srgbClr val="000000"/>
                </a:solidFill>
                <a:latin typeface="Times New Roman"/>
              </a:rPr>
            </a:br>
            <a:r>
              <a:rPr lang="ru-RU" b="1" dirty="0">
                <a:solidFill>
                  <a:srgbClr val="000000"/>
                </a:solidFill>
                <a:latin typeface="Times New Roman"/>
              </a:rPr>
              <a:t>ОСЕНЬ В ЛЕСУ</a:t>
            </a:r>
            <a:endParaRPr lang="ru-RU" sz="1600" dirty="0">
              <a:solidFill>
                <a:srgbClr val="000000"/>
              </a:solidFill>
            </a:endParaRPr>
          </a:p>
          <a:p>
            <a:r>
              <a:rPr lang="ru-RU" sz="1600" b="1" dirty="0">
                <a:solidFill>
                  <a:srgbClr val="000000"/>
                </a:solidFill>
                <a:latin typeface="Times New Roman"/>
              </a:rPr>
              <a:t>Осень лесу каждый год</a:t>
            </a:r>
            <a:br>
              <a:rPr lang="ru-RU" sz="1600" b="1" dirty="0">
                <a:solidFill>
                  <a:srgbClr val="000000"/>
                </a:solidFill>
                <a:latin typeface="Times New Roman"/>
              </a:rPr>
            </a:br>
            <a:r>
              <a:rPr lang="ru-RU" sz="1600" b="1" dirty="0">
                <a:solidFill>
                  <a:srgbClr val="000000"/>
                </a:solidFill>
                <a:latin typeface="Times New Roman"/>
              </a:rPr>
              <a:t>Платит золотом за вход.</a:t>
            </a:r>
            <a:br>
              <a:rPr lang="ru-RU" sz="1600" b="1" dirty="0">
                <a:solidFill>
                  <a:srgbClr val="000000"/>
                </a:solidFill>
                <a:latin typeface="Times New Roman"/>
              </a:rPr>
            </a:br>
            <a:r>
              <a:rPr lang="ru-RU" sz="1600" b="1" dirty="0">
                <a:solidFill>
                  <a:srgbClr val="000000"/>
                </a:solidFill>
                <a:latin typeface="Times New Roman"/>
              </a:rPr>
              <a:t>Поглядите на осину -</a:t>
            </a:r>
            <a:br>
              <a:rPr lang="ru-RU" sz="1600" b="1" dirty="0">
                <a:solidFill>
                  <a:srgbClr val="000000"/>
                </a:solidFill>
                <a:latin typeface="Times New Roman"/>
              </a:rPr>
            </a:br>
            <a:r>
              <a:rPr lang="ru-RU" sz="1600" b="1" dirty="0">
                <a:solidFill>
                  <a:srgbClr val="000000"/>
                </a:solidFill>
                <a:latin typeface="Times New Roman"/>
              </a:rPr>
              <a:t>Вся одета в золото,</a:t>
            </a:r>
            <a:br>
              <a:rPr lang="ru-RU" sz="1600" b="1" dirty="0">
                <a:solidFill>
                  <a:srgbClr val="000000"/>
                </a:solidFill>
                <a:latin typeface="Times New Roman"/>
              </a:rPr>
            </a:br>
            <a:r>
              <a:rPr lang="ru-RU" sz="1600" b="1" dirty="0">
                <a:solidFill>
                  <a:srgbClr val="000000"/>
                </a:solidFill>
                <a:latin typeface="Times New Roman"/>
              </a:rPr>
              <a:t>А сама лепечет:</a:t>
            </a:r>
            <a:br>
              <a:rPr lang="ru-RU" sz="1600" b="1" dirty="0">
                <a:solidFill>
                  <a:srgbClr val="000000"/>
                </a:solidFill>
                <a:latin typeface="Times New Roman"/>
              </a:rPr>
            </a:br>
            <a:r>
              <a:rPr lang="ru-RU" sz="1600" b="1" dirty="0">
                <a:solidFill>
                  <a:srgbClr val="000000"/>
                </a:solidFill>
                <a:latin typeface="Times New Roman"/>
              </a:rPr>
              <a:t>"Стыну..." -</a:t>
            </a:r>
            <a:br>
              <a:rPr lang="ru-RU" sz="1600" b="1" dirty="0">
                <a:solidFill>
                  <a:srgbClr val="000000"/>
                </a:solidFill>
                <a:latin typeface="Times New Roman"/>
              </a:rPr>
            </a:br>
            <a:r>
              <a:rPr lang="ru-RU" sz="1600" b="1" dirty="0">
                <a:solidFill>
                  <a:srgbClr val="000000"/>
                </a:solidFill>
                <a:latin typeface="Times New Roman"/>
              </a:rPr>
              <a:t>И дрожит от холода.</a:t>
            </a:r>
            <a:br>
              <a:rPr lang="ru-RU" sz="1600" b="1" dirty="0">
                <a:solidFill>
                  <a:srgbClr val="000000"/>
                </a:solidFill>
                <a:latin typeface="Times New Roman"/>
              </a:rPr>
            </a:br>
            <a:r>
              <a:rPr lang="ru-RU" sz="1600" b="1" dirty="0">
                <a:solidFill>
                  <a:srgbClr val="000000"/>
                </a:solidFill>
                <a:latin typeface="Times New Roman"/>
              </a:rPr>
              <a:t>А берёза рада</a:t>
            </a:r>
            <a:br>
              <a:rPr lang="ru-RU" sz="1600" b="1" dirty="0">
                <a:solidFill>
                  <a:srgbClr val="000000"/>
                </a:solidFill>
                <a:latin typeface="Times New Roman"/>
              </a:rPr>
            </a:br>
            <a:r>
              <a:rPr lang="ru-RU" sz="1600" b="1" dirty="0">
                <a:solidFill>
                  <a:srgbClr val="000000"/>
                </a:solidFill>
                <a:latin typeface="Times New Roman"/>
              </a:rPr>
              <a:t>Жёлтому наряду:</a:t>
            </a:r>
            <a:br>
              <a:rPr lang="ru-RU" sz="1600" b="1" dirty="0">
                <a:solidFill>
                  <a:srgbClr val="000000"/>
                </a:solidFill>
                <a:latin typeface="Times New Roman"/>
              </a:rPr>
            </a:br>
            <a:r>
              <a:rPr lang="ru-RU" sz="1600" b="1" dirty="0">
                <a:solidFill>
                  <a:srgbClr val="000000"/>
                </a:solidFill>
                <a:latin typeface="Times New Roman"/>
              </a:rPr>
              <a:t>"Ну и платье!</a:t>
            </a:r>
            <a:br>
              <a:rPr lang="ru-RU" sz="1600" b="1" dirty="0">
                <a:solidFill>
                  <a:srgbClr val="000000"/>
                </a:solidFill>
                <a:latin typeface="Times New Roman"/>
              </a:rPr>
            </a:br>
            <a:r>
              <a:rPr lang="ru-RU" sz="1600" b="1" dirty="0">
                <a:solidFill>
                  <a:srgbClr val="000000"/>
                </a:solidFill>
                <a:latin typeface="Times New Roman"/>
              </a:rPr>
              <a:t>Что за прелесть!"</a:t>
            </a:r>
            <a:br>
              <a:rPr lang="ru-RU" sz="1600" b="1" dirty="0">
                <a:solidFill>
                  <a:srgbClr val="000000"/>
                </a:solidFill>
                <a:latin typeface="Times New Roman"/>
              </a:rPr>
            </a:br>
            <a:r>
              <a:rPr lang="ru-RU" sz="1600" b="1" dirty="0">
                <a:solidFill>
                  <a:srgbClr val="000000"/>
                </a:solidFill>
                <a:latin typeface="Times New Roman"/>
              </a:rPr>
              <a:t>Быстро листья разлетелись,</a:t>
            </a:r>
            <a:br>
              <a:rPr lang="ru-RU" sz="1600" b="1" dirty="0">
                <a:solidFill>
                  <a:srgbClr val="000000"/>
                </a:solidFill>
                <a:latin typeface="Times New Roman"/>
              </a:rPr>
            </a:br>
            <a:r>
              <a:rPr lang="ru-RU" sz="1600" b="1" dirty="0">
                <a:solidFill>
                  <a:srgbClr val="000000"/>
                </a:solidFill>
                <a:latin typeface="Times New Roman"/>
              </a:rPr>
              <a:t>Наступил мороз внезапно.</a:t>
            </a:r>
            <a:br>
              <a:rPr lang="ru-RU" sz="1600" b="1" dirty="0">
                <a:solidFill>
                  <a:srgbClr val="000000"/>
                </a:solidFill>
                <a:latin typeface="Times New Roman"/>
              </a:rPr>
            </a:br>
            <a:r>
              <a:rPr lang="ru-RU" sz="1600" b="1" dirty="0">
                <a:solidFill>
                  <a:srgbClr val="000000"/>
                </a:solidFill>
                <a:latin typeface="Times New Roman"/>
              </a:rPr>
              <a:t>И берёзка шепчет:</a:t>
            </a:r>
            <a:br>
              <a:rPr lang="ru-RU" sz="1600" b="1" dirty="0">
                <a:solidFill>
                  <a:srgbClr val="000000"/>
                </a:solidFill>
                <a:latin typeface="Times New Roman"/>
              </a:rPr>
            </a:br>
            <a:r>
              <a:rPr lang="ru-RU" sz="1600" b="1" dirty="0">
                <a:solidFill>
                  <a:srgbClr val="000000"/>
                </a:solidFill>
                <a:latin typeface="Times New Roman"/>
              </a:rPr>
              <a:t>"Зябну!..."</a:t>
            </a:r>
            <a:br>
              <a:rPr lang="ru-RU" sz="1600" b="1" dirty="0">
                <a:solidFill>
                  <a:srgbClr val="000000"/>
                </a:solidFill>
                <a:latin typeface="Times New Roman"/>
              </a:rPr>
            </a:br>
            <a:r>
              <a:rPr lang="ru-RU" sz="1600" b="1" dirty="0">
                <a:solidFill>
                  <a:srgbClr val="000000"/>
                </a:solidFill>
                <a:latin typeface="Times New Roman"/>
              </a:rPr>
              <a:t>Прохудилась и у дуба</a:t>
            </a:r>
            <a:br>
              <a:rPr lang="ru-RU" sz="1600" b="1" dirty="0">
                <a:solidFill>
                  <a:srgbClr val="000000"/>
                </a:solidFill>
                <a:latin typeface="Times New Roman"/>
              </a:rPr>
            </a:br>
            <a:r>
              <a:rPr lang="ru-RU" sz="1600" b="1" dirty="0">
                <a:solidFill>
                  <a:srgbClr val="000000"/>
                </a:solidFill>
                <a:latin typeface="Times New Roman"/>
              </a:rPr>
              <a:t>Позолоченная шуба.</a:t>
            </a:r>
            <a:br>
              <a:rPr lang="ru-RU" sz="1600" b="1" dirty="0">
                <a:solidFill>
                  <a:srgbClr val="000000"/>
                </a:solidFill>
                <a:latin typeface="Times New Roman"/>
              </a:rPr>
            </a:br>
            <a:r>
              <a:rPr lang="ru-RU" sz="1600" b="1" dirty="0">
                <a:solidFill>
                  <a:srgbClr val="000000"/>
                </a:solidFill>
                <a:latin typeface="Times New Roman"/>
              </a:rPr>
              <a:t>Спохватился дуб, да поздно</a:t>
            </a:r>
            <a:br>
              <a:rPr lang="ru-RU" sz="1600" b="1" dirty="0">
                <a:solidFill>
                  <a:srgbClr val="000000"/>
                </a:solidFill>
                <a:latin typeface="Times New Roman"/>
              </a:rPr>
            </a:br>
            <a:r>
              <a:rPr lang="ru-RU" sz="1600" b="1" dirty="0">
                <a:solidFill>
                  <a:srgbClr val="000000"/>
                </a:solidFill>
                <a:latin typeface="Times New Roman"/>
              </a:rPr>
              <a:t>И шумит он:</a:t>
            </a:r>
            <a:br>
              <a:rPr lang="ru-RU" sz="1600" b="1" dirty="0">
                <a:solidFill>
                  <a:srgbClr val="000000"/>
                </a:solidFill>
                <a:latin typeface="Times New Roman"/>
              </a:rPr>
            </a:br>
            <a:r>
              <a:rPr lang="ru-RU" sz="1600" b="1" dirty="0">
                <a:solidFill>
                  <a:srgbClr val="000000"/>
                </a:solidFill>
                <a:latin typeface="Times New Roman"/>
              </a:rPr>
              <a:t>"Мёрзну! Мёрзну!"</a:t>
            </a:r>
            <a:br>
              <a:rPr lang="ru-RU" sz="1600" b="1" dirty="0">
                <a:solidFill>
                  <a:srgbClr val="000000"/>
                </a:solidFill>
                <a:latin typeface="Times New Roman"/>
              </a:rPr>
            </a:br>
            <a:r>
              <a:rPr lang="ru-RU" sz="1600" b="1" dirty="0">
                <a:solidFill>
                  <a:srgbClr val="000000"/>
                </a:solidFill>
                <a:latin typeface="Times New Roman"/>
              </a:rPr>
              <a:t>Обмануло золото -</a:t>
            </a:r>
            <a:br>
              <a:rPr lang="ru-RU" sz="1600" b="1" dirty="0">
                <a:solidFill>
                  <a:srgbClr val="000000"/>
                </a:solidFill>
                <a:latin typeface="Times New Roman"/>
              </a:rPr>
            </a:br>
            <a:r>
              <a:rPr lang="ru-RU" sz="1600" b="1" dirty="0">
                <a:solidFill>
                  <a:srgbClr val="000000"/>
                </a:solidFill>
                <a:latin typeface="Times New Roman"/>
              </a:rPr>
              <a:t>Не спасло от холода</a:t>
            </a:r>
            <a:r>
              <a:rPr lang="ru-RU" sz="1600" b="1" dirty="0" smtClean="0">
                <a:solidFill>
                  <a:srgbClr val="000000"/>
                </a:solidFill>
                <a:latin typeface="Times New Roman"/>
              </a:rPr>
              <a:t>.</a:t>
            </a:r>
            <a:r>
              <a:rPr lang="ru-RU" sz="1600" b="1" dirty="0">
                <a:solidFill>
                  <a:srgbClr val="000000"/>
                </a:solidFill>
                <a:latin typeface="Times New Roman"/>
              </a:rPr>
              <a:t> </a:t>
            </a:r>
            <a:endParaRPr lang="ru-RU" sz="1600" b="1" dirty="0" smtClean="0">
              <a:solidFill>
                <a:srgbClr val="000000"/>
              </a:solidFill>
              <a:latin typeface="Times New Roman"/>
            </a:endParaRPr>
          </a:p>
          <a:p>
            <a:r>
              <a:rPr lang="ru-RU" sz="1600" b="1" dirty="0" smtClean="0">
                <a:solidFill>
                  <a:srgbClr val="000000"/>
                </a:solidFill>
                <a:latin typeface="Times New Roman"/>
              </a:rPr>
              <a:t>Авраам </a:t>
            </a:r>
            <a:r>
              <a:rPr lang="ru-RU" sz="1600" b="1" dirty="0">
                <a:solidFill>
                  <a:srgbClr val="000000"/>
                </a:solidFill>
                <a:latin typeface="Times New Roman"/>
              </a:rPr>
              <a:t>Гонтарь,</a:t>
            </a:r>
            <a:br>
              <a:rPr lang="ru-RU" sz="1600" b="1" dirty="0">
                <a:solidFill>
                  <a:srgbClr val="000000"/>
                </a:solidFill>
                <a:latin typeface="Times New Roman"/>
              </a:rPr>
            </a:br>
            <a:r>
              <a:rPr lang="ru-RU" sz="1600" b="1" dirty="0">
                <a:solidFill>
                  <a:srgbClr val="000000"/>
                </a:solidFill>
                <a:latin typeface="Times New Roman"/>
              </a:rPr>
              <a:t>перевод В. </a:t>
            </a:r>
            <a:r>
              <a:rPr lang="ru-RU" sz="1600" b="1" dirty="0" err="1">
                <a:solidFill>
                  <a:srgbClr val="000000"/>
                </a:solidFill>
                <a:latin typeface="Times New Roman"/>
              </a:rPr>
              <a:t>Берестова</a:t>
            </a:r>
            <a:endParaRPr lang="ru-RU" sz="1600" b="1" dirty="0">
              <a:solidFill>
                <a:srgbClr val="000000"/>
              </a:solidFill>
            </a:endParaRPr>
          </a:p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67986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71604" y="857232"/>
            <a:ext cx="69294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5580112" y="-32288"/>
            <a:ext cx="331236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Times New Roman"/>
              </a:rPr>
              <a:t/>
            </a:r>
            <a:br>
              <a:rPr lang="ru-RU" dirty="0">
                <a:solidFill>
                  <a:srgbClr val="000000"/>
                </a:solidFill>
                <a:latin typeface="Times New Roman"/>
              </a:rPr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1026" name="Picture 2" descr="C:\Users\Интигам Вели Оглы\Desktop\Camera\20201101_144839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7544" y="674134"/>
            <a:ext cx="4032448" cy="482453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499992" y="332656"/>
            <a:ext cx="43924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dirty="0" smtClean="0">
              <a:solidFill>
                <a:srgbClr val="222222"/>
              </a:solidFill>
              <a:latin typeface="Trebuchet MS"/>
            </a:endParaRPr>
          </a:p>
          <a:p>
            <a:r>
              <a:rPr lang="ru-RU" dirty="0">
                <a:solidFill>
                  <a:srgbClr val="222222"/>
                </a:solidFill>
                <a:latin typeface="Trebuchet MS"/>
              </a:rPr>
              <a:t/>
            </a:r>
            <a:br>
              <a:rPr lang="ru-RU" dirty="0">
                <a:solidFill>
                  <a:srgbClr val="222222"/>
                </a:solidFill>
                <a:latin typeface="Trebuchet MS"/>
              </a:rPr>
            </a:br>
            <a:endParaRPr lang="ru-RU" b="0" i="0" dirty="0">
              <a:solidFill>
                <a:srgbClr val="222222"/>
              </a:solidFill>
              <a:effectLst/>
              <a:latin typeface="Trebuchet M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788024" y="980729"/>
            <a:ext cx="3713066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222222"/>
                </a:solidFill>
                <a:latin typeface="Trebuchet MS"/>
              </a:rPr>
              <a:t>Берёза сбросила листву...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b="1" dirty="0" smtClean="0">
                <a:solidFill>
                  <a:srgbClr val="222222"/>
                </a:solidFill>
                <a:latin typeface="Trebuchet MS"/>
              </a:rPr>
              <a:t>Берёза </a:t>
            </a:r>
            <a:r>
              <a:rPr lang="ru-RU" b="1" dirty="0">
                <a:solidFill>
                  <a:srgbClr val="222222"/>
                </a:solidFill>
                <a:latin typeface="Trebuchet MS"/>
              </a:rPr>
              <a:t>сбросила листву,</a:t>
            </a:r>
            <a:r>
              <a:rPr lang="ru-RU" b="1" dirty="0"/>
              <a:t/>
            </a:r>
            <a:br>
              <a:rPr lang="ru-RU" b="1" dirty="0"/>
            </a:br>
            <a:r>
              <a:rPr lang="ru-RU" b="1" dirty="0">
                <a:solidFill>
                  <a:srgbClr val="222222"/>
                </a:solidFill>
                <a:latin typeface="Trebuchet MS"/>
              </a:rPr>
              <a:t>Ствол обнажился - бел и строен,</a:t>
            </a:r>
            <a:r>
              <a:rPr lang="ru-RU" b="1" dirty="0"/>
              <a:t/>
            </a:r>
            <a:br>
              <a:rPr lang="ru-RU" b="1" dirty="0"/>
            </a:br>
            <a:r>
              <a:rPr lang="ru-RU" b="1" dirty="0">
                <a:solidFill>
                  <a:srgbClr val="222222"/>
                </a:solidFill>
                <a:latin typeface="Trebuchet MS"/>
              </a:rPr>
              <a:t>Наряд упавший на траву</a:t>
            </a:r>
            <a:r>
              <a:rPr lang="ru-RU" b="1" dirty="0"/>
              <a:t/>
            </a:r>
            <a:br>
              <a:rPr lang="ru-RU" b="1" dirty="0"/>
            </a:br>
            <a:r>
              <a:rPr lang="ru-RU" b="1" dirty="0">
                <a:solidFill>
                  <a:srgbClr val="222222"/>
                </a:solidFill>
                <a:latin typeface="Trebuchet MS"/>
              </a:rPr>
              <a:t>Её наверно не устроил.</a:t>
            </a:r>
            <a:r>
              <a:rPr lang="ru-RU" b="1" dirty="0"/>
              <a:t/>
            </a:r>
            <a:br>
              <a:rPr lang="ru-RU" b="1" dirty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>
                <a:solidFill>
                  <a:srgbClr val="222222"/>
                </a:solidFill>
                <a:latin typeface="Trebuchet MS"/>
              </a:rPr>
              <a:t>Для встречи вьюг и холодов,</a:t>
            </a:r>
            <a:r>
              <a:rPr lang="ru-RU" b="1" dirty="0"/>
              <a:t/>
            </a:r>
            <a:br>
              <a:rPr lang="ru-RU" b="1" dirty="0"/>
            </a:br>
            <a:r>
              <a:rPr lang="ru-RU" b="1" dirty="0">
                <a:solidFill>
                  <a:srgbClr val="222222"/>
                </a:solidFill>
                <a:latin typeface="Trebuchet MS"/>
              </a:rPr>
              <a:t>Костюм другой уже раскроен,</a:t>
            </a:r>
            <a:r>
              <a:rPr lang="ru-RU" b="1" dirty="0"/>
              <a:t/>
            </a:r>
            <a:br>
              <a:rPr lang="ru-RU" b="1" dirty="0"/>
            </a:br>
            <a:r>
              <a:rPr lang="ru-RU" b="1" dirty="0">
                <a:solidFill>
                  <a:srgbClr val="222222"/>
                </a:solidFill>
                <a:latin typeface="Trebuchet MS"/>
              </a:rPr>
              <a:t>Из ткани выпавших снегов,</a:t>
            </a:r>
            <a:r>
              <a:rPr lang="ru-RU" b="1" dirty="0"/>
              <a:t/>
            </a:r>
            <a:br>
              <a:rPr lang="ru-RU" b="1" dirty="0"/>
            </a:br>
            <a:r>
              <a:rPr lang="ru-RU" b="1" dirty="0">
                <a:solidFill>
                  <a:srgbClr val="222222"/>
                </a:solidFill>
                <a:latin typeface="Trebuchet MS"/>
              </a:rPr>
              <a:t>Чтоб дед Мороз не беспокоил</a:t>
            </a:r>
            <a:r>
              <a:rPr lang="ru-RU" b="1" dirty="0" smtClean="0">
                <a:solidFill>
                  <a:srgbClr val="222222"/>
                </a:solidFill>
                <a:latin typeface="Trebuchet MS"/>
              </a:rPr>
              <a:t>.</a:t>
            </a:r>
            <a:r>
              <a:rPr lang="ru-RU" b="1" i="1" dirty="0">
                <a:solidFill>
                  <a:srgbClr val="222222"/>
                </a:solidFill>
                <a:latin typeface="Trebuchet MS"/>
              </a:rPr>
              <a:t> </a:t>
            </a:r>
            <a:r>
              <a:rPr lang="ru-RU" b="1" i="1" dirty="0" smtClean="0">
                <a:solidFill>
                  <a:srgbClr val="222222"/>
                </a:solidFill>
                <a:latin typeface="Trebuchet MS"/>
              </a:rPr>
              <a:t>               </a:t>
            </a:r>
          </a:p>
          <a:p>
            <a:r>
              <a:rPr lang="ru-RU" b="1" i="1" dirty="0">
                <a:solidFill>
                  <a:srgbClr val="222222"/>
                </a:solidFill>
                <a:latin typeface="Trebuchet MS"/>
              </a:rPr>
              <a:t> </a:t>
            </a:r>
            <a:r>
              <a:rPr lang="ru-RU" b="1" i="1" dirty="0" smtClean="0">
                <a:solidFill>
                  <a:srgbClr val="222222"/>
                </a:solidFill>
                <a:latin typeface="Trebuchet MS"/>
              </a:rPr>
              <a:t>                    Валерий </a:t>
            </a:r>
            <a:r>
              <a:rPr lang="ru-RU" b="1" i="1" dirty="0" err="1">
                <a:solidFill>
                  <a:srgbClr val="222222"/>
                </a:solidFill>
                <a:latin typeface="Trebuchet MS"/>
              </a:rPr>
              <a:t>Недюдин</a:t>
            </a:r>
            <a:r>
              <a:rPr lang="ru-RU" b="1" dirty="0"/>
              <a:t/>
            </a:r>
            <a:br>
              <a:rPr lang="ru-RU" b="1" dirty="0"/>
            </a:br>
            <a:r>
              <a:rPr lang="ru-RU" b="1" dirty="0"/>
              <a:t/>
            </a:r>
            <a:br>
              <a:rPr lang="ru-RU" b="1" dirty="0"/>
            </a:b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80036668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71604" y="857232"/>
            <a:ext cx="69294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5580112" y="-32288"/>
            <a:ext cx="331236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Times New Roman"/>
              </a:rPr>
              <a:t/>
            </a:r>
            <a:br>
              <a:rPr lang="ru-RU" dirty="0">
                <a:solidFill>
                  <a:srgbClr val="000000"/>
                </a:solidFill>
                <a:latin typeface="Times New Roman"/>
              </a:rPr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2050" name="Picture 2" descr="C:\Users\Интигам Вели Оглы\Desktop\Camera\20201101_143058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00250" y="260648"/>
            <a:ext cx="5143500" cy="640871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16449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71604" y="857232"/>
            <a:ext cx="69294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5580112" y="-32288"/>
            <a:ext cx="331236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Times New Roman"/>
              </a:rPr>
              <a:t/>
            </a:r>
            <a:br>
              <a:rPr lang="ru-RU" dirty="0">
                <a:solidFill>
                  <a:srgbClr val="000000"/>
                </a:solidFill>
                <a:latin typeface="Times New Roman"/>
              </a:rPr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3074" name="Picture 2" descr="C:\Users\Интигам Вели Оглы\Desktop\Camera\20201101_150431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00250" y="188640"/>
            <a:ext cx="5143500" cy="640871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753371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71604" y="857232"/>
            <a:ext cx="69294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pic>
        <p:nvPicPr>
          <p:cNvPr id="18434" name="Picture 2" descr="C:\Users\Интигам Вели Оглы\Desktop\Camera\20201101_144621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7544" y="620688"/>
            <a:ext cx="5040560" cy="489654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796136" y="620688"/>
            <a:ext cx="3347864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212529"/>
                </a:solidFill>
                <a:latin typeface="-apple-system"/>
              </a:rPr>
              <a:t>Унылая пора! Очей очарованье!</a:t>
            </a:r>
            <a:r>
              <a:rPr lang="ru-RU" b="1" dirty="0"/>
              <a:t/>
            </a:r>
            <a:br>
              <a:rPr lang="ru-RU" b="1" dirty="0"/>
            </a:br>
            <a:r>
              <a:rPr lang="ru-RU" b="1" dirty="0">
                <a:solidFill>
                  <a:srgbClr val="212529"/>
                </a:solidFill>
                <a:latin typeface="-apple-system"/>
              </a:rPr>
              <a:t>Приятна мне твоя прощальная краса —</a:t>
            </a:r>
            <a:r>
              <a:rPr lang="ru-RU" b="1" dirty="0"/>
              <a:t/>
            </a:r>
            <a:br>
              <a:rPr lang="ru-RU" b="1" dirty="0"/>
            </a:br>
            <a:r>
              <a:rPr lang="ru-RU" b="1" dirty="0">
                <a:solidFill>
                  <a:srgbClr val="212529"/>
                </a:solidFill>
                <a:latin typeface="-apple-system"/>
              </a:rPr>
              <a:t>Люблю я пышное природы увяданье,</a:t>
            </a:r>
            <a:r>
              <a:rPr lang="ru-RU" b="1" dirty="0"/>
              <a:t/>
            </a:r>
            <a:br>
              <a:rPr lang="ru-RU" b="1" dirty="0"/>
            </a:br>
            <a:r>
              <a:rPr lang="ru-RU" b="1" dirty="0">
                <a:solidFill>
                  <a:srgbClr val="212529"/>
                </a:solidFill>
                <a:latin typeface="-apple-system"/>
              </a:rPr>
              <a:t>В багрец и в золото одетые леса,</a:t>
            </a:r>
            <a:r>
              <a:rPr lang="ru-RU" b="1" dirty="0"/>
              <a:t/>
            </a:r>
            <a:br>
              <a:rPr lang="ru-RU" b="1" dirty="0"/>
            </a:br>
            <a:r>
              <a:rPr lang="ru-RU" b="1" dirty="0">
                <a:solidFill>
                  <a:srgbClr val="212529"/>
                </a:solidFill>
                <a:latin typeface="-apple-system"/>
              </a:rPr>
              <a:t>В их сенях ветра шум и свежее дыханье,</a:t>
            </a:r>
            <a:r>
              <a:rPr lang="ru-RU" b="1" dirty="0"/>
              <a:t/>
            </a:r>
            <a:br>
              <a:rPr lang="ru-RU" b="1" dirty="0"/>
            </a:br>
            <a:r>
              <a:rPr lang="ru-RU" b="1" dirty="0">
                <a:solidFill>
                  <a:srgbClr val="212529"/>
                </a:solidFill>
                <a:latin typeface="-apple-system"/>
              </a:rPr>
              <a:t>И мглой волнистою покрыты небеса,</a:t>
            </a:r>
            <a:r>
              <a:rPr lang="ru-RU" b="1" dirty="0"/>
              <a:t/>
            </a:r>
            <a:br>
              <a:rPr lang="ru-RU" b="1" dirty="0"/>
            </a:br>
            <a:r>
              <a:rPr lang="ru-RU" b="1" dirty="0">
                <a:solidFill>
                  <a:srgbClr val="212529"/>
                </a:solidFill>
                <a:latin typeface="-apple-system"/>
              </a:rPr>
              <a:t>И редкий солнца луч, и первые морозы,</a:t>
            </a:r>
            <a:r>
              <a:rPr lang="ru-RU" b="1" dirty="0"/>
              <a:t/>
            </a:r>
            <a:br>
              <a:rPr lang="ru-RU" b="1" dirty="0"/>
            </a:br>
            <a:r>
              <a:rPr lang="ru-RU" b="1" dirty="0">
                <a:solidFill>
                  <a:srgbClr val="212529"/>
                </a:solidFill>
                <a:latin typeface="-apple-system"/>
              </a:rPr>
              <a:t>И отдаленные седой зимы угрозы.</a:t>
            </a:r>
            <a:r>
              <a:rPr lang="ru-RU" b="1" dirty="0"/>
              <a:t/>
            </a:r>
            <a:br>
              <a:rPr lang="ru-RU" b="1" dirty="0"/>
            </a:br>
            <a:r>
              <a:rPr lang="ru-RU" b="1" dirty="0">
                <a:solidFill>
                  <a:srgbClr val="212529"/>
                </a:solidFill>
                <a:latin typeface="-apple-system"/>
              </a:rPr>
              <a:t>Александр Пушкин</a:t>
            </a:r>
            <a:r>
              <a:rPr lang="ru-RU" dirty="0">
                <a:solidFill>
                  <a:srgbClr val="212529"/>
                </a:solidFill>
                <a:latin typeface="-apple-system"/>
              </a:rPr>
              <a:t> 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2516106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71604" y="857232"/>
            <a:ext cx="69294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pic>
        <p:nvPicPr>
          <p:cNvPr id="3074" name="Picture 2" descr="C:\Users\Интигам Вели Оглы\Desktop\Camera\20201108_124633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8937" y="980728"/>
            <a:ext cx="5143500" cy="489654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012160" y="1052735"/>
            <a:ext cx="280831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222222"/>
                </a:solidFill>
                <a:latin typeface="Arial"/>
              </a:rPr>
              <a:t>Тепло последние денёчки.</a:t>
            </a:r>
            <a:r>
              <a:rPr lang="ru-RU" sz="2400" b="1" dirty="0"/>
              <a:t/>
            </a:r>
            <a:br>
              <a:rPr lang="ru-RU" sz="2400" b="1" dirty="0"/>
            </a:br>
            <a:r>
              <a:rPr lang="ru-RU" sz="2400" b="1" dirty="0">
                <a:solidFill>
                  <a:srgbClr val="222222"/>
                </a:solidFill>
                <a:latin typeface="Arial"/>
              </a:rPr>
              <a:t>Шуршит опавшая листва.</a:t>
            </a:r>
            <a:r>
              <a:rPr lang="ru-RU" sz="2400" b="1" dirty="0"/>
              <a:t/>
            </a:r>
            <a:br>
              <a:rPr lang="ru-RU" sz="2400" b="1" dirty="0"/>
            </a:br>
            <a:r>
              <a:rPr lang="ru-RU" sz="2400" b="1" dirty="0">
                <a:solidFill>
                  <a:srgbClr val="222222"/>
                </a:solidFill>
                <a:latin typeface="Arial"/>
              </a:rPr>
              <a:t>Поставит осень скоро точку,</a:t>
            </a:r>
            <a:r>
              <a:rPr lang="ru-RU" sz="2400" b="1" dirty="0"/>
              <a:t/>
            </a:r>
            <a:br>
              <a:rPr lang="ru-RU" sz="2400" b="1" dirty="0"/>
            </a:br>
            <a:r>
              <a:rPr lang="ru-RU" sz="2400" b="1" dirty="0">
                <a:solidFill>
                  <a:srgbClr val="222222"/>
                </a:solidFill>
                <a:latin typeface="Arial"/>
              </a:rPr>
              <a:t>И к нам нагрянут холода.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390160113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41679" y="868430"/>
            <a:ext cx="69294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971600" y="-603448"/>
            <a:ext cx="7182544" cy="8756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lvl="0" indent="-182563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</a:pPr>
            <a:endParaRPr lang="ru-RU" sz="2200" dirty="0" smtClean="0">
              <a:solidFill>
                <a:srgbClr val="000000"/>
              </a:solidFill>
              <a:latin typeface="verdana" pitchFamily="34" charset="0"/>
            </a:endParaRPr>
          </a:p>
          <a:p>
            <a:pPr marL="228600" lvl="0" indent="-182563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</a:pPr>
            <a:endParaRPr lang="ru-RU" sz="2200" dirty="0">
              <a:solidFill>
                <a:srgbClr val="000000"/>
              </a:solidFill>
              <a:latin typeface="verdana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619672" y="868430"/>
            <a:ext cx="5432343" cy="55399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/>
              <a:t>Дни поздней осени бранят обыкновенно,</a:t>
            </a:r>
            <a:br>
              <a:rPr lang="ru-RU" sz="2400" b="1" dirty="0" smtClean="0"/>
            </a:br>
            <a:r>
              <a:rPr lang="ru-RU" sz="2400" b="1" dirty="0" smtClean="0"/>
              <a:t>Но мне она мила, читатель дорогой,</a:t>
            </a:r>
            <a:br>
              <a:rPr lang="ru-RU" sz="2400" b="1" dirty="0" smtClean="0"/>
            </a:br>
            <a:r>
              <a:rPr lang="ru-RU" sz="2400" b="1" dirty="0" smtClean="0"/>
              <a:t>Красою тихою, блистающей смиренно.</a:t>
            </a:r>
            <a:br>
              <a:rPr lang="ru-RU" sz="2400" b="1" dirty="0" smtClean="0"/>
            </a:br>
            <a:r>
              <a:rPr lang="ru-RU" sz="2400" b="1" dirty="0" smtClean="0"/>
              <a:t>Так нелюбимое дитя в семье родной</a:t>
            </a:r>
            <a:br>
              <a:rPr lang="ru-RU" sz="2400" b="1" dirty="0" smtClean="0"/>
            </a:br>
            <a:r>
              <a:rPr lang="ru-RU" sz="2400" b="1" dirty="0" smtClean="0"/>
              <a:t>К себе меня влечет. Сказать вам откровенно,</a:t>
            </a:r>
            <a:br>
              <a:rPr lang="ru-RU" sz="2400" b="1" dirty="0" smtClean="0"/>
            </a:br>
            <a:r>
              <a:rPr lang="ru-RU" sz="2400" b="1" dirty="0" smtClean="0"/>
              <a:t>Из годовых времен я рад лишь ей одной,</a:t>
            </a:r>
            <a:br>
              <a:rPr lang="ru-RU" sz="2400" b="1" dirty="0" smtClean="0"/>
            </a:br>
            <a:r>
              <a:rPr lang="ru-RU" sz="2400" b="1" dirty="0" smtClean="0"/>
              <a:t>В ней много доброго; любовник не тщеславный,</a:t>
            </a:r>
            <a:br>
              <a:rPr lang="ru-RU" sz="2400" b="1" dirty="0" smtClean="0"/>
            </a:br>
            <a:r>
              <a:rPr lang="ru-RU" sz="2400" b="1" dirty="0" smtClean="0"/>
              <a:t>Я нечто в ней нашел мечтою своенравной.</a:t>
            </a:r>
          </a:p>
          <a:p>
            <a:pPr lvl="0"/>
            <a:r>
              <a:rPr lang="ru-RU" b="1" dirty="0" smtClean="0">
                <a:solidFill>
                  <a:srgbClr val="212529"/>
                </a:solidFill>
                <a:latin typeface="-apple-system"/>
              </a:rPr>
              <a:t>                                               Александр </a:t>
            </a:r>
            <a:r>
              <a:rPr lang="ru-RU" b="1" dirty="0">
                <a:solidFill>
                  <a:srgbClr val="212529"/>
                </a:solidFill>
                <a:latin typeface="-apple-system"/>
              </a:rPr>
              <a:t>Пушкин</a:t>
            </a:r>
            <a:r>
              <a:rPr lang="ru-RU" dirty="0">
                <a:solidFill>
                  <a:srgbClr val="212529"/>
                </a:solidFill>
                <a:latin typeface="-apple-system"/>
              </a:rPr>
              <a:t> </a:t>
            </a:r>
            <a:endParaRPr lang="ru-RU" dirty="0">
              <a:solidFill>
                <a:prstClr val="black"/>
              </a:solidFill>
            </a:endParaRPr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2638033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41679" y="868430"/>
            <a:ext cx="69294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717047" y="44624"/>
            <a:ext cx="8136904" cy="55984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6037" lvl="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</a:pPr>
            <a:endParaRPr lang="ru-RU" sz="2200" dirty="0">
              <a:solidFill>
                <a:srgbClr val="000000"/>
              </a:solidFill>
              <a:latin typeface="verdana" pitchFamily="34" charset="0"/>
            </a:endParaRPr>
          </a:p>
          <a:p>
            <a:pPr marL="46037" lvl="0" algn="ctr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</a:pPr>
            <a:r>
              <a:rPr lang="ru-RU" sz="2200" b="1" dirty="0" smtClean="0">
                <a:solidFill>
                  <a:srgbClr val="000000"/>
                </a:solidFill>
                <a:latin typeface="verdana" pitchFamily="34" charset="0"/>
              </a:rPr>
              <a:t>Аннотация к ресурсу</a:t>
            </a:r>
          </a:p>
          <a:p>
            <a:r>
              <a:rPr lang="ru-RU" sz="24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     Осень 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– время дождей, серого неба, грусти. Так может многие считают, но в это прекрасное время можно много чего увидеть, наблюдать; как падают листья, как появилась роса, как поспели плоды на деревьях и птицы уже перелетают в теплые края</a:t>
            </a:r>
            <a:r>
              <a:rPr lang="ru-RU" sz="24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.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Земля как будто раздевается перед первым зимним сном, умывается осенними дождями и накрывается покрывалом из опавших листьев</a:t>
            </a:r>
            <a:r>
              <a:rPr lang="ru-RU" sz="24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.</a:t>
            </a:r>
            <a:endParaRPr lang="ru-RU" sz="2400" dirty="0">
              <a:latin typeface="Times New Roman"/>
              <a:ea typeface="Times New Roman"/>
            </a:endParaRPr>
          </a:p>
          <a:p>
            <a:pPr marL="46037" lvl="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</a:pPr>
            <a:r>
              <a:rPr lang="ru-RU" sz="2200" dirty="0" smtClean="0">
                <a:solidFill>
                  <a:srgbClr val="000000"/>
                </a:solidFill>
                <a:latin typeface="verdana" pitchFamily="34" charset="0"/>
              </a:rPr>
              <a:t>    </a:t>
            </a:r>
            <a:r>
              <a:rPr lang="ru-RU" sz="2200" dirty="0" smtClean="0">
                <a:solidFill>
                  <a:srgbClr val="000000"/>
                </a:solidFill>
                <a:latin typeface="Times New Roman Cyr" pitchFamily="18" charset="0"/>
                <a:cs typeface="Times New Roman Cyr" pitchFamily="18" charset="0"/>
              </a:rPr>
              <a:t>Данная </a:t>
            </a:r>
            <a:r>
              <a:rPr lang="ru-RU" sz="2200" dirty="0">
                <a:solidFill>
                  <a:srgbClr val="000000"/>
                </a:solidFill>
                <a:latin typeface="Times New Roman Cyr" pitchFamily="18" charset="0"/>
                <a:cs typeface="Times New Roman Cyr" pitchFamily="18" charset="0"/>
              </a:rPr>
              <a:t>п</a:t>
            </a:r>
            <a:r>
              <a:rPr lang="ru-RU" sz="2200" dirty="0" smtClean="0">
                <a:solidFill>
                  <a:srgbClr val="000000"/>
                </a:solidFill>
                <a:latin typeface="Times New Roman Cyr" pitchFamily="18" charset="0"/>
                <a:cs typeface="Times New Roman Cyr" pitchFamily="18" charset="0"/>
              </a:rPr>
              <a:t>резентация познакомит </a:t>
            </a:r>
            <a:r>
              <a:rPr lang="ru-RU" sz="2200" dirty="0">
                <a:solidFill>
                  <a:srgbClr val="000000"/>
                </a:solidFill>
                <a:latin typeface="Times New Roman Cyr" pitchFamily="18" charset="0"/>
                <a:cs typeface="Times New Roman Cyr" pitchFamily="18" charset="0"/>
              </a:rPr>
              <a:t>с произведениями поэтов </a:t>
            </a:r>
            <a:r>
              <a:rPr lang="ru-RU" sz="2200" dirty="0" smtClean="0">
                <a:solidFill>
                  <a:srgbClr val="000000"/>
                </a:solidFill>
                <a:latin typeface="Times New Roman Cyr" pitchFamily="18" charset="0"/>
                <a:cs typeface="Times New Roman Cyr" pitchFamily="18" charset="0"/>
              </a:rPr>
              <a:t>об осени.</a:t>
            </a:r>
            <a:r>
              <a:rPr lang="ru-RU" sz="2200" dirty="0">
                <a:solidFill>
                  <a:srgbClr val="000000"/>
                </a:solidFill>
                <a:latin typeface="Times New Roman Cyr" pitchFamily="18" charset="0"/>
                <a:cs typeface="Times New Roman Cyr" pitchFamily="18" charset="0"/>
              </a:rPr>
              <a:t> Ресурс состоит </a:t>
            </a:r>
            <a:r>
              <a:rPr lang="ru-RU" sz="2200">
                <a:solidFill>
                  <a:srgbClr val="000000"/>
                </a:solidFill>
                <a:latin typeface="Times New Roman Cyr" pitchFamily="18" charset="0"/>
                <a:cs typeface="Times New Roman Cyr" pitchFamily="18" charset="0"/>
              </a:rPr>
              <a:t>из </a:t>
            </a:r>
            <a:r>
              <a:rPr lang="ru-RU" sz="2200" smtClean="0">
                <a:solidFill>
                  <a:srgbClr val="000000"/>
                </a:solidFill>
                <a:latin typeface="Times New Roman Cyr" pitchFamily="18" charset="0"/>
                <a:cs typeface="Times New Roman Cyr" pitchFamily="18" charset="0"/>
              </a:rPr>
              <a:t>23 </a:t>
            </a:r>
            <a:r>
              <a:rPr lang="ru-RU" sz="2200" dirty="0">
                <a:solidFill>
                  <a:srgbClr val="000000"/>
                </a:solidFill>
                <a:latin typeface="Times New Roman Cyr" pitchFamily="18" charset="0"/>
                <a:cs typeface="Times New Roman Cyr" pitchFamily="18" charset="0"/>
              </a:rPr>
              <a:t>слайдов с литературными произведениями и фотографиями </a:t>
            </a:r>
            <a:r>
              <a:rPr lang="ru-RU" sz="2200">
                <a:solidFill>
                  <a:srgbClr val="000000"/>
                </a:solidFill>
                <a:latin typeface="Times New Roman Cyr" pitchFamily="18" charset="0"/>
                <a:cs typeface="Times New Roman Cyr" pitchFamily="18" charset="0"/>
              </a:rPr>
              <a:t>осени </a:t>
            </a:r>
            <a:r>
              <a:rPr lang="ru-RU" sz="2200" smtClean="0">
                <a:solidFill>
                  <a:srgbClr val="000000"/>
                </a:solidFill>
                <a:latin typeface="Times New Roman Cyr" pitchFamily="18" charset="0"/>
                <a:cs typeface="Times New Roman Cyr" pitchFamily="18" charset="0"/>
              </a:rPr>
              <a:t>2023г</a:t>
            </a:r>
            <a:r>
              <a:rPr lang="ru-RU" sz="2200" dirty="0">
                <a:solidFill>
                  <a:srgbClr val="000000"/>
                </a:solidFill>
                <a:latin typeface="Times New Roman Cyr" pitchFamily="18" charset="0"/>
                <a:cs typeface="Times New Roman Cyr" pitchFamily="18" charset="0"/>
              </a:rPr>
              <a:t>. Презентация выполнена в программе </a:t>
            </a:r>
            <a:r>
              <a:rPr lang="ru-RU" sz="2200" dirty="0" err="1">
                <a:solidFill>
                  <a:srgbClr val="000000"/>
                </a:solidFill>
                <a:latin typeface="Times New Roman Cyr" pitchFamily="18" charset="0"/>
                <a:cs typeface="Times New Roman Cyr" pitchFamily="18" charset="0"/>
              </a:rPr>
              <a:t>Microsoft</a:t>
            </a:r>
            <a:r>
              <a:rPr lang="ru-RU" sz="2200" dirty="0">
                <a:solidFill>
                  <a:srgbClr val="000000"/>
                </a:solidFill>
                <a:latin typeface="Times New Roman Cyr" pitchFamily="18" charset="0"/>
                <a:cs typeface="Times New Roman Cyr" pitchFamily="18" charset="0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Times New Roman Cyr" pitchFamily="18" charset="0"/>
                <a:cs typeface="Times New Roman Cyr" pitchFamily="18" charset="0"/>
              </a:rPr>
              <a:t>Office</a:t>
            </a:r>
            <a:r>
              <a:rPr lang="ru-RU" sz="2200" dirty="0">
                <a:solidFill>
                  <a:srgbClr val="000000"/>
                </a:solidFill>
                <a:latin typeface="Times New Roman Cyr" pitchFamily="18" charset="0"/>
                <a:cs typeface="Times New Roman Cyr" pitchFamily="18" charset="0"/>
              </a:rPr>
              <a:t> </a:t>
            </a:r>
            <a:r>
              <a:rPr lang="ru-RU" sz="2200" dirty="0" smtClean="0">
                <a:solidFill>
                  <a:srgbClr val="000000"/>
                </a:solidFill>
                <a:latin typeface="Times New Roman Cyr" pitchFamily="18" charset="0"/>
                <a:cs typeface="Times New Roman Cyr" pitchFamily="18" charset="0"/>
              </a:rPr>
              <a:t>PowerPoint-2010.</a:t>
            </a:r>
            <a:r>
              <a:rPr lang="ru-RU" sz="2200" dirty="0">
                <a:solidFill>
                  <a:srgbClr val="404040"/>
                </a:solidFill>
                <a:latin typeface="Times New Roman Cyr" pitchFamily="18" charset="0"/>
                <a:cs typeface="Times New Roman Cyr" pitchFamily="18" charset="0"/>
              </a:rPr>
              <a:t/>
            </a:r>
            <a:br>
              <a:rPr lang="ru-RU" sz="2200" dirty="0">
                <a:solidFill>
                  <a:srgbClr val="404040"/>
                </a:solidFill>
                <a:latin typeface="Times New Roman Cyr" pitchFamily="18" charset="0"/>
                <a:cs typeface="Times New Roman Cyr" pitchFamily="18" charset="0"/>
              </a:rPr>
            </a:br>
            <a:r>
              <a:rPr lang="ru-RU" sz="2200" dirty="0" smtClean="0">
                <a:solidFill>
                  <a:srgbClr val="000000"/>
                </a:solidFill>
                <a:latin typeface="Times New Roman Cyr" pitchFamily="18" charset="0"/>
                <a:cs typeface="Times New Roman Cyr" pitchFamily="18" charset="0"/>
              </a:rPr>
              <a:t>Материал </a:t>
            </a:r>
            <a:r>
              <a:rPr lang="ru-RU" sz="2200" dirty="0">
                <a:solidFill>
                  <a:srgbClr val="000000"/>
                </a:solidFill>
                <a:latin typeface="Times New Roman Cyr" pitchFamily="18" charset="0"/>
                <a:cs typeface="Times New Roman Cyr" pitchFamily="18" charset="0"/>
              </a:rPr>
              <a:t>будет полезен учителям начальных классов, родителям младших школьников и дошкольников, воспитателям ДОУ. </a:t>
            </a:r>
            <a:endParaRPr lang="ru-RU" sz="2200" dirty="0">
              <a:solidFill>
                <a:srgbClr val="404040"/>
              </a:solidFill>
              <a:latin typeface="Times New Roman Cyr" pitchFamily="18" charset="0"/>
              <a:cs typeface="Times New Roman Cyr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718489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59632" y="332656"/>
            <a:ext cx="6696744" cy="9433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81328" lvl="5" algn="ctr">
              <a:spcBef>
                <a:spcPct val="20000"/>
              </a:spcBef>
              <a:spcAft>
                <a:spcPts val="300"/>
              </a:spcAft>
              <a:buClr>
                <a:srgbClr val="F14124">
                  <a:lumMod val="75000"/>
                </a:srgbClr>
              </a:buClr>
              <a:buSzPct val="130000"/>
              <a:defRPr/>
            </a:pPr>
            <a:r>
              <a:rPr kumimoji="0" lang="ru-RU" sz="36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 Cyr" pitchFamily="18" charset="0"/>
                <a:cs typeface="Times New Roman Cyr" pitchFamily="18" charset="0"/>
              </a:rPr>
              <a:t>Используемые </a:t>
            </a:r>
            <a:r>
              <a:rPr lang="ru-RU" sz="3600" b="1" kern="0" dirty="0" smtClean="0">
                <a:latin typeface="Times New Roman Cyr" pitchFamily="18" charset="0"/>
                <a:cs typeface="Times New Roman Cyr" pitchFamily="18" charset="0"/>
              </a:rPr>
              <a:t>ресурсы</a:t>
            </a:r>
            <a:endParaRPr lang="ru-RU" sz="3600" b="1" kern="0" dirty="0">
              <a:latin typeface="Times New Roman Cyr" pitchFamily="18" charset="0"/>
              <a:cs typeface="Times New Roman Cyr" pitchFamily="18" charset="0"/>
            </a:endParaRPr>
          </a:p>
          <a:p>
            <a:pPr marL="1481328" marR="0" lvl="5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rgbClr val="F14124">
                  <a:lumMod val="75000"/>
                </a:srgbClr>
              </a:buClr>
              <a:buSzPct val="130000"/>
              <a:tabLst/>
              <a:defRPr/>
            </a:pPr>
            <a:endParaRPr kumimoji="0" lang="ru-RU" sz="14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Trebuchet MS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15616" y="1196753"/>
            <a:ext cx="5742384" cy="27699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ru-RU" sz="2600" kern="0" dirty="0">
                <a:solidFill>
                  <a:prstClr val="black"/>
                </a:solidFill>
                <a:latin typeface="Constantia"/>
              </a:rPr>
              <a:t/>
            </a:r>
            <a:br>
              <a:rPr lang="ru-RU" sz="2600" kern="0" dirty="0">
                <a:solidFill>
                  <a:prstClr val="black"/>
                </a:solidFill>
                <a:latin typeface="Constantia"/>
              </a:rPr>
            </a:br>
            <a:r>
              <a:rPr lang="ru-RU" sz="2600" kern="0" dirty="0">
                <a:solidFill>
                  <a:prstClr val="black"/>
                </a:solidFill>
                <a:latin typeface="Constantia"/>
              </a:rPr>
              <a:t>Авторские </a:t>
            </a:r>
            <a:r>
              <a:rPr lang="ru-RU" sz="2600" kern="0" dirty="0" smtClean="0">
                <a:solidFill>
                  <a:prstClr val="black"/>
                </a:solidFill>
                <a:latin typeface="Constantia"/>
              </a:rPr>
              <a:t>фотографии</a:t>
            </a:r>
          </a:p>
          <a:p>
            <a:pPr lvl="0">
              <a:defRPr/>
            </a:pPr>
            <a:r>
              <a:rPr lang="en-US" sz="2600" kern="0" dirty="0">
                <a:solidFill>
                  <a:prstClr val="black"/>
                </a:solidFill>
                <a:latin typeface="Constantia"/>
              </a:rPr>
              <a:t>http://rasfokus.ru/</a:t>
            </a:r>
            <a:r>
              <a:rPr lang="ru-RU" sz="2600" kern="0" dirty="0">
                <a:solidFill>
                  <a:prstClr val="black"/>
                </a:solidFill>
                <a:latin typeface="Constantia"/>
              </a:rPr>
              <a:t/>
            </a:r>
            <a:br>
              <a:rPr lang="ru-RU" sz="2600" kern="0" dirty="0">
                <a:solidFill>
                  <a:prstClr val="black"/>
                </a:solidFill>
                <a:latin typeface="Constantia"/>
              </a:rPr>
            </a:br>
            <a:r>
              <a:rPr lang="en-US" sz="2600" kern="0" dirty="0">
                <a:latin typeface="Constantia"/>
                <a:hlinkClick r:id="rId2"/>
              </a:rPr>
              <a:t>https://www.sunhome.ru</a:t>
            </a:r>
            <a:r>
              <a:rPr lang="en-US" sz="2600" kern="0" dirty="0" smtClean="0">
                <a:latin typeface="Constantia"/>
                <a:hlinkClick r:id="rId2"/>
              </a:rPr>
              <a:t>/</a:t>
            </a:r>
            <a:endParaRPr lang="ru-RU" sz="2600" kern="0" dirty="0" smtClean="0">
              <a:latin typeface="Constantia"/>
            </a:endParaRPr>
          </a:p>
          <a:p>
            <a:pPr lvl="0">
              <a:defRPr/>
            </a:pPr>
            <a:r>
              <a:rPr lang="en-US" sz="2600" kern="0" dirty="0">
                <a:solidFill>
                  <a:prstClr val="black"/>
                </a:solidFill>
                <a:latin typeface="Constantia"/>
                <a:hlinkClick r:id="rId3"/>
              </a:rPr>
              <a:t>https://www.liveinternet.ru</a:t>
            </a:r>
            <a:r>
              <a:rPr lang="en-US" sz="2600" kern="0" dirty="0" smtClean="0">
                <a:solidFill>
                  <a:prstClr val="black"/>
                </a:solidFill>
                <a:latin typeface="Constantia"/>
                <a:hlinkClick r:id="rId3"/>
              </a:rPr>
              <a:t>/</a:t>
            </a:r>
            <a:endParaRPr lang="ru-RU" sz="2600" kern="0" dirty="0" smtClean="0">
              <a:solidFill>
                <a:prstClr val="black"/>
              </a:solidFill>
              <a:latin typeface="Constantia"/>
            </a:endParaRPr>
          </a:p>
          <a:p>
            <a:pPr lvl="0">
              <a:defRPr/>
            </a:pPr>
            <a:r>
              <a:rPr lang="ru-RU" sz="2600" kern="0" dirty="0">
                <a:solidFill>
                  <a:prstClr val="black"/>
                </a:solidFill>
                <a:latin typeface="Constantia"/>
              </a:rPr>
              <a:t/>
            </a:r>
            <a:br>
              <a:rPr lang="ru-RU" sz="2600" kern="0" dirty="0">
                <a:solidFill>
                  <a:prstClr val="black"/>
                </a:solidFill>
                <a:latin typeface="Constantia"/>
              </a:rPr>
            </a:br>
            <a:endParaRPr lang="ru-RU" kern="0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134953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454</TotalTime>
  <Words>210</Words>
  <Application>Microsoft Office PowerPoint</Application>
  <PresentationFormat>Экран (4:3)</PresentationFormat>
  <Paragraphs>72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3</vt:i4>
      </vt:variant>
      <vt:variant>
        <vt:lpstr>Заголовки слайдов</vt:lpstr>
      </vt:variant>
      <vt:variant>
        <vt:i4>23</vt:i4>
      </vt:variant>
    </vt:vector>
  </HeadingPairs>
  <TitlesOfParts>
    <vt:vector size="26" baseType="lpstr">
      <vt:lpstr>Тема Office</vt:lpstr>
      <vt:lpstr>1_Тема Office</vt:lpstr>
      <vt:lpstr>2_Тема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Домашний</dc:creator>
  <cp:lastModifiedBy>Admin</cp:lastModifiedBy>
  <cp:revision>39</cp:revision>
  <dcterms:created xsi:type="dcterms:W3CDTF">2014-10-04T12:33:22Z</dcterms:created>
  <dcterms:modified xsi:type="dcterms:W3CDTF">2024-04-11T12:24:43Z</dcterms:modified>
</cp:coreProperties>
</file>