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96" r:id="rId1"/>
  </p:sldMasterIdLst>
  <p:notesMasterIdLst>
    <p:notesMasterId r:id="rId32"/>
  </p:notesMasterIdLst>
  <p:sldIdLst>
    <p:sldId id="256" r:id="rId2"/>
    <p:sldId id="312" r:id="rId3"/>
    <p:sldId id="391" r:id="rId4"/>
    <p:sldId id="315" r:id="rId5"/>
    <p:sldId id="318" r:id="rId6"/>
    <p:sldId id="317" r:id="rId7"/>
    <p:sldId id="316" r:id="rId8"/>
    <p:sldId id="319" r:id="rId9"/>
    <p:sldId id="350" r:id="rId10"/>
    <p:sldId id="354" r:id="rId11"/>
    <p:sldId id="320" r:id="rId12"/>
    <p:sldId id="323" r:id="rId13"/>
    <p:sldId id="335" r:id="rId14"/>
    <p:sldId id="336" r:id="rId15"/>
    <p:sldId id="393" r:id="rId16"/>
    <p:sldId id="394" r:id="rId17"/>
    <p:sldId id="395" r:id="rId18"/>
    <p:sldId id="396" r:id="rId19"/>
    <p:sldId id="392" r:id="rId20"/>
    <p:sldId id="334" r:id="rId21"/>
    <p:sldId id="390" r:id="rId22"/>
    <p:sldId id="339" r:id="rId23"/>
    <p:sldId id="346" r:id="rId24"/>
    <p:sldId id="344" r:id="rId25"/>
    <p:sldId id="288" r:id="rId26"/>
    <p:sldId id="305" r:id="rId27"/>
    <p:sldId id="306" r:id="rId28"/>
    <p:sldId id="279" r:id="rId29"/>
    <p:sldId id="399" r:id="rId30"/>
    <p:sldId id="285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4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7" autoAdjust="0"/>
    <p:restoredTop sz="94434" autoAdjust="0"/>
  </p:normalViewPr>
  <p:slideViewPr>
    <p:cSldViewPr showGuides="1">
      <p:cViewPr varScale="1">
        <p:scale>
          <a:sx n="70" d="100"/>
          <a:sy n="70" d="100"/>
        </p:scale>
        <p:origin x="-1386" y="-90"/>
      </p:cViewPr>
      <p:guideLst>
        <p:guide orient="horz" pos="2144"/>
        <p:guide pos="2880"/>
      </p:guideLst>
    </p:cSldViewPr>
  </p:slideViewPr>
  <p:outlineViewPr>
    <p:cViewPr>
      <p:scale>
        <a:sx n="33" d="100"/>
        <a:sy n="33" d="100"/>
      </p:scale>
      <p:origin x="0" y="-102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5147CC-102D-4C5C-BD44-4320D904A85E}" type="datetimeFigureOut">
              <a:rPr lang="ru-RU" smtClean="0"/>
              <a:t>04.02.2025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38B77D-73E4-452B-9EF5-F06E0923BD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3410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290C40-4D3E-40CA-8741-5F0D20DC881F}" type="slidenum">
              <a:rPr lang="ru-RU" smtClean="0">
                <a:solidFill>
                  <a:prstClr val="black"/>
                </a:solidFill>
              </a:rPr>
              <a:t>20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AD26F923-7C0C-4D8B-894A-5543E19C1B57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BE4D9F42-BE23-4737-BC05-D98D86C4E0B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NULL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eg"/><Relationship Id="rId3" Type="http://schemas.openxmlformats.org/officeDocument/2006/relationships/image" Target="../media/image24.GIF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GIF"/><Relationship Id="rId10" Type="http://schemas.openxmlformats.org/officeDocument/2006/relationships/image" Target="../media/image31.jpeg"/><Relationship Id="rId4" Type="http://schemas.openxmlformats.org/officeDocument/2006/relationships/image" Target="../media/image25.png"/><Relationship Id="rId9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12217" y="4267200"/>
            <a:ext cx="4229100" cy="1095736"/>
          </a:xfrm>
        </p:spPr>
        <p:txBody>
          <a:bodyPr rtlCol="0">
            <a:normAutofit fontScale="92500" lnSpcReduction="1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</a:rPr>
              <a:t>Подготовила логопед-дефектолог,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</a:rPr>
              <a:t>учитель русского языка и литературы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</a:rPr>
              <a:t>МОУ «Лицея № 35»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</a:rPr>
              <a:t>Виноградова Ольга Владимиовна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457200"/>
            <a:ext cx="7446010" cy="231965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Внеурочное занятие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русскому языку в 3 классе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тему: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sz="3600" b="1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sz="3600" b="1" i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b="1" i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Такие интересные фразеологизмы»</a:t>
            </a: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3276600" y="5715000"/>
            <a:ext cx="22644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en-US"/>
              <a:t>г. Ржев, 2025 г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8399" y="2514514"/>
            <a:ext cx="4572000" cy="258445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Сказала мама Славке: </a:t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Холодно в лесу! </a:t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Надень под куртку шарфик.</a:t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Ведь осень на носу!</a:t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Славка–дошколёнок </a:t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Задумался всерьёз: </a:t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«Оранжевая осень </a:t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чей уселась нос?»</a:t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4400" y="1524091"/>
            <a:ext cx="21910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Осень на носу.</a:t>
            </a:r>
          </a:p>
        </p:txBody>
      </p:sp>
      <p:pic>
        <p:nvPicPr>
          <p:cNvPr id="4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/>
          <a:stretch>
            <a:fillRect/>
          </a:stretch>
        </p:blipFill>
        <p:spPr bwMode="auto">
          <a:xfrm>
            <a:off x="3734099" y="1981055"/>
            <a:ext cx="4668653" cy="4023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286302"/>
            <a:ext cx="2057400" cy="366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677892" y="628533"/>
            <a:ext cx="397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Послушайте стихотворение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Школа\Desktop\фразеологизм\102068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143000"/>
            <a:ext cx="3822065" cy="475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Текстовое поле 1"/>
          <p:cNvSpPr txBox="1"/>
          <p:nvPr/>
        </p:nvSpPr>
        <p:spPr>
          <a:xfrm>
            <a:off x="914400" y="1875155"/>
            <a:ext cx="3267075" cy="31076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45720" indent="0">
              <a:buNone/>
            </a:pPr>
            <a:r>
              <a:rPr lang="ru-RU" sz="2800" dirty="0" smtClean="0">
                <a:latin typeface="Comic Sans MS" panose="030F0702030302020204" pitchFamily="66" charset="0"/>
                <a:sym typeface="+mn-ea"/>
              </a:rPr>
              <a:t>За домом, едва пожелтела трава, два брата рубили дрова. Один это делал спустя рукава, другой засучив рукава.</a:t>
            </a:r>
            <a:endParaRPr lang="ru-RU" altLang="en-US" sz="2800" dirty="0" smtClean="0">
              <a:latin typeface="Comic Sans MS" panose="030F0702030302020204" pitchFamily="66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3657600"/>
            <a:ext cx="4572000" cy="6451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502" y="609600"/>
            <a:ext cx="3344995" cy="1455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990600" y="2438400"/>
            <a:ext cx="7500620" cy="34778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Фразеологизмы - </a:t>
            </a:r>
            <a:r>
              <a:rPr lang="ru-RU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</a:p>
          <a:p>
            <a:pPr algn="l"/>
            <a:r>
              <a:rPr lang="ru-RU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устойчивые словосочетания, которые употребляются в переносном значении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 </a:t>
            </a:r>
            <a:r>
              <a:rPr lang="ru-RU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Слова из фразеологизмов нельзя переставлять местами или заменять на другие слова.</a:t>
            </a:r>
            <a:endParaRPr lang="ru-RU" sz="32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7800" y="2286000"/>
            <a:ext cx="7467600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3600" b="1" i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3600" b="1" i="1" dirty="0">
                <a:ln w="0"/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hrasis (фрасис) </a:t>
            </a:r>
            <a:r>
              <a:rPr lang="ru-RU" sz="3600" b="1" i="1" dirty="0">
                <a:ln w="0"/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sz="3600" i="1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>
                <a:ln w="0"/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logos (логос) </a:t>
            </a:r>
            <a:r>
              <a:rPr lang="ru-RU" sz="36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выражение</a:t>
            </a:r>
            <a:r>
              <a:rPr lang="ru-RU" sz="36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ru-RU" sz="36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36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оборот речи              </a:t>
            </a:r>
            <a:r>
              <a:rPr lang="ru-RU" sz="36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36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</a:t>
            </a:r>
            <a:r>
              <a:rPr lang="ru-RU" sz="36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учение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88339" y="685800"/>
            <a:ext cx="51354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Фразеологизм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 переводе с греческого)</a:t>
            </a:r>
          </a:p>
          <a:p>
            <a:endParaRPr lang="ru-RU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3590" y="2493645"/>
            <a:ext cx="7654290" cy="341693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понять значение фразеологизма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нужно запечатлеть в голове тот образ, который возникает при прочтении словосочетания целиком, а не отдельных слов.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u="sng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Фразеологизмы нужны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чтобы сделать речь выразительнее, они более точно передают смысл.</a:t>
            </a:r>
            <a:endParaRPr lang="ru-RU" sz="2800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149" y="685800"/>
            <a:ext cx="445770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162" y="5675312"/>
            <a:ext cx="1971675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6400" y="990600"/>
            <a:ext cx="587289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60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«Осень на носу»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66800" y="2514600"/>
            <a:ext cx="16510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Осень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721113" y="2514600"/>
            <a:ext cx="29560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время года.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66800" y="3698626"/>
            <a:ext cx="10679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u="sng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6000" y="3694576"/>
            <a:ext cx="29450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часть лица.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25130">
            <a:off x="6200264" y="2304019"/>
            <a:ext cx="1504676" cy="1429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19"/>
          <p:cNvPicPr>
            <a:picLocks noChangeAspect="1" noChangeArrowheads="1"/>
          </p:cNvPicPr>
          <p:nvPr/>
        </p:nvPicPr>
        <p:blipFill rotWithShape="1">
          <a:blip r:embed="rId3" cstate="print"/>
          <a:srcRect l="4943" t="51123" r="38727" b="5335"/>
          <a:stretch>
            <a:fillRect/>
          </a:stretch>
        </p:blipFill>
        <p:spPr>
          <a:xfrm>
            <a:off x="5240696" y="3694576"/>
            <a:ext cx="2356732" cy="24753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90600" y="685800"/>
            <a:ext cx="7239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alt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 что делать, если не </a:t>
            </a:r>
            <a:r>
              <a:rPr kumimoji="0" lang="ru-RU" alt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знаем, </a:t>
            </a:r>
            <a:r>
              <a:rPr kumimoji="0" lang="ru-RU" alt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что обозначает фразеологизм?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05000"/>
            <a:ext cx="3331845" cy="435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890215"/>
            <a:ext cx="3111500" cy="435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550639"/>
            <a:ext cx="7086600" cy="76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/>
              </a:rPr>
              <a:t> 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Откуда берутся</a:t>
            </a:r>
            <a:r>
              <a:rPr lang="ru-RU" sz="36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фразеологизмы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453796" y="1320080"/>
            <a:ext cx="3312368" cy="1872208"/>
          </a:xfrm>
          <a:prstGeom prst="ellipse">
            <a:avLst/>
          </a:prstGeom>
          <a:solidFill>
            <a:srgbClr val="FFFF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Исконно русские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  </a:t>
            </a:r>
          </a:p>
        </p:txBody>
      </p:sp>
      <p:sp>
        <p:nvSpPr>
          <p:cNvPr id="4" name="Овал 3"/>
          <p:cNvSpPr/>
          <p:nvPr/>
        </p:nvSpPr>
        <p:spPr>
          <a:xfrm>
            <a:off x="5459264" y="1257014"/>
            <a:ext cx="3240360" cy="1800200"/>
          </a:xfrm>
          <a:prstGeom prst="ellipse">
            <a:avLst/>
          </a:prstGeom>
          <a:solidFill>
            <a:srgbClr val="FFFF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Старославянские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5" name="Овал 4"/>
          <p:cNvSpPr/>
          <p:nvPr/>
        </p:nvSpPr>
        <p:spPr>
          <a:xfrm>
            <a:off x="835377" y="4291345"/>
            <a:ext cx="3672408" cy="1872208"/>
          </a:xfrm>
          <a:prstGeom prst="ellipse">
            <a:avLst/>
          </a:prstGeom>
          <a:solidFill>
            <a:srgbClr val="FFFF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     Из мифологии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 </a:t>
            </a:r>
            <a:endParaRPr kumimoji="0" lang="ru-RU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507785" y="4291345"/>
            <a:ext cx="3888432" cy="1922512"/>
          </a:xfrm>
          <a:prstGeom prst="ellipse">
            <a:avLst/>
          </a:prstGeom>
          <a:solidFill>
            <a:srgbClr val="FFFF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      </a:t>
            </a:r>
            <a:r>
              <a:rPr kumimoji="0" lang="ru-RU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Фразеологизмы, созданные писателями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7" name="Овал 6"/>
          <p:cNvSpPr/>
          <p:nvPr/>
        </p:nvSpPr>
        <p:spPr>
          <a:xfrm>
            <a:off x="2742084" y="2591299"/>
            <a:ext cx="3888432" cy="1944216"/>
          </a:xfrm>
          <a:prstGeom prst="ellipse">
            <a:avLst/>
          </a:prstGeom>
          <a:solidFill>
            <a:srgbClr val="FFFF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b="1" i="0" u="sng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Из разных профессий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67160" y="529177"/>
            <a:ext cx="648017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defRPr/>
            </a:pPr>
            <a:r>
              <a:rPr lang="ru-RU" sz="2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возникновения фразеологизма</a:t>
            </a:r>
          </a:p>
          <a:p>
            <a:pPr lvl="0" algn="ctr" eaLnBrk="0" hangingPunct="0">
              <a:defRPr/>
            </a:pPr>
            <a:r>
              <a:rPr lang="ru-RU" sz="36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«Бить баклуши»</a:t>
            </a:r>
            <a:endParaRPr lang="ru-RU" sz="36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  <a14:imgEffect>
                      <a14:colorTemperature colorTemp="11200"/>
                    </a14:imgEffect>
                    <a14:imgEffect>
                      <a14:saturation sat="200000"/>
                    </a14:imgEffect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26747" y="1905000"/>
            <a:ext cx="3595370" cy="174117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  <a14:imgEffect>
                      <a14:saturation sat="300000"/>
                    </a14:imgEffect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51150" y="4253547"/>
            <a:ext cx="2946563" cy="2119457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533163" y="1752600"/>
            <a:ext cx="4572000" cy="5001895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defRPr/>
            </a:pPr>
            <a:endParaRPr lang="ru-R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Выражение  </a:t>
            </a:r>
            <a:r>
              <a:rPr lang="ru-RU" sz="20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«Бить баклуши»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означает </a:t>
            </a:r>
            <a:r>
              <a:rPr lang="ru-RU" b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бездельничать</a:t>
            </a: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defRPr/>
            </a:pPr>
            <a:endParaRPr lang="ru-R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2400" b="1" i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Откуда оно пошло</a:t>
            </a:r>
            <a:r>
              <a:rPr lang="ru-RU" sz="24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defRPr/>
            </a:pPr>
            <a:endParaRPr lang="ru-R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Руси самым распространённым столовым прибором была деревянная ложка. Для их изготовления служили «баклуши» - небольшие колотые липовые чурки. По одной из версии «бить баклуши» означало заготавливать эти самые чурки для мастеров. Дело это поручали подмастерьям, работа достаточно лёгкая, поэтому стала означать любое безделье.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6873" y="2362382"/>
            <a:ext cx="7391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«Ещё не вечер» - </a:t>
            </a:r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76558" y="3429000"/>
            <a:ext cx="73913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значит, что ещё не всё потеряно и есть время исправить.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94570" y="914391"/>
            <a:ext cx="52532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Подружимся со словами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799" y="2141243"/>
            <a:ext cx="5040313" cy="304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00468" y="1371378"/>
            <a:ext cx="3392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Клевать носом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90600" y="4944927"/>
            <a:ext cx="32944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Клевать носом</a:t>
            </a:r>
            <a:r>
              <a:rPr kumimoji="0" lang="ru-RU" sz="3200" b="1" i="0" u="none" strike="noStrike" kern="0" cap="none" spc="0" normalizeH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30172" y="5410200"/>
            <a:ext cx="38539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быть сонным, засыпать.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598" y="1437620"/>
            <a:ext cx="381635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59539">
            <a:off x="4431278" y="2578791"/>
            <a:ext cx="828403" cy="808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926319" y="703074"/>
            <a:ext cx="34569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Чесать языком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62000" y="4629098"/>
            <a:ext cx="33351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Чесать языком -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981200" y="5315915"/>
            <a:ext cx="39732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попусту говорить.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19200"/>
            <a:ext cx="3921125" cy="407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48000" y="533400"/>
            <a:ext cx="35012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Строить глазки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91711" y="4704775"/>
            <a:ext cx="34772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Строить глазки</a:t>
            </a:r>
            <a:r>
              <a:rPr kumimoji="0" lang="ru-RU" sz="3200" b="1" i="0" u="none" strike="noStrike" kern="0" cap="none" spc="0" normalizeH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rgbClr val="1F497D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34996" y="5227995"/>
            <a:ext cx="35750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привлекать внимание.</a:t>
            </a:r>
          </a:p>
        </p:txBody>
      </p:sp>
      <p:pic>
        <p:nvPicPr>
          <p:cNvPr id="6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981200"/>
            <a:ext cx="1149350" cy="114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068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i="1" noProof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Физкультминутка</a:t>
            </a:r>
            <a:r>
              <a:rPr lang="ru-RU" b="1" noProof="0" dirty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/>
            </a:r>
            <a:br>
              <a:rPr lang="ru-RU" b="1" noProof="0" dirty="0">
                <a:ln w="11430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</a:br>
            <a:r>
              <a:rPr lang="ru-RU" b="1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/>
            </a:r>
            <a:br>
              <a:rPr lang="ru-RU" b="1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</a:br>
            <a:r>
              <a:rPr lang="ru-RU" sz="4900" b="1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«Артикуляционная </a:t>
            </a:r>
            <a:r>
              <a:rPr kumimoji="0" lang="ru-RU" sz="4900" b="1" i="0" u="none" strike="noStrike" kern="120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ru-RU" sz="4900" b="1" i="0" u="none" strike="noStrike" kern="120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r>
              <a:rPr lang="ru-RU" sz="4900" b="1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  <a:sym typeface="+mn-ea"/>
              </a:rPr>
              <a:t>гимнастика»</a:t>
            </a:r>
            <a:endParaRPr lang="ru-RU" altLang="en-US" sz="4900" dirty="0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quarter" idx="13"/>
          </p:nvPr>
        </p:nvSpPr>
        <p:spPr>
          <a:xfrm>
            <a:off x="457200" y="1981205"/>
            <a:ext cx="8229600" cy="4525963"/>
          </a:xfrm>
        </p:spPr>
        <p:txBody>
          <a:bodyPr/>
          <a:lstStyle/>
          <a:p>
            <a:endParaRPr b="1" i="1" dirty="0">
              <a:solidFill>
                <a:srgbClr val="531E1D"/>
              </a:solidFill>
              <a:latin typeface="Calibri" panose="020F0502020204030204" pitchFamily="34" charset="0"/>
              <a:sym typeface="+mn-ea"/>
            </a:endParaRPr>
          </a:p>
          <a:p>
            <a:endParaRPr b="1" i="1" dirty="0">
              <a:solidFill>
                <a:srgbClr val="531E1D"/>
              </a:solidFill>
              <a:latin typeface="Calibri" panose="020F0502020204030204" pitchFamily="34" charset="0"/>
              <a:sym typeface="+mn-ea"/>
            </a:endParaRPr>
          </a:p>
          <a:p>
            <a:endParaRPr b="1" i="1" dirty="0">
              <a:solidFill>
                <a:srgbClr val="531E1D"/>
              </a:solidFill>
              <a:latin typeface="Calibri" panose="020F0502020204030204" pitchFamily="34" charset="0"/>
              <a:sym typeface="+mn-ea"/>
            </a:endParaRPr>
          </a:p>
          <a:p>
            <a:pPr algn="ctr"/>
            <a:r>
              <a:rPr lang="ru-RU" b="1" i="1" dirty="0">
                <a:solidFill>
                  <a:srgbClr val="531E1D"/>
                </a:solidFill>
                <a:latin typeface="Calibri" panose="020F0502020204030204" pitchFamily="34" charset="0"/>
                <a:sym typeface="+mn-ea"/>
              </a:rPr>
              <a:t>   </a:t>
            </a:r>
            <a:r>
              <a:rPr lang="ru-RU" sz="3600" b="1" i="1" dirty="0">
                <a:solidFill>
                  <a:srgbClr val="531E1D"/>
                </a:solidFill>
                <a:latin typeface="Calibri" panose="020F0502020204030204" pitchFamily="34" charset="0"/>
                <a:sym typeface="+mn-ea"/>
              </a:rPr>
              <a:t> </a:t>
            </a:r>
            <a:r>
              <a:rPr sz="3600" b="1" i="1" dirty="0">
                <a:solidFill>
                  <a:srgbClr val="531E1D"/>
                </a:solidFill>
                <a:latin typeface="Calibri" panose="020F0502020204030204" pitchFamily="34" charset="0"/>
                <a:sym typeface="+mn-ea"/>
              </a:rPr>
              <a:t>Язычок тренировать – чтобы говорить на «5</a:t>
            </a:r>
            <a:r>
              <a:rPr sz="3600" b="1" i="1" dirty="0" smtClean="0">
                <a:solidFill>
                  <a:srgbClr val="531E1D"/>
                </a:solidFill>
                <a:latin typeface="Calibri" panose="020F0502020204030204" pitchFamily="34" charset="0"/>
                <a:sym typeface="+mn-ea"/>
              </a:rPr>
              <a:t>»!</a:t>
            </a:r>
            <a:endParaRPr lang="ru-RU" sz="3600" b="1" i="1" dirty="0" smtClean="0">
              <a:solidFill>
                <a:srgbClr val="531E1D"/>
              </a:solidFill>
              <a:latin typeface="Calibri" panose="020F0502020204030204" pitchFamily="34" charset="0"/>
              <a:sym typeface="+mn-ea"/>
            </a:endParaRPr>
          </a:p>
          <a:p>
            <a:pPr algn="ctr"/>
            <a:r>
              <a:rPr lang="ru-RU" sz="3600" b="1" i="1" dirty="0" smtClean="0">
                <a:solidFill>
                  <a:srgbClr val="531E1D"/>
                </a:solidFill>
                <a:latin typeface="Calibri" panose="020F0502020204030204" pitchFamily="34" charset="0"/>
                <a:sym typeface="+mn-ea"/>
              </a:rPr>
              <a:t>Язычок тренировать - чтобы он не заплетался </a:t>
            </a:r>
            <a:endParaRPr b="1" i="1" dirty="0">
              <a:solidFill>
                <a:srgbClr val="531E1D"/>
              </a:solidFill>
              <a:latin typeface="Calibri" panose="020F0502020204030204" pitchFamily="34" charset="0"/>
            </a:endParaRPr>
          </a:p>
          <a:p>
            <a:endParaRPr lang="ru-RU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00200"/>
            <a:ext cx="3721735" cy="3225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174" name="Рисунок 9" descr="артикуляционная гимнастика трубочка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5105400" y="1600200"/>
            <a:ext cx="3657600" cy="3225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1295400" y="838200"/>
            <a:ext cx="2788285" cy="39878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sz="2000" b="1" dirty="0">
                <a:solidFill>
                  <a:srgbClr val="002060"/>
                </a:solidFill>
                <a:latin typeface="Arial" panose="020B0604020202020204" pitchFamily="34" charset="0"/>
              </a:rPr>
              <a:t>ЛЯГУШКА,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sz="2000" b="1" dirty="0">
                <a:solidFill>
                  <a:srgbClr val="002060"/>
                </a:solidFill>
                <a:latin typeface="Arial" panose="020B0604020202020204" pitchFamily="34" charset="0"/>
              </a:rPr>
              <a:t>УЛЫБКА</a:t>
            </a:r>
          </a:p>
        </p:txBody>
      </p:sp>
      <p:sp>
        <p:nvSpPr>
          <p:cNvPr id="8195" name="Прямоугольник 6"/>
          <p:cNvSpPr>
            <a:spLocks noChangeArrowheads="1"/>
          </p:cNvSpPr>
          <p:nvPr/>
        </p:nvSpPr>
        <p:spPr bwMode="auto">
          <a:xfrm>
            <a:off x="5257810" y="838200"/>
            <a:ext cx="2928958" cy="40011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buNone/>
            </a:pPr>
            <a:r>
              <a:rPr sz="2000" b="1" dirty="0">
                <a:solidFill>
                  <a:srgbClr val="002060"/>
                </a:solidFill>
                <a:latin typeface="Arial" panose="020B0604020202020204" pitchFamily="34" charset="0"/>
              </a:rPr>
              <a:t>ХОБОТОК,  ДУДОЧКА</a:t>
            </a:r>
          </a:p>
        </p:txBody>
      </p:sp>
      <p:sp>
        <p:nvSpPr>
          <p:cNvPr id="8199" name="Прямоугольник 2"/>
          <p:cNvSpPr>
            <a:spLocks noChangeArrowheads="1"/>
          </p:cNvSpPr>
          <p:nvPr/>
        </p:nvSpPr>
        <p:spPr bwMode="auto">
          <a:xfrm>
            <a:off x="3364716" y="5261212"/>
            <a:ext cx="3786188" cy="707886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buNone/>
            </a:pPr>
            <a:r>
              <a:rPr sz="2000" dirty="0">
                <a:solidFill>
                  <a:srgbClr val="002060"/>
                </a:solidFill>
                <a:latin typeface="Arial" panose="020B0604020202020204" pitchFamily="34" charset="0"/>
              </a:rPr>
              <a:t>Улыбается ребёнок, </a:t>
            </a:r>
          </a:p>
          <a:p>
            <a:pPr>
              <a:buNone/>
            </a:pPr>
            <a:r>
              <a:rPr sz="2000" dirty="0">
                <a:solidFill>
                  <a:srgbClr val="002060"/>
                </a:solidFill>
                <a:latin typeface="Arial" panose="020B0604020202020204" pitchFamily="34" charset="0"/>
              </a:rPr>
              <a:t>Хобот вытянул слонёнок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76400"/>
            <a:ext cx="3943350" cy="31762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292" name="Picture 6" descr="грибо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600200"/>
            <a:ext cx="3759200" cy="3204845"/>
          </a:xfrm>
          <a:prstGeom prst="round2DiagRect">
            <a:avLst>
              <a:gd name="adj1" fmla="val 16667"/>
              <a:gd name="adj2" fmla="val 0"/>
            </a:avLst>
          </a:prstGeom>
          <a:ln w="76200" cap="sq">
            <a:solidFill>
              <a:schemeClr val="bg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2291" name="Прямоугольник 6"/>
          <p:cNvSpPr>
            <a:spLocks noChangeArrowheads="1"/>
          </p:cNvSpPr>
          <p:nvPr/>
        </p:nvSpPr>
        <p:spPr bwMode="auto">
          <a:xfrm>
            <a:off x="2895600" y="609283"/>
            <a:ext cx="3214688" cy="7699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spAutoFit/>
          </a:bodyPr>
          <a:lstStyle/>
          <a:p>
            <a:pPr>
              <a:buNone/>
            </a:pPr>
            <a:r>
              <a:rPr sz="4400" b="1" dirty="0">
                <a:solidFill>
                  <a:srgbClr val="002060"/>
                </a:solidFill>
                <a:latin typeface="Arial" panose="020B0604020202020204" pitchFamily="34" charset="0"/>
              </a:rPr>
              <a:t>ЛОШАДКА</a:t>
            </a:r>
            <a:endParaRPr b="1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12295" name="Прямоугольник 5"/>
          <p:cNvSpPr>
            <a:spLocks noChangeArrowheads="1"/>
          </p:cNvSpPr>
          <p:nvPr/>
        </p:nvSpPr>
        <p:spPr bwMode="auto">
          <a:xfrm>
            <a:off x="3276600" y="5029200"/>
            <a:ext cx="4410710" cy="1727200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pPr>
              <a:buNone/>
            </a:pPr>
            <a:r>
              <a:rPr sz="1800" b="1" dirty="0">
                <a:solidFill>
                  <a:srgbClr val="002060"/>
                </a:solidFill>
                <a:latin typeface="Arial" panose="020B0604020202020204" pitchFamily="34" charset="0"/>
              </a:rPr>
              <a:t>Я - весёлая лошадка,                                          тёмная, как шоколадка.</a:t>
            </a:r>
          </a:p>
          <a:p>
            <a:pPr>
              <a:buNone/>
            </a:pPr>
            <a:r>
              <a:rPr sz="1800" b="1" dirty="0" err="1" smtClean="0">
                <a:solidFill>
                  <a:srgbClr val="002060"/>
                </a:solidFill>
                <a:latin typeface="Arial" panose="020B0604020202020204" pitchFamily="34" charset="0"/>
              </a:rPr>
              <a:t>Языком</a:t>
            </a:r>
            <a:r>
              <a:rPr sz="1800" b="1" dirty="0" smtClean="0">
                <a:solidFill>
                  <a:srgbClr val="002060"/>
                </a:solidFill>
                <a:latin typeface="Arial" panose="020B0604020202020204" pitchFamily="34" charset="0"/>
              </a:rPr>
              <a:t> </a:t>
            </a:r>
            <a:r>
              <a:rPr sz="1800" b="1" dirty="0">
                <a:solidFill>
                  <a:srgbClr val="002060"/>
                </a:solidFill>
                <a:latin typeface="Arial" panose="020B0604020202020204" pitchFamily="34" charset="0"/>
              </a:rPr>
              <a:t>пощёлкай громко –</a:t>
            </a:r>
          </a:p>
          <a:p>
            <a:pPr>
              <a:buNone/>
            </a:pPr>
            <a:r>
              <a:rPr sz="1800" b="1" dirty="0">
                <a:solidFill>
                  <a:srgbClr val="002060"/>
                </a:solidFill>
                <a:latin typeface="Arial" panose="020B0604020202020204" pitchFamily="34" charset="0"/>
              </a:rPr>
              <a:t>Стук копыт услышишь звонкий. </a:t>
            </a:r>
            <a:endParaRPr sz="20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buNone/>
            </a:pPr>
            <a:endParaRPr sz="20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>
              <a:buNone/>
            </a:pPr>
            <a:endParaRPr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10243" name="Picture 2" descr="http://dg53.mycdn.me/image?t=0&amp;bid=816706215717&amp;id=816706215717&amp;plc=WEB&amp;tkn=*sC_v6b7bKkXD5qDmKhJFbZvIH6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6200"/>
            <a:ext cx="9144000" cy="693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9355" y="838200"/>
            <a:ext cx="6849745" cy="2176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no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</a:lstStyle>
          <a:p>
            <a:pPr lvl="0" algn="l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Дружнее этих двух ребят </a:t>
            </a:r>
          </a:p>
          <a:p>
            <a:pPr lvl="0" algn="l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На свете не найдёшь.</a:t>
            </a:r>
          </a:p>
          <a:p>
            <a:pPr lvl="0" algn="l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О них обычно говорят:</a:t>
            </a:r>
          </a:p>
          <a:p>
            <a:pPr lvl="0" algn="l" eaLnBrk="1" hangingPunct="1">
              <a:buNone/>
            </a:pPr>
            <a:r>
              <a:rPr sz="3200" b="1" dirty="0">
                <a:solidFill>
                  <a:srgbClr val="000000"/>
                </a:solidFill>
                <a:latin typeface="Calibri" panose="020F0502020204030204" pitchFamily="34" charset="0"/>
              </a:rPr>
              <a:t>Водой ….</a:t>
            </a: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1170305" y="2993390"/>
            <a:ext cx="690689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3200" b="1" dirty="0">
                <a:solidFill>
                  <a:srgbClr val="FF0000"/>
                </a:solidFill>
                <a:latin typeface="Calibri" panose="020F0502020204030204" pitchFamily="34" charset="0"/>
                <a:sym typeface="+mn-ea"/>
              </a:rPr>
              <a:t>Водой не разольёшь.</a:t>
            </a:r>
            <a:endParaRPr sz="3200" b="1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algn="ctr"/>
            <a:endParaRPr lang="ru-RU" altLang="en-US" sz="3200" dirty="0"/>
          </a:p>
        </p:txBody>
      </p:sp>
      <p:pic>
        <p:nvPicPr>
          <p:cNvPr id="21508" name="Picture 2" descr="D:\клипарты\Дети\deti_mach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413" y="3357563"/>
            <a:ext cx="3883025" cy="3294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3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C:\Documents and Settings\home\Мои документы\Мои рисунки\анимация\анимация животные 142\21[1]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67523" y="1642069"/>
            <a:ext cx="1500187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 descr="C:\Documents and Settings\home\Мои документы\Мои рисунки\анимация\анимация животные 142\001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5054" y="866773"/>
            <a:ext cx="110490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9" descr="C:\Documents and Settings\home\Мои документы\Мои рисунки\анимация\анимация животные 142\r3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96139" y="3093338"/>
            <a:ext cx="1428750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809356" y="870068"/>
            <a:ext cx="4572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Хитёр как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Труслив как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Голоден как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 как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Изворотлив как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Надут как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 как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Грязный как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Упрям как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Болтлив как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Колючий как</a:t>
            </a:r>
          </a:p>
        </p:txBody>
      </p:sp>
      <p:pic>
        <p:nvPicPr>
          <p:cNvPr id="12292" name="Picture 4" descr="http://im8-tub.yandex.net/i?id=63088144-0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39961" y="2884723"/>
            <a:ext cx="1390650" cy="1428750"/>
          </a:xfrm>
          <a:prstGeom prst="rect">
            <a:avLst/>
          </a:prstGeom>
          <a:noFill/>
        </p:spPr>
      </p:pic>
      <p:pic>
        <p:nvPicPr>
          <p:cNvPr id="2" name="Picture 6" descr="http://im8-tub.yandex.net/i?id=41011632-0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60712" y="271819"/>
            <a:ext cx="1190625" cy="1428750"/>
          </a:xfrm>
          <a:prstGeom prst="rect">
            <a:avLst/>
          </a:prstGeom>
          <a:noFill/>
        </p:spPr>
      </p:pic>
      <p:pic>
        <p:nvPicPr>
          <p:cNvPr id="3" name="Picture 8" descr="http://im7-tub.yandex.net/i?id=79349486-0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51219" y="5119685"/>
            <a:ext cx="1390650" cy="1038225"/>
          </a:xfrm>
          <a:prstGeom prst="rect">
            <a:avLst/>
          </a:prstGeom>
          <a:noFill/>
        </p:spPr>
      </p:pic>
      <p:pic>
        <p:nvPicPr>
          <p:cNvPr id="12298" name="Picture 10" descr="http://im4-tub.yandex.net/i?id=143969500-06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22417" y="2370851"/>
            <a:ext cx="971550" cy="1381126"/>
          </a:xfrm>
          <a:prstGeom prst="rect">
            <a:avLst/>
          </a:prstGeom>
          <a:noFill/>
        </p:spPr>
      </p:pic>
      <p:pic>
        <p:nvPicPr>
          <p:cNvPr id="12300" name="Picture 12" descr="http://im7-tub.yandex.net/i?id=41997426-06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DFEF6"/>
              </a:clrFrom>
              <a:clrTo>
                <a:srgbClr val="FDFE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72417" y="4336351"/>
            <a:ext cx="1390650" cy="1038225"/>
          </a:xfrm>
          <a:prstGeom prst="rect">
            <a:avLst/>
          </a:prstGeom>
          <a:noFill/>
        </p:spPr>
      </p:pic>
      <p:pic>
        <p:nvPicPr>
          <p:cNvPr id="12302" name="Picture 14" descr="http://im8-tub.yandex.net/i?id=115701497-13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06253" y="5195769"/>
            <a:ext cx="1214446" cy="1214446"/>
          </a:xfrm>
          <a:prstGeom prst="rect">
            <a:avLst/>
          </a:prstGeom>
          <a:noFill/>
        </p:spPr>
      </p:pic>
      <p:pic>
        <p:nvPicPr>
          <p:cNvPr id="12304" name="Picture 16" descr="http://im3-tub.yandex.net/i?id=63863464-03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93406" y="5355952"/>
            <a:ext cx="1363315" cy="1163363"/>
          </a:xfrm>
          <a:prstGeom prst="rect">
            <a:avLst/>
          </a:prstGeom>
          <a:noFill/>
        </p:spPr>
      </p:pic>
      <p:pic>
        <p:nvPicPr>
          <p:cNvPr id="12306" name="Picture 18" descr="http://im2-tub.yandex.net/i?id=124482234-06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8F7FF"/>
              </a:clrFrom>
              <a:clrTo>
                <a:srgbClr val="F8F7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4068" y="5202764"/>
            <a:ext cx="1047750" cy="108585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>
            <a:off x="2743200" y="1143000"/>
            <a:ext cx="4510477" cy="2362200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095356" y="1642069"/>
            <a:ext cx="3035791" cy="32648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2971800" y="1159509"/>
            <a:ext cx="2223326" cy="834427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2768873" y="2462111"/>
            <a:ext cx="4327266" cy="30893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3567711" y="2866258"/>
            <a:ext cx="3396100" cy="2489694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685696" y="3286114"/>
            <a:ext cx="3170255" cy="2214383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2317759" y="2912860"/>
            <a:ext cx="1799755" cy="818616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3095356" y="4161075"/>
            <a:ext cx="4251188" cy="563325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2660540" y="4570304"/>
            <a:ext cx="2263808" cy="844161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2971800" y="5029198"/>
            <a:ext cx="743334" cy="385267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flipV="1">
            <a:off x="3136285" y="3595836"/>
            <a:ext cx="2167908" cy="1834956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525853" y="456403"/>
            <a:ext cx="4135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 фразеологизм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/>
        </p:nvSpPr>
        <p:spPr>
          <a:xfrm>
            <a:off x="1219200" y="1447800"/>
            <a:ext cx="4896544" cy="40324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panose="05040102010807070707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Объект 2"/>
          <p:cNvSpPr txBox="1"/>
          <p:nvPr/>
        </p:nvSpPr>
        <p:spPr>
          <a:xfrm>
            <a:off x="1421642" y="1600200"/>
            <a:ext cx="6375400" cy="427799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5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Выполните письменные задания</a:t>
            </a:r>
            <a:endParaRPr lang="ru-RU" sz="5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62200" y="609600"/>
            <a:ext cx="4572000" cy="1081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800" b="1" i="1" u="sng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Отгадайте загадки.  </a:t>
            </a:r>
          </a:p>
          <a:p>
            <a:pPr marL="0" marR="0" lvl="0" indent="0" algn="ctr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1" i="1" u="sng" kern="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</a:t>
            </a:r>
            <a:r>
              <a:rPr kumimoji="0" lang="ru-RU" sz="2800" b="1" i="1" u="sng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фразеологизмы.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5800" y="2024953"/>
            <a:ext cx="7924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Как говорят о человеке, который совершенно лишён музыкального слуха?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67200" y="3175215"/>
            <a:ext cx="41542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Медведь на ухо наступил</a:t>
            </a:r>
            <a:r>
              <a:rPr lang="ru-RU" sz="2800" dirty="0">
                <a:solidFill>
                  <a:srgbClr val="C00000"/>
                </a:solidFill>
                <a:cs typeface="Arial" panose="020B0604020202020204" pitchFamily="34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90600" y="4267200"/>
            <a:ext cx="7924800" cy="1863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Варианты: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Сесть в калошу; хоть глаз выколи; медведь на ухо наступил; мухи не обидит; горит в руках; открывать Америку; семь пятниц на неделе.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0" y="533400"/>
            <a:ext cx="7239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Вспомните, </a:t>
            </a:r>
          </a:p>
          <a:p>
            <a:pPr lvl="0" algn="ctr"/>
            <a:r>
              <a:rPr lang="ru-RU" sz="28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какого произведения фразеологизм.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  <a14:imgEffect>
                      <a14:saturation sat="20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292" t="6840" r="3999" b="7740"/>
          <a:stretch>
            <a:fillRect/>
          </a:stretch>
        </p:blipFill>
        <p:spPr>
          <a:xfrm>
            <a:off x="4981942" y="1487507"/>
            <a:ext cx="3203303" cy="454588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4209" y="2286000"/>
            <a:ext cx="443788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Испугался старик, взмолился:</a:t>
            </a:r>
          </a:p>
          <a:p>
            <a:pPr>
              <a:lnSpc>
                <a:spcPct val="150000"/>
              </a:lnSpc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«Чего ты, баба, </a:t>
            </a:r>
          </a:p>
          <a:p>
            <a:pPr>
              <a:lnSpc>
                <a:spcPct val="150000"/>
              </a:lnSpc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белены объелась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?..»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7800" y="533400"/>
            <a:ext cx="6172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Вспомните, </a:t>
            </a:r>
          </a:p>
          <a:p>
            <a:pPr lvl="0" algn="ctr"/>
            <a:r>
              <a:rPr lang="ru-RU" sz="2800" b="1" i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какого произведения фразеологизм.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2514600"/>
            <a:ext cx="4725821" cy="35666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9600" y="1480683"/>
            <a:ext cx="4833824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кожи лезут вон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возу всё нет ходу!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Поклажа бы для них казалась и легка: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Лебедь рвётся в облака,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Рак пятится назад,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Щука тянет в воду.»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00200" y="1691122"/>
            <a:ext cx="6400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 весь дух;</a:t>
            </a:r>
          </a:p>
          <a:p>
            <a:r>
              <a:rPr lang="ru-RU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Сломя голову;</a:t>
            </a:r>
          </a:p>
          <a:p>
            <a:r>
              <a:rPr lang="ru-RU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 всех ног;</a:t>
            </a:r>
          </a:p>
          <a:p>
            <a:r>
              <a:rPr lang="ru-RU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Одна нога здесь, другая там;</a:t>
            </a:r>
          </a:p>
          <a:p>
            <a:r>
              <a:rPr lang="ru-RU" sz="36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Одним махом.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4600" y="4876800"/>
            <a:ext cx="3886200" cy="992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5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Быстро</a:t>
            </a: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057400" y="721435"/>
            <a:ext cx="5486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i="1" u="sng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«Назови одним словом»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500" y="1868390"/>
            <a:ext cx="5943600" cy="253146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68580" tIns="34291" rIns="68580" bIns="34291" numCol="1" anchor="ctr" anchorCtr="0" compatLnSpc="1">
            <a:spAutoFit/>
          </a:bodyPr>
          <a:lstStyle/>
          <a:p>
            <a:pPr>
              <a:buFontTx/>
              <a:buChar char="•"/>
              <a:tabLst>
                <a:tab pos="342265" algn="l"/>
              </a:tabLst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Хоть пруд пруди;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buFontTx/>
              <a:buChar char="•"/>
              <a:tabLst>
                <a:tab pos="342265" algn="l"/>
              </a:tabLst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Кот наплакал;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buFontTx/>
              <a:buChar char="•"/>
              <a:tabLst>
                <a:tab pos="342265" algn="l"/>
              </a:tabLst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Тьма-тьмущая;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buFontTx/>
              <a:buChar char="•"/>
              <a:tabLst>
                <a:tab pos="342265" algn="l"/>
              </a:tabLst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Яблоку негде упасть.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64946" y="762000"/>
            <a:ext cx="54427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«Лишний фразеологизм»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4038600"/>
            <a:ext cx="1987468" cy="224961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0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241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1828801" y="1982691"/>
            <a:ext cx="5657851" cy="253146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68580" tIns="34291" rIns="68580" bIns="34291" numCol="1" anchor="ctr" anchorCtr="0" compatLnSpc="1">
            <a:spAutoFit/>
          </a:bodyPr>
          <a:lstStyle/>
          <a:p>
            <a:pPr>
              <a:buFontTx/>
              <a:buChar char="•"/>
              <a:tabLst>
                <a:tab pos="342265" algn="l"/>
              </a:tabLst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 все лопатки;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buFontTx/>
              <a:buChar char="•"/>
              <a:tabLst>
                <a:tab pos="342265" algn="l"/>
              </a:tabLst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Сломя голову;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buFontTx/>
              <a:buChar char="•"/>
              <a:tabLst>
                <a:tab pos="342265" algn="l"/>
              </a:tabLst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Черепашьим шагом;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0" hangingPunct="0">
              <a:buFontTx/>
              <a:buChar char="•"/>
              <a:tabLst>
                <a:tab pos="342265" algn="l"/>
              </a:tabLst>
            </a:pP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мгновение ока.</a:t>
            </a:r>
            <a:endParaRPr lang="ru-RU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14526" y="914400"/>
            <a:ext cx="5486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«Лишний фразеологизм»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870" y="3733800"/>
            <a:ext cx="2563940" cy="286292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52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A241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8800" y="838200"/>
            <a:ext cx="5490210" cy="10121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86000" y="914400"/>
            <a:ext cx="46129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Что мы сегодня узнали</a:t>
            </a:r>
            <a:r>
              <a:rPr kumimoji="0" lang="ru-RU" sz="32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6135" y="1750695"/>
            <a:ext cx="7315200" cy="337248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Фразеологизмы — это не любые словосочетания, а</a:t>
            </a:r>
            <a:r>
              <a:rPr lang="ru-RU" sz="2800" kern="0" noProof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__________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Их нельзя расчленить на отдельные слова, потому что утратится весь</a:t>
            </a:r>
            <a:r>
              <a:rPr lang="ru-RU" sz="2800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______ </a:t>
            </a:r>
            <a:r>
              <a:rPr kumimoji="0" lang="ru-RU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выражения.</a:t>
            </a:r>
          </a:p>
        </p:txBody>
      </p:sp>
      <p:pic>
        <p:nvPicPr>
          <p:cNvPr id="7" name="Рисунок 2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-4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629" y="5181600"/>
            <a:ext cx="2498638" cy="872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30748" y="3750576"/>
            <a:ext cx="7772400" cy="10402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незнакомых фразеологизмов можно узнать  в словаре _______________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953000" y="2233243"/>
            <a:ext cx="22015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устойчивые.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0" y="3157900"/>
            <a:ext cx="1229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смысл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16948" y="4266164"/>
            <a:ext cx="2851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фразеологизмов</a:t>
            </a:r>
            <a:r>
              <a:rPr lang="ru-RU" b="1" dirty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133902" y="914400"/>
            <a:ext cx="4699300" cy="144655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Оцените свою работу</a:t>
            </a:r>
          </a:p>
        </p:txBody>
      </p:sp>
      <p:sp>
        <p:nvSpPr>
          <p:cNvPr id="39937" name="Rectangle 1"/>
          <p:cNvSpPr>
            <a:spLocks noChangeArrowheads="1"/>
          </p:cNvSpPr>
          <p:nvPr/>
        </p:nvSpPr>
        <p:spPr bwMode="auto">
          <a:xfrm>
            <a:off x="762000" y="3581400"/>
            <a:ext cx="7325995" cy="1877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pPr algn="ctr">
              <a:buChar char="-"/>
            </a:pPr>
            <a:r>
              <a:rPr lang="ru-RU" sz="4000" b="1" dirty="0">
                <a:solidFill>
                  <a:srgbClr val="531E1D"/>
                </a:solidFill>
                <a:latin typeface="Calibri" panose="020F0502020204030204" pitchFamily="34" charset="0"/>
              </a:rPr>
              <a:t>Ты </a:t>
            </a:r>
            <a:r>
              <a:rPr sz="4000" b="1" dirty="0">
                <a:solidFill>
                  <a:srgbClr val="531E1D"/>
                </a:solidFill>
                <a:latin typeface="Calibri" panose="020F0502020204030204" pitchFamily="34" charset="0"/>
              </a:rPr>
              <a:t>работал в поте лица? </a:t>
            </a:r>
          </a:p>
          <a:p>
            <a:pPr algn="ctr">
              <a:buChar char="-"/>
            </a:pPr>
            <a:r>
              <a:rPr lang="ru-RU" sz="4000" b="1" dirty="0">
                <a:solidFill>
                  <a:srgbClr val="531E1D"/>
                </a:solidFill>
                <a:latin typeface="Calibri" panose="020F0502020204030204" pitchFamily="34" charset="0"/>
              </a:rPr>
              <a:t>Ты </a:t>
            </a:r>
            <a:r>
              <a:rPr sz="4000" b="1" dirty="0">
                <a:solidFill>
                  <a:srgbClr val="531E1D"/>
                </a:solidFill>
                <a:latin typeface="Calibri" panose="020F0502020204030204" pitchFamily="34" charset="0"/>
              </a:rPr>
              <a:t>работал тяп-ляп?»</a:t>
            </a:r>
          </a:p>
          <a:p>
            <a:pPr algn="ctr">
              <a:buChar char="-"/>
            </a:pPr>
            <a:endParaRPr sz="36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char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1352550" y="685800"/>
            <a:ext cx="6324600" cy="2518191"/>
          </a:xfrm>
          <a:prstGeom prst="rect">
            <a:avLst/>
          </a:prstGeom>
        </p:spPr>
        <p:txBody>
          <a:bodyPr wrap="none" fromWordArt="1">
            <a:prstTxWarp prst="textDeflate">
              <a:avLst/>
            </a:prstTxWarp>
            <a:scene3d>
              <a:camera prst="perspective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 rtl="0"/>
            <a:r>
              <a:rPr lang="ru-RU" sz="2700" b="1" kern="10" dirty="0">
                <a:solidFill>
                  <a:srgbClr val="7030A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Arial Black" panose="020B0A04020102020204"/>
              </a:rPr>
              <a:t>Спасибо за урок!</a:t>
            </a:r>
          </a:p>
        </p:txBody>
      </p:sp>
      <p:pic>
        <p:nvPicPr>
          <p:cNvPr id="3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114800"/>
            <a:ext cx="445770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Requires="p14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120</TotalTime>
  <Words>676</Words>
  <Application>Microsoft Office PowerPoint</Application>
  <PresentationFormat>Экран (4:3)</PresentationFormat>
  <Paragraphs>141</Paragraphs>
  <Slides>30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Физкультминутка  «Артикуляционная  гимнастика»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Катя</dc:creator>
  <cp:lastModifiedBy>Пользователь</cp:lastModifiedBy>
  <cp:revision>226</cp:revision>
  <dcterms:created xsi:type="dcterms:W3CDTF">2011-11-05T05:47:00Z</dcterms:created>
  <dcterms:modified xsi:type="dcterms:W3CDTF">2025-02-04T13:13:02Z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DE67A433E6FA4EDEB0823DCBAB886867_12</vt:lpwstr>
  </property>
  <property fmtid="{D5CDD505-2E9C-101B-9397-08002B2CF9AE}" pid="3" name="KSOProductBuildVer">
    <vt:lpwstr>1049-12.2.0.19307</vt:lpwstr>
  </property>
</Properties>
</file>