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4" r:id="rId9"/>
    <p:sldId id="275" r:id="rId10"/>
    <p:sldId id="263" r:id="rId11"/>
    <p:sldId id="269" r:id="rId12"/>
    <p:sldId id="267" r:id="rId13"/>
    <p:sldId id="268" r:id="rId14"/>
    <p:sldId id="271" r:id="rId15"/>
    <p:sldId id="270" r:id="rId16"/>
    <p:sldId id="266" r:id="rId17"/>
    <p:sldId id="272" r:id="rId18"/>
    <p:sldId id="264" r:id="rId19"/>
    <p:sldId id="265" r:id="rId20"/>
    <p:sldId id="273" r:id="rId21"/>
    <p:sldId id="279" r:id="rId22"/>
    <p:sldId id="280" r:id="rId23"/>
    <p:sldId id="281" r:id="rId24"/>
    <p:sldId id="282" r:id="rId25"/>
    <p:sldId id="277" r:id="rId26"/>
    <p:sldId id="27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2694" y="-7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DDD0F-9425-45FA-A74D-747EA53D45F3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341DAC-9782-4AD6-B4BF-14DEB2C769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93480-2512-4803-B66C-50FA3171F744}" type="datetimeFigureOut">
              <a:rPr lang="ru-RU" smtClean="0"/>
              <a:pPr/>
              <a:t>06.04.2026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43EE6F-9B79-4DAA-9378-ED6565B976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Денис\Desktop\надо\2233818-ad1bf4ecab473cc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1"/>
            <a:ext cx="7772400" cy="648071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>
                <a:latin typeface="Times New Roman" pitchFamily="18" charset="0"/>
                <a:cs typeface="Times New Roman" pitchFamily="18" charset="0"/>
              </a:rPr>
            </a:b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общеобразовательное учреждение «Детский сад №30 «Голубок»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827584" y="1412776"/>
            <a:ext cx="7772400" cy="64807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500" b="1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2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2500" b="1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5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П</a:t>
            </a:r>
            <a:r>
              <a:rPr kumimoji="0" lang="ru-RU" sz="25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атриотическое</a:t>
            </a: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воспитание</a:t>
            </a:r>
            <a:r>
              <a:rPr kumimoji="0" lang="ru-RU" sz="25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ru-RU" sz="25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детей </a:t>
            </a:r>
            <a:r>
              <a:rPr kumimoji="0" lang="ru-RU" sz="25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дошкольного возраста </a:t>
            </a:r>
            <a:r>
              <a:rPr kumimoji="0" lang="ru-RU" sz="25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в </a:t>
            </a:r>
            <a:r>
              <a:rPr kumimoji="0" lang="ru-RU" sz="25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условиях ДОУ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/>
            </a:r>
            <a:br>
              <a:rPr kumimoji="0" lang="ru-RU" sz="2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25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539552" y="3284984"/>
            <a:ext cx="8208912" cy="31683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Осинниковский</a:t>
            </a:r>
            <a:r>
              <a:rPr lang="ru-RU" dirty="0" smtClean="0">
                <a:latin typeface="Times New Roman" pitchFamily="18" charset="0"/>
                <a:ea typeface="+mj-ea"/>
                <a:cs typeface="Times New Roman" pitchFamily="18" charset="0"/>
              </a:rPr>
              <a:t> городской округ</a:t>
            </a:r>
            <a:endParaRPr kumimoji="0" lang="ru-RU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554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5" name="Picture 3" descr="C:\Users\Deybs\Desktop\год народов единств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08304" y="4965177"/>
            <a:ext cx="1835696" cy="18928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5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25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/>
            </a:r>
            <a:br>
              <a:rPr lang="ru-RU" sz="25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</a:br>
            <a:r>
              <a:rPr lang="ru-RU" sz="25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Дошкольное детство – важный период формирования первых чувств патриотизма.</a:t>
            </a:r>
            <a:endParaRPr lang="ru-RU" sz="2500" b="1" i="1" dirty="0">
              <a:solidFill>
                <a:srgbClr val="FF0000"/>
              </a:solidFill>
              <a:latin typeface="Georgia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79512" y="1600200"/>
            <a:ext cx="8640960" cy="4525963"/>
          </a:xfrm>
        </p:spPr>
        <p:txBody>
          <a:bodyPr/>
          <a:lstStyle/>
          <a:p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Патриотизм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– это любовь к Родине, преданность своему Отечеству и представляет собой значимую часть сознания, проявляющуюся в отношении к своему народу, истории, культуре, государству.</a:t>
            </a:r>
          </a:p>
          <a:p>
            <a:endParaRPr lang="ru-RU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052736"/>
            <a:ext cx="8568952" cy="4525963"/>
          </a:xfrm>
        </p:spPr>
        <p:txBody>
          <a:bodyPr>
            <a:normAutofit fontScale="92500"/>
          </a:bodyPr>
          <a:lstStyle/>
          <a:p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Патриотическое воспитание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– взаимодействие взрослого и детей в совместной деятельности и общении, которое направлено на раскрытие и формирование в ребенке общечеловеческих нравственных качеств личности, приобщение к истокам национальной и региональной культуры, природе родного края, воспитание эмоционально-действенного отношения, чувства сопричастности, привязанности к окружающим.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80728"/>
            <a:ext cx="8229600" cy="4525963"/>
          </a:xfrm>
        </p:spPr>
        <p:txBody>
          <a:bodyPr/>
          <a:lstStyle/>
          <a:p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воспитания патриотизма у детей среднего дошкольного возраста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формирование у них потребности совершать добрые дела и поступки, чувство сопричастности к окружающему и развитие таких качеств, как сострадание, сочувствие, находчивость, любознательность.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патриотического воспитания детей среднего дошкольного возраста </a:t>
            </a:r>
            <a:r>
              <a:rPr 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включают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600" b="1" dirty="0">
                <a:solidFill>
                  <a:srgbClr val="FF0000"/>
                </a:solidFill>
              </a:rPr>
              <a:t/>
            </a:r>
            <a:br>
              <a:rPr lang="ru-RU" sz="3600" b="1" dirty="0">
                <a:solidFill>
                  <a:srgbClr val="FF0000"/>
                </a:solidFill>
              </a:rPr>
            </a:b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6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духовно-нравственного отношения и чувства сопричастности к родному дому семье, детскому саду, городу, селу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формирование духовно-нравственного отношения и чувства сопричастности к культурному наследию своего народа;</a:t>
            </a:r>
          </a:p>
          <a:p>
            <a:pPr>
              <a:buFont typeface="Wingdings" pitchFamily="2" charset="2"/>
              <a:buChar char="v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духовно-нравственного отношения к природе родного края и чувства сопричастности к ней;</a:t>
            </a:r>
          </a:p>
          <a:p>
            <a:pPr>
              <a:buFont typeface="Wingdings" pitchFamily="2" charset="2"/>
              <a:buChar char="v"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воспитание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любви, уважения к своей нации, понимания своих национальных особенностей, чувства собственного достоинства, как представителя своего народа, и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уважительного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отношения к представителям других национальностей (сверстникам и их родителям, соседям и другим людям).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31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Содержание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патриотического воспитания детей среднего дошкольного возраста раскрывается следующим образом: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>
              <a:buNone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приобщение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детей к культурному наследию, праздникам, традициям, народно-прикладному искусству, устному народному творчеству, музыкальному фольклору, народным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играм;</a:t>
            </a:r>
            <a:endParaRPr lang="ru-RU" sz="38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знакомство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с семьёй, историей, членами семьи, родственниками, предками, родословной, семейными традициями; с детским садом его ребятами, взрослыми, играми, игрушками, традициями; с городом, селом, его историей, гербом, традициями, выдающимися горожанами, селянами прошлого и настоящего времени, достопримечательностями;</a:t>
            </a:r>
          </a:p>
          <a:p>
            <a:pPr>
              <a:buFont typeface="Wingdings" pitchFamily="2" charset="2"/>
              <a:buChar char="v"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проведение целевых наблюдений за состоянием объектов в разные сезоны года, организация сезонного земледельческого труда в природе посев цветов, овощей, посадка кустов, деревьев и другое;</a:t>
            </a:r>
          </a:p>
          <a:p>
            <a:pPr>
              <a:buFont typeface="Wingdings" pitchFamily="2" charset="2"/>
              <a:buChar char="v"/>
            </a:pP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организация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творческой продуктивной, игровой деятельности детей, в которой ребенок проявляет сочувствие, заботу о человеке, растениях, животных в разные сезоны года.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Работа по патриотическому воспитанию проводится с применением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разнообразных форм и методов: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Целевые прогулки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Беседы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Личный пример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Праздники, утренники</a:t>
            </a:r>
          </a:p>
          <a:p>
            <a:pPr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Игры-занятия и т.д.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738538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Особую значимость при решении задач патриотического воспитания имеет </a:t>
            </a:r>
            <a:r>
              <a:rPr lang="ru-RU" sz="3600" b="1" u="sng" dirty="0" smtClean="0">
                <a:latin typeface="Times New Roman" pitchFamily="18" charset="0"/>
                <a:cs typeface="Times New Roman" pitchFamily="18" charset="0"/>
              </a:rPr>
              <a:t>тесный контакт с семьей воспитанника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Родители оказывают большую помощь, активно участвуют в жизни детского сада, проявляя выдумку, фантазию, энтузиазм. 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С их участием проводятся: выставки рисунков, поделок, утренники.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9432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458618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Патриотическое воспитание </a:t>
            </a:r>
            <a:r>
              <a:rPr lang="ru-RU" sz="3600" u="sng" dirty="0" smtClean="0">
                <a:latin typeface="Times New Roman" pitchFamily="18" charset="0"/>
                <a:cs typeface="Times New Roman" pitchFamily="18" charset="0"/>
              </a:rPr>
              <a:t>осуществляется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во всех направлениях работы с детьми</a:t>
            </a:r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: </a:t>
            </a:r>
            <a:br>
              <a:rPr lang="ru-RU" sz="360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ознакомлении с окружающим и с художественной литературой, развития речи, музыке, изобразительном искусстве.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Уголок патриотического воспитания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Users\Денис\Desktop\111PHOTO\SAM_8597.JPG"/>
          <p:cNvPicPr>
            <a:picLocks noChangeAspect="1" noChangeArrowheads="1"/>
          </p:cNvPicPr>
          <p:nvPr/>
        </p:nvPicPr>
        <p:blipFill>
          <a:blip r:embed="rId3" cstate="print"/>
          <a:srcRect l="6001" t="13990" b="6001"/>
          <a:stretch>
            <a:fillRect/>
          </a:stretch>
        </p:blipFill>
        <p:spPr bwMode="auto">
          <a:xfrm rot="5400000">
            <a:off x="4477680" y="1579104"/>
            <a:ext cx="4509120" cy="403244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8" name="Picture 4" descr="C:\Users\Денис\Desktop\111PHOTO\SAM_85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79512" y="1628800"/>
            <a:ext cx="4536504" cy="396044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День шахтера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C:\Users\Денис\Desktop\мне\SAM_8373.JPG"/>
          <p:cNvPicPr>
            <a:picLocks noChangeAspect="1" noChangeArrowheads="1"/>
          </p:cNvPicPr>
          <p:nvPr/>
        </p:nvPicPr>
        <p:blipFill>
          <a:blip r:embed="rId3" cstate="print"/>
          <a:srcRect l="1238" t="2000" r="4251" b="3989"/>
          <a:stretch>
            <a:fillRect/>
          </a:stretch>
        </p:blipFill>
        <p:spPr bwMode="auto">
          <a:xfrm>
            <a:off x="5508104" y="3573016"/>
            <a:ext cx="3191333" cy="238083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171" name="Picture 3" descr="C:\Users\Денис\Desktop\111PHOTO\SAM_8598.JPG"/>
          <p:cNvPicPr>
            <a:picLocks noChangeAspect="1" noChangeArrowheads="1"/>
          </p:cNvPicPr>
          <p:nvPr/>
        </p:nvPicPr>
        <p:blipFill>
          <a:blip r:embed="rId4" cstate="print"/>
          <a:srcRect t="4000" r="989" b="3989"/>
          <a:stretch>
            <a:fillRect/>
          </a:stretch>
        </p:blipFill>
        <p:spPr bwMode="auto">
          <a:xfrm>
            <a:off x="5508104" y="1148747"/>
            <a:ext cx="3168352" cy="220824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3313" name="Picture 1" descr="C:\Users\Deybs\Desktop\на сайт\день шахтера\N96XQDlW2rPiMWm36BuQEfz_NH5FOx15jHfzbxRjbDlb3ql5XPy9hZIVh7CWnPKH_a8wgaGiLRjgqr5Vg6h2QrsP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5" y="1196752"/>
            <a:ext cx="4662645" cy="475252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Приобщение детей к русскому народному творчеству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C:\Users\Денис\Desktop\111PHOTO\SAM_8454.JPG"/>
          <p:cNvPicPr>
            <a:picLocks noChangeAspect="1" noChangeArrowheads="1"/>
          </p:cNvPicPr>
          <p:nvPr/>
        </p:nvPicPr>
        <p:blipFill>
          <a:blip r:embed="rId3" cstate="print"/>
          <a:srcRect t="28003" r="5990"/>
          <a:stretch>
            <a:fillRect/>
          </a:stretch>
        </p:blipFill>
        <p:spPr bwMode="auto">
          <a:xfrm>
            <a:off x="3851920" y="3068960"/>
            <a:ext cx="4908725" cy="273570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323528" y="4437112"/>
            <a:ext cx="331236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Изготовление </a:t>
            </a:r>
          </a:p>
          <a:p>
            <a:pPr algn="ctr"/>
            <a:r>
              <a:rPr lang="ru-RU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книжек-малышек</a:t>
            </a:r>
            <a:endParaRPr lang="ru-RU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9" name="Picture 1" descr="C:\Users\Deybs\Desktop\на сайт\день книги\rKm9WO3PH7k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 l="10713" t="24497" r="5111"/>
          <a:stretch>
            <a:fillRect/>
          </a:stretch>
        </p:blipFill>
        <p:spPr bwMode="auto">
          <a:xfrm>
            <a:off x="179512" y="1412776"/>
            <a:ext cx="3960440" cy="266429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Приобщение детей к русскому народному творчеству</a:t>
            </a:r>
            <a:endParaRPr lang="ru-RU" sz="3600" dirty="0"/>
          </a:p>
        </p:txBody>
      </p:sp>
      <p:pic>
        <p:nvPicPr>
          <p:cNvPr id="6146" name="Picture 2" descr="C:\Users\Денис\Desktop\мне\DSC_7647.JPG"/>
          <p:cNvPicPr>
            <a:picLocks noChangeAspect="1" noChangeArrowheads="1"/>
          </p:cNvPicPr>
          <p:nvPr/>
        </p:nvPicPr>
        <p:blipFill>
          <a:blip r:embed="rId3" cstate="print"/>
          <a:srcRect l="4000" t="6001" r="7990" b="19991"/>
          <a:stretch>
            <a:fillRect/>
          </a:stretch>
        </p:blipFill>
        <p:spPr bwMode="auto">
          <a:xfrm>
            <a:off x="323528" y="1556792"/>
            <a:ext cx="4752528" cy="266429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147" name="Picture 3" descr="C:\Users\Денис\Desktop\мне\DSC_7654.JPG"/>
          <p:cNvPicPr>
            <a:picLocks noChangeAspect="1" noChangeArrowheads="1"/>
          </p:cNvPicPr>
          <p:nvPr/>
        </p:nvPicPr>
        <p:blipFill>
          <a:blip r:embed="rId4" cstate="print"/>
          <a:srcRect l="8001" t="12001" r="1322" b="9990"/>
          <a:stretch>
            <a:fillRect/>
          </a:stretch>
        </p:blipFill>
        <p:spPr bwMode="auto">
          <a:xfrm>
            <a:off x="3923928" y="3212976"/>
            <a:ext cx="4896544" cy="280831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5650615" y="1988840"/>
            <a:ext cx="25937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Исценировка</a:t>
            </a:r>
            <a:r>
              <a:rPr lang="ru-RU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сказки</a:t>
            </a:r>
            <a:endParaRPr lang="ru-RU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4869160"/>
            <a:ext cx="25937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ysClr val="windowText" lastClr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«Теремок»</a:t>
            </a:r>
            <a:endParaRPr lang="ru-RU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ysClr val="windowText" lastClr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Фотовыставка «Моя семья»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Денис\Desktop\мне\DSC_4194.JPG"/>
          <p:cNvPicPr>
            <a:picLocks noChangeAspect="1" noChangeArrowheads="1"/>
          </p:cNvPicPr>
          <p:nvPr/>
        </p:nvPicPr>
        <p:blipFill>
          <a:blip r:embed="rId3" cstate="print"/>
          <a:srcRect l="5216" r="8552" b="2656"/>
          <a:stretch>
            <a:fillRect/>
          </a:stretch>
        </p:blipFill>
        <p:spPr bwMode="auto">
          <a:xfrm rot="16200000">
            <a:off x="1928418" y="1680095"/>
            <a:ext cx="5071139" cy="4248471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Герб моей семьи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C:\Users\Денис\Desktop\мне\DSC_7177.JPG"/>
          <p:cNvPicPr>
            <a:picLocks noChangeAspect="1" noChangeArrowheads="1"/>
          </p:cNvPicPr>
          <p:nvPr/>
        </p:nvPicPr>
        <p:blipFill>
          <a:blip r:embed="rId3" cstate="print"/>
          <a:srcRect t="6000" r="-5011" b="1989"/>
          <a:stretch>
            <a:fillRect/>
          </a:stretch>
        </p:blipFill>
        <p:spPr bwMode="auto">
          <a:xfrm>
            <a:off x="251520" y="2564904"/>
            <a:ext cx="2520280" cy="331236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195" name="Picture 3" descr="C:\Users\Денис\Desktop\мне\DSC_7182.JPG"/>
          <p:cNvPicPr>
            <a:picLocks noChangeAspect="1" noChangeArrowheads="1"/>
          </p:cNvPicPr>
          <p:nvPr/>
        </p:nvPicPr>
        <p:blipFill>
          <a:blip r:embed="rId4" cstate="print">
            <a:lum bright="20000" contrast="10000"/>
          </a:blip>
          <a:srcRect l="6667" r="11991"/>
          <a:stretch>
            <a:fillRect/>
          </a:stretch>
        </p:blipFill>
        <p:spPr bwMode="auto">
          <a:xfrm rot="5400000">
            <a:off x="2830661" y="1785964"/>
            <a:ext cx="3338664" cy="273630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196" name="Picture 4" descr="C:\Users\Денис\Desktop\мне\DSC_7181.JPG"/>
          <p:cNvPicPr>
            <a:picLocks noChangeAspect="1" noChangeArrowheads="1"/>
          </p:cNvPicPr>
          <p:nvPr/>
        </p:nvPicPr>
        <p:blipFill>
          <a:blip r:embed="rId5" cstate="print"/>
          <a:srcRect l="7218" r="20774"/>
          <a:stretch>
            <a:fillRect/>
          </a:stretch>
        </p:blipFill>
        <p:spPr bwMode="auto">
          <a:xfrm rot="5400000">
            <a:off x="5860786" y="2932302"/>
            <a:ext cx="3384376" cy="264958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Выставка работ ко Дню матери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Денис\Desktop\111PHOTO\SAM_8476.JPG"/>
          <p:cNvPicPr>
            <a:picLocks noChangeAspect="1" noChangeArrowheads="1"/>
          </p:cNvPicPr>
          <p:nvPr/>
        </p:nvPicPr>
        <p:blipFill>
          <a:blip r:embed="rId3" cstate="print"/>
          <a:srcRect l="43124" t="18002" r="16371" b="30992"/>
          <a:stretch>
            <a:fillRect/>
          </a:stretch>
        </p:blipFill>
        <p:spPr bwMode="auto">
          <a:xfrm>
            <a:off x="395536" y="1196752"/>
            <a:ext cx="8280920" cy="496855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Утренник ко Дню матери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Денис\Desktop\мне\20161124_092115.jpg"/>
          <p:cNvPicPr>
            <a:picLocks noChangeAspect="1" noChangeArrowheads="1"/>
          </p:cNvPicPr>
          <p:nvPr/>
        </p:nvPicPr>
        <p:blipFill>
          <a:blip r:embed="rId3" cstate="print"/>
          <a:srcRect t="24003" r="2489" b="3989"/>
          <a:stretch>
            <a:fillRect/>
          </a:stretch>
        </p:blipFill>
        <p:spPr bwMode="auto">
          <a:xfrm>
            <a:off x="278816" y="1268760"/>
            <a:ext cx="4104456" cy="259228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0243" name="Picture 3" descr="C:\Users\Денис\Desktop\мне\20161124_094102.jpg"/>
          <p:cNvPicPr>
            <a:picLocks noChangeAspect="1" noChangeArrowheads="1"/>
          </p:cNvPicPr>
          <p:nvPr/>
        </p:nvPicPr>
        <p:blipFill>
          <a:blip r:embed="rId4" cstate="print"/>
          <a:srcRect l="7501" t="27490" r="989"/>
          <a:stretch>
            <a:fillRect/>
          </a:stretch>
        </p:blipFill>
        <p:spPr bwMode="auto">
          <a:xfrm>
            <a:off x="4622824" y="3356992"/>
            <a:ext cx="4176464" cy="2610343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Выставка ко Дню города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Денис\Desktop\111PHOTO\SAM_8514.JPG"/>
          <p:cNvPicPr>
            <a:picLocks noChangeAspect="1" noChangeArrowheads="1"/>
          </p:cNvPicPr>
          <p:nvPr/>
        </p:nvPicPr>
        <p:blipFill>
          <a:blip r:embed="rId3" cstate="print"/>
          <a:srcRect l="2000" r="8990" b="5323"/>
          <a:stretch>
            <a:fillRect/>
          </a:stretch>
        </p:blipFill>
        <p:spPr bwMode="auto">
          <a:xfrm>
            <a:off x="323528" y="1268760"/>
            <a:ext cx="3522014" cy="227687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145" name="Picture 1" descr="C:\Users\Deybs\Desktop\на сайт\день города\старшая день города\jWYQlVuuuUq3fdnO21Tioxzpdex-hElirKN2_01MMmGSCR9PhISfMtF-XkT_0kzGfVdDRlg5IUT0bzmHSCfgzPm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1196752"/>
            <a:ext cx="3264363" cy="244827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146" name="Picture 2" descr="C:\Users\Deybs\Desktop\на сайт\день города\плакат аппликация средняя\jyJSg2MTpZwDXeWmARYAE4nrQ2fsIGivoPrzPoIkwR9b6V5KzPzX0DoUvTcXRNbqele7KOuUorW_9Tlyk4NjJhFT.jpg"/>
          <p:cNvPicPr>
            <a:picLocks noChangeAspect="1" noChangeArrowheads="1"/>
          </p:cNvPicPr>
          <p:nvPr/>
        </p:nvPicPr>
        <p:blipFill>
          <a:blip r:embed="rId5" cstate="print"/>
          <a:srcRect t="20002" r="7545" b="13324"/>
          <a:stretch>
            <a:fillRect/>
          </a:stretch>
        </p:blipFill>
        <p:spPr bwMode="auto">
          <a:xfrm>
            <a:off x="2771800" y="3429000"/>
            <a:ext cx="3323565" cy="319573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Выставка ко Дню города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Денис\Desktop\111PHOTO\SAM_8515.JPG"/>
          <p:cNvPicPr>
            <a:picLocks noChangeAspect="1" noChangeArrowheads="1"/>
          </p:cNvPicPr>
          <p:nvPr/>
        </p:nvPicPr>
        <p:blipFill>
          <a:blip r:embed="rId3" cstate="print"/>
          <a:srcRect t="20002"/>
          <a:stretch>
            <a:fillRect/>
          </a:stretch>
        </p:blipFill>
        <p:spPr bwMode="auto">
          <a:xfrm>
            <a:off x="611560" y="1340768"/>
            <a:ext cx="7800084" cy="467992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Изготовление фейерверка ко Дню города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 descr="C:\Users\Денис\Desktop\111PHOTO\SAM_8481.JPG"/>
          <p:cNvPicPr>
            <a:picLocks noChangeAspect="1" noChangeArrowheads="1"/>
          </p:cNvPicPr>
          <p:nvPr/>
        </p:nvPicPr>
        <p:blipFill>
          <a:blip r:embed="rId3" cstate="print"/>
          <a:srcRect t="10345"/>
          <a:stretch>
            <a:fillRect/>
          </a:stretch>
        </p:blipFill>
        <p:spPr bwMode="auto">
          <a:xfrm>
            <a:off x="467544" y="1340768"/>
            <a:ext cx="3182068" cy="187220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268" name="Picture 4" descr="C:\Users\Денис\Desktop\111PHOTO\SAM_8490.JPG"/>
          <p:cNvPicPr>
            <a:picLocks noChangeAspect="1" noChangeArrowheads="1"/>
          </p:cNvPicPr>
          <p:nvPr/>
        </p:nvPicPr>
        <p:blipFill>
          <a:blip r:embed="rId4" cstate="print"/>
          <a:srcRect l="21002" t="8001" r="989" b="19991"/>
          <a:stretch>
            <a:fillRect/>
          </a:stretch>
        </p:blipFill>
        <p:spPr bwMode="auto">
          <a:xfrm>
            <a:off x="5508104" y="1340768"/>
            <a:ext cx="3024336" cy="1850051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269" name="Picture 5" descr="C:\Users\Денис\Desktop\111PHOTO\SAM_8493.JPG"/>
          <p:cNvPicPr>
            <a:picLocks noChangeAspect="1" noChangeArrowheads="1"/>
          </p:cNvPicPr>
          <p:nvPr/>
        </p:nvPicPr>
        <p:blipFill>
          <a:blip r:embed="rId5" cstate="print"/>
          <a:srcRect t="6750" r="2489" b="5240"/>
          <a:stretch>
            <a:fillRect/>
          </a:stretch>
        </p:blipFill>
        <p:spPr bwMode="auto">
          <a:xfrm>
            <a:off x="2267744" y="3356992"/>
            <a:ext cx="4680520" cy="266429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87624" y="692696"/>
            <a:ext cx="698477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Уроки мужества и патриотические акции</a:t>
            </a:r>
            <a:endParaRPr lang="ru-RU" sz="3000" dirty="0"/>
          </a:p>
        </p:txBody>
      </p:sp>
      <p:pic>
        <p:nvPicPr>
          <p:cNvPr id="37890" name="Picture 2" descr="C:\Users\Deybs\Desktop\на сайт\СВО\встреча солдат\wvJcaJj8rRq2PDycai3kfAn_0Aj9e-eQ9j9f_4JWhbEqGyxSYI4HN6MxFYb97rQxZ778FjwLCFYYhssN9XX3qr_o.jpg"/>
          <p:cNvPicPr>
            <a:picLocks noChangeAspect="1" noChangeArrowheads="1"/>
          </p:cNvPicPr>
          <p:nvPr/>
        </p:nvPicPr>
        <p:blipFill>
          <a:blip r:embed="rId3" cstate="print"/>
          <a:srcRect t="28003" r="2655" b="2656"/>
          <a:stretch>
            <a:fillRect/>
          </a:stretch>
        </p:blipFill>
        <p:spPr bwMode="auto">
          <a:xfrm>
            <a:off x="323528" y="1412776"/>
            <a:ext cx="3672408" cy="261596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7891" name="Picture 3" descr="C:\Users\Deybs\Desktop\на сайт\СВО\урок мужества\f4Qs4aCbthu6_md-pS6MiZtrwqi7e1j9Iddiox-tD6D2CTm-5r817wH6ytsaIEWYPEQAB9JGilMoP-Mv5ibIHkrq.jpg"/>
          <p:cNvPicPr>
            <a:picLocks noChangeAspect="1" noChangeArrowheads="1"/>
          </p:cNvPicPr>
          <p:nvPr/>
        </p:nvPicPr>
        <p:blipFill>
          <a:blip r:embed="rId4" cstate="print"/>
          <a:srcRect b="6899"/>
          <a:stretch>
            <a:fillRect/>
          </a:stretch>
        </p:blipFill>
        <p:spPr bwMode="auto">
          <a:xfrm>
            <a:off x="4644008" y="1412776"/>
            <a:ext cx="3815624" cy="266429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7892" name="Picture 4" descr="C:\Users\Deybs\Desktop\на сайт\СВО\гумпомощь\sS_8i0-6sx8zwVCPc-xeJ5n2zEGreD-TExRoI3Xqgjum4b3dU3mjRkn0SW1jOOKIAP7N2llyWz1jEzOEDEIEpu1H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3861048"/>
            <a:ext cx="2231648" cy="2231648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7893" name="Picture 5" descr="C:\Users\Deybs\Desktop\на сайт\СВО\гумпомощь\8sfhScEILeZO5r8aVQ-nmttnrDTs0iAZa3EMztUKfFiYi9AUgkcNw4BTFH_MLHDgNVvvnyn5O11HJedC5VCm3BHC.jpg"/>
          <p:cNvPicPr>
            <a:picLocks noChangeAspect="1" noChangeArrowheads="1"/>
          </p:cNvPicPr>
          <p:nvPr/>
        </p:nvPicPr>
        <p:blipFill>
          <a:blip r:embed="rId6" cstate="print"/>
          <a:srcRect l="9239" t="10161" b="9830"/>
          <a:stretch>
            <a:fillRect/>
          </a:stretch>
        </p:blipFill>
        <p:spPr bwMode="auto">
          <a:xfrm>
            <a:off x="4932040" y="3789040"/>
            <a:ext cx="2679423" cy="2304256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Мероприятия к Дню Победы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C:\Users\Deybs\Desktop\на сайт\день памяти и скорби\RfGY5nNKRzPc2MOHwKq7ea-JiRLviFPv_JJN38f3EbfjT7Ou7pxV-f19iAR3TY59QnYOEXMV5OLLQ3d9YvoDTi_P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232848"/>
            <a:ext cx="3456384" cy="248418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8915" name="Picture 3" descr="C:\Users\Deybs\Desktop\на сайт\вечный огонь 2 младшая\HFlDbIPkEoc.jpg"/>
          <p:cNvPicPr>
            <a:picLocks noChangeAspect="1" noChangeArrowheads="1"/>
          </p:cNvPicPr>
          <p:nvPr/>
        </p:nvPicPr>
        <p:blipFill>
          <a:blip r:embed="rId4" cstate="print"/>
          <a:srcRect l="12793" t="23260"/>
          <a:stretch>
            <a:fillRect/>
          </a:stretch>
        </p:blipFill>
        <p:spPr bwMode="auto">
          <a:xfrm>
            <a:off x="4716016" y="1269360"/>
            <a:ext cx="3888432" cy="2375664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8916" name="Picture 4" descr="C:\Users\Deybs\Desktop\на сайт\День неизвестного солдата возложение цветов\r4sz_izLhLZH-mn0LQyc-U86j5rOnjWvmgubPe-KFarVq9dwXlV6jWnQ_oPqnnGV4r0DnzR3Q5ICInoIc8ei1kjR.jpg"/>
          <p:cNvPicPr>
            <a:picLocks noChangeAspect="1" noChangeArrowheads="1"/>
          </p:cNvPicPr>
          <p:nvPr/>
        </p:nvPicPr>
        <p:blipFill>
          <a:blip r:embed="rId5" cstate="print"/>
          <a:srcRect t="12001" b="15991"/>
          <a:stretch>
            <a:fillRect/>
          </a:stretch>
        </p:blipFill>
        <p:spPr bwMode="auto">
          <a:xfrm>
            <a:off x="4716016" y="3861048"/>
            <a:ext cx="3888432" cy="216024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8918" name="Picture 6" descr="C:\Users\Deybs\Desktop\на сайт\окна победы\бессмертный полк\бессмертный полк\LCgPclTwoow.jpg"/>
          <p:cNvPicPr>
            <a:picLocks noChangeAspect="1" noChangeArrowheads="1"/>
          </p:cNvPicPr>
          <p:nvPr/>
        </p:nvPicPr>
        <p:blipFill>
          <a:blip r:embed="rId6" cstate="print"/>
          <a:srcRect t="25336" b="14657"/>
          <a:stretch>
            <a:fillRect/>
          </a:stretch>
        </p:blipFill>
        <p:spPr bwMode="auto">
          <a:xfrm>
            <a:off x="539552" y="3933056"/>
            <a:ext cx="3480000" cy="208823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91480"/>
            <a:ext cx="9144000" cy="7277100"/>
          </a:xfrm>
          <a:prstGeom prst="rect">
            <a:avLst/>
          </a:prstGeom>
          <a:noFill/>
        </p:spPr>
      </p:pic>
      <p:pic>
        <p:nvPicPr>
          <p:cNvPr id="4" name="Picture 9" descr="C:\Users\Deybs\Desktop\на сайт\рисунки огонь\hyljFXCn82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501008"/>
            <a:ext cx="3672408" cy="253828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8" descr="C:\Users\Deybs\Desktop\на сайт\окна победы\nxYnf81sEIQ.jpg"/>
          <p:cNvPicPr>
            <a:picLocks noChangeAspect="1" noChangeArrowheads="1"/>
          </p:cNvPicPr>
          <p:nvPr/>
        </p:nvPicPr>
        <p:blipFill>
          <a:blip r:embed="rId4" cstate="print"/>
          <a:srcRect t="12022" b="5157"/>
          <a:stretch>
            <a:fillRect/>
          </a:stretch>
        </p:blipFill>
        <p:spPr bwMode="auto">
          <a:xfrm>
            <a:off x="611560" y="692696"/>
            <a:ext cx="3276527" cy="252028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7" descr="C:\Users\Deybs\Desktop\на сайт\окна победы\0VHDIXPClwY.jpg"/>
          <p:cNvPicPr>
            <a:picLocks noChangeAspect="1" noChangeArrowheads="1"/>
          </p:cNvPicPr>
          <p:nvPr/>
        </p:nvPicPr>
        <p:blipFill>
          <a:blip r:embed="rId5" cstate="print"/>
          <a:srcRect b="7990"/>
          <a:stretch>
            <a:fillRect/>
          </a:stretch>
        </p:blipFill>
        <p:spPr bwMode="auto">
          <a:xfrm>
            <a:off x="4932040" y="3501008"/>
            <a:ext cx="3456384" cy="2632927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4427984" y="332656"/>
            <a:ext cx="44644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Участие в акциях ко Дню Победы</a:t>
            </a:r>
          </a:p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«Окна Победы», «Рисуем Победу»</a:t>
            </a:r>
            <a:endParaRPr lang="ru-RU" sz="36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Поделки к Новому году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Денис\Desktop\111PHOTO\SAM_8604.JPG"/>
          <p:cNvPicPr>
            <a:picLocks noChangeAspect="1" noChangeArrowheads="1"/>
          </p:cNvPicPr>
          <p:nvPr/>
        </p:nvPicPr>
        <p:blipFill>
          <a:blip r:embed="rId3" cstate="print"/>
          <a:srcRect t="4496" b="10161"/>
          <a:stretch>
            <a:fillRect/>
          </a:stretch>
        </p:blipFill>
        <p:spPr bwMode="auto">
          <a:xfrm>
            <a:off x="972401" y="1340768"/>
            <a:ext cx="7199999" cy="460851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Дальнейшая работа</a:t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450850" algn="just"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рамках Года народов России патриотическое воспитание будет продолжается через знакомство с традициями, культурой и историей народов, проживающих на территории страны, что способствует укреплению дружбы, взаимного уважения и формированию гордости за многонациональное наследие России.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://img.megatorrents.kz/full/2013/4/21/51736f4fce8ae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19100"/>
            <a:ext cx="9144000" cy="72771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908721"/>
            <a:ext cx="8229600" cy="18002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</a:t>
            </a:r>
          </a:p>
        </p:txBody>
      </p:sp>
      <p:pic>
        <p:nvPicPr>
          <p:cNvPr id="5" name="Picture 3" descr="C:\Users\Deybs\Desktop\год народов единства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2420888"/>
            <a:ext cx="3600400" cy="37124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</TotalTime>
  <Words>475</Words>
  <Application>Microsoft Office PowerPoint</Application>
  <PresentationFormat>Экран (4:3)</PresentationFormat>
  <Paragraphs>70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    Муниципальное автономное дошкольное общеобразовательное учреждение «Детский сад №30 «Голубок» </vt:lpstr>
      <vt:lpstr>  Дошкольное детство – важный период формирования первых чувств патриотизма.</vt:lpstr>
      <vt:lpstr>Слайд 3</vt:lpstr>
      <vt:lpstr>Слайд 4</vt:lpstr>
      <vt:lpstr>  Задачи патриотического воспитания детей среднего дошкольного возраста включают: </vt:lpstr>
      <vt:lpstr>   Содержание патриотического воспитания детей среднего дошкольного возраста раскрывается следующим образом: </vt:lpstr>
      <vt:lpstr>  Работа по патриотическому воспитанию проводится с применением  разнообразных форм и методов:</vt:lpstr>
      <vt:lpstr>  Особую значимость при решении задач патриотического воспитания имеет тесный контакт с семьей воспитанника. Родители оказывают большую помощь, активно участвуют в жизни детского сада, проявляя выдумку, фантазию, энтузиазм.  С их участием проводятся: выставки рисунков, поделок, утренники.</vt:lpstr>
      <vt:lpstr>Патриотическое воспитание осуществляется во всех направлениях работы с детьми:  в ознакомлении с окружающим и с художественной литературой, развития речи, музыке, изобразительном искусстве. </vt:lpstr>
      <vt:lpstr>Уголок патриотического воспитания</vt:lpstr>
      <vt:lpstr>День шахтера</vt:lpstr>
      <vt:lpstr>  Приобщение детей к русскому народному творчеству</vt:lpstr>
      <vt:lpstr>   Приобщение детей к русскому народному творчеству</vt:lpstr>
      <vt:lpstr>Фотовыставка «Моя семья»</vt:lpstr>
      <vt:lpstr>Герб моей семьи</vt:lpstr>
      <vt:lpstr>Выставка работ ко Дню матери</vt:lpstr>
      <vt:lpstr>Утренник ко Дню матери</vt:lpstr>
      <vt:lpstr>Выставка ко Дню города</vt:lpstr>
      <vt:lpstr>Выставка ко Дню города</vt:lpstr>
      <vt:lpstr>Изготовление фейерверка ко Дню города</vt:lpstr>
      <vt:lpstr>Слайд 21</vt:lpstr>
      <vt:lpstr>Мероприятия к Дню Победы</vt:lpstr>
      <vt:lpstr>Слайд 23</vt:lpstr>
      <vt:lpstr>Поделки к Новому году</vt:lpstr>
      <vt:lpstr>  Дальнейшая работа  </vt:lpstr>
      <vt:lpstr>Слайд 26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автономное дошкольное общеобразовательное учреждение «Детский сад №30 «Голубок»</dc:title>
  <dc:creator>Денис</dc:creator>
  <cp:lastModifiedBy>karandah.com@gmail.com</cp:lastModifiedBy>
  <cp:revision>42</cp:revision>
  <dcterms:created xsi:type="dcterms:W3CDTF">2016-12-16T17:39:43Z</dcterms:created>
  <dcterms:modified xsi:type="dcterms:W3CDTF">2026-04-06T15:47:17Z</dcterms:modified>
</cp:coreProperties>
</file>