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</p:sldMasterIdLst>
  <p:sldIdLst>
    <p:sldId id="256" r:id="rId6"/>
    <p:sldId id="288" r:id="rId7"/>
    <p:sldId id="290" r:id="rId8"/>
    <p:sldId id="291" r:id="rId9"/>
    <p:sldId id="292" r:id="rId10"/>
    <p:sldId id="277" r:id="rId11"/>
    <p:sldId id="278" r:id="rId12"/>
    <p:sldId id="295" r:id="rId13"/>
    <p:sldId id="279" r:id="rId14"/>
    <p:sldId id="293" r:id="rId15"/>
    <p:sldId id="294" r:id="rId16"/>
    <p:sldId id="280" r:id="rId17"/>
    <p:sldId id="281" r:id="rId18"/>
    <p:sldId id="282" r:id="rId19"/>
    <p:sldId id="283" r:id="rId20"/>
    <p:sldId id="284" r:id="rId21"/>
    <p:sldId id="286" r:id="rId22"/>
    <p:sldId id="287" r:id="rId23"/>
    <p:sldId id="272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4" autoAdjust="0"/>
    <p:restoredTop sz="94630" autoAdjust="0"/>
  </p:normalViewPr>
  <p:slideViewPr>
    <p:cSldViewPr>
      <p:cViewPr varScale="1">
        <p:scale>
          <a:sx n="65" d="100"/>
          <a:sy n="65" d="100"/>
        </p:scale>
        <p:origin x="-129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0A364-6CAC-409B-9ED8-4432E640666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3C2E-32B2-47F9-BEB8-BD4D67E52F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406B8-8767-47A8-9C20-A19F388E67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1594C7-5966-44CB-BBFB-34F0C861FC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8C07F5-7240-406B-8A71-67E6C22563F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9FF76-C729-4444-96B9-D661C9D570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4FF27D-EA99-4E19-9393-47F57637835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454F1D-13D1-4996-B821-98DBAC7421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E8A8D-50D9-407B-8BB8-212B5CC6657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C812A-B03B-4D07-A052-61C2C97F9F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6E9A3-98D0-4E01-B73E-720925F8AA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04EC5-C5E2-4F55-B5A6-755CE756499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F9758-4B59-4322-A33E-C58F1C7DDBA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B19CC7-7C69-4906-BDA5-BB959B2E7C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B85F6-D91B-4F70-8A08-68BC6471EB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EEC55-9349-4166-9B62-B26049F269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CA573A-664D-4345-8179-EE564053FE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A14C5-F62F-4365-ACB0-E1554C414D5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61E7E-C49D-4658-9C8C-760B39B7DF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6C6440-CD71-4C3A-8EEC-9420935B1F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C7A74-9FC5-459E-9E25-BAB267F3D8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F1F4F6-B055-458C-937E-633EF51D71F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4E275-E4CD-4849-8FA3-F80AEAEE5C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6828-42A9-4D1C-90A2-AB3EECD854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13ECDB-3726-43BA-A785-FC002F63C8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75422-6E9A-4FDD-90C5-CE4AF2D2570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A43A5-FB54-43A8-B8C9-D9B2BBCD42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93FE31-C4AF-4690-9EDD-E654A135B21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049A7-194E-4C4D-A5C1-F592915226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6000DE-6B61-46E8-A119-98A81CD3C3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CB904-EB27-4D61-AE62-0E70B40403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E9C75-1202-46A8-B76D-1F89014918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ED192-3B67-4CE4-9684-03ABD4804B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B0AF8-4C22-46C1-A6D3-10ECDAAC7A7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9D046-BCA0-4590-8DF1-1CC41F79DF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3741A-201B-4CDB-AE91-4C0934B82B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D2B47-B19C-4985-B84E-601181DE0D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48E83A-0034-48B5-84A1-7A31D6687B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89C53-1663-4570-95BA-D073A69139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FB45F-E349-42D8-8297-2A754F4A0C0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3C5E7-B966-49F3-82A0-8B6F6F768DC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4E231-887F-42EB-AC43-2ABA7FC50B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C4E2D-BFE2-4428-91D4-982CE8600A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19555A-C51C-4E2D-A954-7AC2FC84D0F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3F957-C4C4-430D-A24B-95C39A18BC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233E0-05A0-4F43-9BAA-F6C7CCD035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EAB13-ADCE-46B1-A1C9-51BF8C9F7A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63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71A3A-868B-4035-8586-7F60FED355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FF8967-906C-4354-A006-28EF82E95E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46BB3-1892-4D7F-AF3B-8667393425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08C69-290F-44F4-9568-CA9CDDF6A1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B501C-A09C-4DF0-BACC-1427B11A61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B5F3F-D99A-436A-8F01-F9449F34D9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87A9-82CB-41A6-A2E1-9DADF780291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3B337D-FC3A-42AE-A2F0-783B5C48DB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63D6891-17C5-4D79-80F8-70735C27CE6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B3DFEB-4520-4DC9-9821-D1021858F28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1B64DC-1A06-4D0F-A097-C1697D33176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906724-0E87-4BE4-AB83-74A40F7A6B2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543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72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DE7BE9-B2E4-4EA3-8522-3D0A724D3A3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adalin.mospsy.ru/l_03_00/l0172.shtml" TargetMode="External"/><Relationship Id="rId3" Type="http://schemas.openxmlformats.org/officeDocument/2006/relationships/hyperlink" Target="http://playroom.ru/content/view/1415/18" TargetMode="External"/><Relationship Id="rId7" Type="http://schemas.openxmlformats.org/officeDocument/2006/relationships/hyperlink" Target="http://detsad-kitty.ru/lessons/3742-sbornik-razvivayushhix-igr-s-vodoj-i-peskom-dlya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kyzina.fo.ru/blog/32012" TargetMode="External"/><Relationship Id="rId5" Type="http://schemas.openxmlformats.org/officeDocument/2006/relationships/hyperlink" Target="http://ds82.ru/doshkolnik/1431-.html" TargetMode="External"/><Relationship Id="rId10" Type="http://schemas.openxmlformats.org/officeDocument/2006/relationships/hyperlink" Target="http://www.maaam.ru/detskijsad/-ledjanoi-korablik.html" TargetMode="External"/><Relationship Id="rId4" Type="http://schemas.openxmlformats.org/officeDocument/2006/relationships/hyperlink" Target="http://dohcolonoc.ru/proektnaya-deyatelnost-v-detskom-sadu/1006-proekt-volshebnitsa-voda.html" TargetMode="External"/><Relationship Id="rId9" Type="http://schemas.openxmlformats.org/officeDocument/2006/relationships/hyperlink" Target="http://adalin.mospsy.ru/l_01_00/l_01_10f.s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ПРОЕКТ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на тему:</a:t>
            </a: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b="1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«</a:t>
            </a:r>
            <a:r>
              <a:rPr lang="ru-RU" b="1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Вода </a:t>
            </a:r>
            <a:r>
              <a:rPr lang="ru-RU" b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вокруг нас»</a:t>
            </a: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28992" y="4500570"/>
            <a:ext cx="5500694" cy="1071570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</a:t>
            </a:r>
            <a:r>
              <a:rPr lang="ru-RU" sz="1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Основные разработчики проекта:</a:t>
            </a:r>
            <a:endParaRPr lang="ru-RU" sz="1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</a:t>
            </a:r>
            <a:r>
              <a:rPr lang="ru-RU" sz="1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Воспитатели </a:t>
            </a:r>
            <a:r>
              <a:rPr lang="ru-RU" sz="1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группы</a:t>
            </a:r>
            <a:endParaRPr lang="ru-RU" sz="1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     </a:t>
            </a:r>
            <a:r>
              <a:rPr lang="ru-RU" sz="1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400" b="1" dirty="0" smtClean="0"/>
              <a:t>Сахарова А.А   </a:t>
            </a:r>
            <a:r>
              <a:rPr lang="ru-RU" sz="1400" b="1" dirty="0" err="1" smtClean="0"/>
              <a:t>Муханова</a:t>
            </a:r>
            <a:r>
              <a:rPr lang="ru-RU" sz="1400" b="1" dirty="0" smtClean="0"/>
              <a:t> И.В </a:t>
            </a:r>
            <a:endParaRPr lang="ru-RU" sz="1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8662" y="571480"/>
            <a:ext cx="7429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Муниципальное дошкольное образовательное учреждение</a:t>
            </a:r>
            <a:endParaRPr lang="ru-RU" dirty="0"/>
          </a:p>
          <a:p>
            <a:r>
              <a:rPr lang="ru-RU" b="1" dirty="0" smtClean="0"/>
              <a:t>      «</a:t>
            </a:r>
            <a:r>
              <a:rPr lang="ru-RU" b="1" dirty="0"/>
              <a:t>Детский сад комбинированного вида «Ландыш»</a:t>
            </a:r>
            <a:endParaRPr lang="ru-RU" dirty="0"/>
          </a:p>
          <a:p>
            <a:r>
              <a:rPr lang="ru-RU" b="1" dirty="0" smtClean="0"/>
              <a:t>           города </a:t>
            </a:r>
            <a:r>
              <a:rPr lang="ru-RU" b="1" dirty="0"/>
              <a:t>Балашова Саратовской области»</a:t>
            </a:r>
            <a:endParaRPr lang="ru-RU" dirty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857620" y="5929330"/>
            <a:ext cx="34290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C00000"/>
                </a:solidFill>
              </a:rPr>
              <a:t>Балашов </a:t>
            </a:r>
            <a:r>
              <a:rPr lang="ru-RU" sz="1400" b="1" dirty="0" smtClean="0">
                <a:solidFill>
                  <a:srgbClr val="C00000"/>
                </a:solidFill>
              </a:rPr>
              <a:t>2020-2021 </a:t>
            </a:r>
            <a:r>
              <a:rPr lang="ru-RU" sz="1400" b="1" dirty="0" err="1">
                <a:solidFill>
                  <a:srgbClr val="C00000"/>
                </a:solidFill>
              </a:rPr>
              <a:t>уч</a:t>
            </a:r>
            <a:r>
              <a:rPr lang="ru-RU" sz="1400" b="1" dirty="0">
                <a:solidFill>
                  <a:srgbClr val="C00000"/>
                </a:solidFill>
              </a:rPr>
              <a:t>. год</a:t>
            </a:r>
            <a:endParaRPr lang="ru-RU" sz="1400" dirty="0">
              <a:solidFill>
                <a:srgbClr val="C00000"/>
              </a:solidFill>
            </a:endParaRPr>
          </a:p>
        </p:txBody>
      </p:sp>
      <p:pic>
        <p:nvPicPr>
          <p:cNvPr id="8" name="Рисунок 7" descr="kaplya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71876"/>
            <a:ext cx="3643274" cy="31463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0114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Аннотация 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проекта                                                                         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Продолжительность проекта: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9 месяцев) </a:t>
            </a:r>
            <a:b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Тип проекта: познавательно – исследовательский</a:t>
            </a:r>
            <a:b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Участники: дети, родители, воспитатели, музыкальный руководитель. </a:t>
            </a:r>
            <a:b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Возраст детей: с 3 до 4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лет</a:t>
            </a:r>
            <a:r>
              <a:rPr lang="ru-RU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3214678" y="3357562"/>
            <a:ext cx="57150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2"/>
                </a:solidFill>
                <a:latin typeface="+mn-lt"/>
              </a:rPr>
              <a:t>Проект направлен </a:t>
            </a:r>
            <a:r>
              <a:rPr lang="ru-RU" sz="2000" b="1" dirty="0" smtClean="0">
                <a:solidFill>
                  <a:schemeClr val="tx2"/>
                </a:solidFill>
                <a:latin typeface="+mn-lt"/>
              </a:rPr>
              <a:t>на углубление  и закрепление </a:t>
            </a:r>
            <a:r>
              <a:rPr lang="ru-RU" sz="2000" b="1" dirty="0">
                <a:solidFill>
                  <a:schemeClr val="tx2"/>
                </a:solidFill>
                <a:latin typeface="+mn-lt"/>
              </a:rPr>
              <a:t>знаний детей о том, что вода  </a:t>
            </a:r>
            <a:r>
              <a:rPr lang="ru-RU" sz="2000" b="1" dirty="0" smtClean="0">
                <a:solidFill>
                  <a:schemeClr val="tx2"/>
                </a:solidFill>
                <a:latin typeface="+mn-lt"/>
              </a:rPr>
              <a:t>необходима всему живому. Вовлечение родителей в  совместную с детьми </a:t>
            </a:r>
            <a:r>
              <a:rPr lang="ru-RU" sz="2000" b="1" dirty="0">
                <a:solidFill>
                  <a:schemeClr val="tx2"/>
                </a:solidFill>
                <a:latin typeface="+mn-lt"/>
              </a:rPr>
              <a:t>х</a:t>
            </a:r>
            <a:r>
              <a:rPr lang="ru-RU" sz="2000" b="1" dirty="0" smtClean="0">
                <a:solidFill>
                  <a:schemeClr val="tx2"/>
                </a:solidFill>
                <a:latin typeface="+mn-lt"/>
              </a:rPr>
              <a:t>удожественно – изобразительную,  экспериментально – исследовательскую деятельность.</a:t>
            </a:r>
            <a:endParaRPr lang="ru-RU" sz="2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3200" b="1" dirty="0" smtClean="0">
                <a:solidFill>
                  <a:srgbClr val="C00000"/>
                </a:solidFill>
              </a:rPr>
              <a:t>Цель </a:t>
            </a:r>
            <a:r>
              <a:rPr lang="ru-RU" sz="3200" b="1" dirty="0">
                <a:solidFill>
                  <a:srgbClr val="C00000"/>
                </a:solidFill>
              </a:rPr>
              <a:t>проекта</a:t>
            </a:r>
            <a:r>
              <a:rPr lang="ru-RU" sz="3200" dirty="0">
                <a:solidFill>
                  <a:srgbClr val="C00000"/>
                </a:solidFill>
              </a:rPr>
              <a:t> 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                                                                                                                                     </a:t>
            </a:r>
            <a:r>
              <a:rPr lang="ru-RU" sz="1800" b="1" dirty="0"/>
              <a:t>Ознакомление </a:t>
            </a:r>
            <a:r>
              <a:rPr lang="ru-RU" sz="1800" b="1" dirty="0" smtClean="0"/>
              <a:t>дошкольников </a:t>
            </a:r>
            <a:r>
              <a:rPr lang="ru-RU" sz="1800" b="1" dirty="0"/>
              <a:t>со свойствами воды и со значением </a:t>
            </a:r>
            <a:r>
              <a:rPr lang="ru-RU" sz="1800" b="1" dirty="0" smtClean="0"/>
              <a:t> ее  </a:t>
            </a:r>
            <a:r>
              <a:rPr lang="ru-RU" sz="1800" b="1" dirty="0"/>
              <a:t>в жизни живых </a:t>
            </a:r>
            <a:r>
              <a:rPr lang="ru-RU" sz="1800" b="1" dirty="0" smtClean="0"/>
              <a:t>существ,  </a:t>
            </a:r>
            <a:r>
              <a:rPr lang="ru-RU" sz="1800" b="1" dirty="0"/>
              <a:t>человека.</a:t>
            </a:r>
            <a:br>
              <a:rPr lang="ru-RU" sz="1800" b="1" dirty="0"/>
            </a:br>
            <a:r>
              <a:rPr lang="ru-RU" sz="2800" b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Задачи</a:t>
            </a:r>
            <a:r>
              <a:rPr lang="ru-RU" sz="28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:</a:t>
            </a:r>
            <a:r>
              <a:rPr lang="ru-RU" sz="1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1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1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1.Формировать </a:t>
            </a:r>
            <a:r>
              <a:rPr lang="ru-RU" sz="1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представления детей о значении воды в жизни человека</a:t>
            </a:r>
            <a:r>
              <a:rPr lang="ru-RU" sz="1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;</a:t>
            </a:r>
            <a:r>
              <a:rPr lang="ru-RU" sz="1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1800" b="1" dirty="0" smtClean="0"/>
              <a:t>2.Развивать желание участвовать в элементарной исследовательской деятельности </a:t>
            </a:r>
            <a:r>
              <a:rPr lang="ru-RU" sz="1800" b="1" dirty="0"/>
              <a:t>по</a:t>
            </a:r>
            <a:br>
              <a:rPr lang="ru-RU" sz="1800" b="1" dirty="0"/>
            </a:br>
            <a:r>
              <a:rPr lang="ru-RU" sz="1800" b="1" dirty="0"/>
              <a:t>изучению свойств воды</a:t>
            </a:r>
            <a:r>
              <a:rPr lang="ru-RU" sz="1800" b="1" dirty="0" smtClean="0"/>
              <a:t>.</a:t>
            </a:r>
            <a:r>
              <a:rPr lang="ru-RU" sz="1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   </a:t>
            </a:r>
            <a: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                   </a:t>
            </a:r>
            <a:b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ru-RU" sz="1800" b="1" dirty="0"/>
              <a:t>3.Воспитывать любовь к природе, бережное отношение к воде и растениям;</a:t>
            </a:r>
            <a:r>
              <a:rPr lang="ru-RU" sz="1800" b="1" dirty="0">
                <a:solidFill>
                  <a:schemeClr val="tx1"/>
                </a:solidFill>
              </a:rPr>
              <a:t/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4</a:t>
            </a:r>
            <a: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.Обогащать </a:t>
            </a:r>
            <a:r>
              <a:rPr lang="ru-RU" sz="1800" b="1" dirty="0" smtClean="0"/>
              <a:t>и активизировать </a:t>
            </a:r>
            <a: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словарный запас </a:t>
            </a:r>
            <a:r>
              <a:rPr lang="ru-RU" sz="1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детей </a:t>
            </a:r>
            <a: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                             посредством </a:t>
            </a:r>
            <a:r>
              <a:rPr lang="ru-RU" sz="1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стихотворений</a:t>
            </a:r>
            <a: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</a:t>
            </a:r>
            <a:b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загадок</a:t>
            </a:r>
            <a:r>
              <a:rPr lang="ru-RU" sz="1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песен</a:t>
            </a:r>
            <a: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1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5.</a:t>
            </a:r>
            <a:r>
              <a:rPr lang="ru-RU" sz="2400" b="1" dirty="0" smtClean="0"/>
              <a:t> </a:t>
            </a:r>
            <a:r>
              <a:rPr lang="ru-RU" sz="1800" b="1" dirty="0" smtClean="0"/>
              <a:t>Привлечь родителей к  совместной с детьми продуктивной,  экспериментально – исследовательской деятельности. 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11430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400" b="1" dirty="0" smtClean="0"/>
              <a:t>Актуальность проекта: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1800" b="1" dirty="0" smtClean="0"/>
              <a:t>Детский сад является первым звеном системы непрерывного экологического образования. Поэтому формирование у детей основы культуры рационального природопользования необходимо начинать с самого раннего возраста. Из природных ресурсов для малышей самым близким и доступным является вода. С целью формирования культуры природопользования, в частности, воспитания бережного отношения к воде, в детском саду был разработан проект «Волшебная водичка ». Проект  образовательный , поэтому при его  разработке опирались на содержание  примерной основной общеобразовательной программой  « От рождения до школы», образовательная область «Познавательное развитие».</a:t>
            </a:r>
            <a:br>
              <a:rPr lang="ru-RU" sz="1800" b="1" dirty="0" smtClean="0"/>
            </a:br>
            <a:r>
              <a:rPr lang="ru-RU" sz="1800" b="1" dirty="0" smtClean="0"/>
              <a:t>В рамках проекта, воспитатели, совместно с родителями, в  доступной и игровой форме знакомят детей со свойствами воды, с ее значением для человека, животных и растений. Особое внимание отводится участию родителей в совместных играх, изготовлении продуктов деятельности ( например из снега: матрешек, льдинок), а также чтение художественной литературы о воде и прочее.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11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1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> </a:t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2400" b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Ожидаемый </a:t>
            </a:r>
            <a:r>
              <a:rPr lang="ru-RU" sz="24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результат</a:t>
            </a:r>
            <a:r>
              <a:rPr lang="ru-RU" sz="1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 </a:t>
            </a:r>
            <a:r>
              <a:rPr lang="ru-RU" sz="1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1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У детей сформированы элементарные представления о воде, ее значении для человека, животных и растений;</a:t>
            </a:r>
            <a:b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Дети знают  о свойствах воды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(льется, переливается, нагревается, охлаждается) 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 процессе практических опытов с водой;</a:t>
            </a:r>
            <a:b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У детей сформированы познавательные способности в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процессе</a:t>
            </a:r>
            <a:b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исследовательской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деятельности с 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водой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;         Обогащён 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словарный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запас</a:t>
            </a:r>
            <a:b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детей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посредством </a:t>
            </a:r>
            <a:b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стихотворений,</a:t>
            </a:r>
            <a:b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загадок, песен.</a:t>
            </a:r>
            <a:b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1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1этап- организационно-подготовительный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Изучение методической литературы.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Определение цели, задач проекта.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Организация предметно-развивающей среды.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Подбор литературы, игр, иллюстраций.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Составление перспективного плана.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Подбор дидактических игр с водой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Рассматривание с детьми иллюстрации по теме проекта.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 этап- познавательно-практический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-Занятия-эксперименты.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Дидактические игры.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Загадывание загадок, разучивание стихов 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 воде.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Наблюдения на прогулках, в группе за дождем.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Знакомство с водой и ее значением.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DSC048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285860"/>
            <a:ext cx="3929090" cy="2610861"/>
          </a:xfrm>
          <a:prstGeom prst="rect">
            <a:avLst/>
          </a:prstGeom>
        </p:spPr>
      </p:pic>
      <p:pic>
        <p:nvPicPr>
          <p:cNvPr id="4" name="Рисунок 3" descr="DSCN12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7719" y="1285860"/>
            <a:ext cx="4179105" cy="5572140"/>
          </a:xfrm>
          <a:prstGeom prst="rect">
            <a:avLst/>
          </a:prstGeom>
        </p:spPr>
      </p:pic>
      <p:pic>
        <p:nvPicPr>
          <p:cNvPr id="5" name="Содержимое 6" descr="DSC048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3929042"/>
            <a:ext cx="4038600" cy="2928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Дидактическая игра « Купаем куклу Машу»</a:t>
            </a:r>
            <a:endParaRPr lang="ru-RU" dirty="0"/>
          </a:p>
        </p:txBody>
      </p:sp>
      <p:pic>
        <p:nvPicPr>
          <p:cNvPr id="3" name="Рисунок 2" descr="0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1571612"/>
            <a:ext cx="4445030" cy="2500330"/>
          </a:xfrm>
          <a:prstGeom prst="rect">
            <a:avLst/>
          </a:prstGeom>
        </p:spPr>
      </p:pic>
      <p:pic>
        <p:nvPicPr>
          <p:cNvPr id="4" name="Рисунок 3" descr="21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4214818"/>
            <a:ext cx="4357686" cy="2451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Наблюдение за дождем.</a:t>
            </a:r>
            <a:endParaRPr lang="ru-RU" dirty="0"/>
          </a:p>
        </p:txBody>
      </p:sp>
      <p:pic>
        <p:nvPicPr>
          <p:cNvPr id="13" name="Рисунок 12" descr="DSCN13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4071942"/>
            <a:ext cx="3500462" cy="2625347"/>
          </a:xfrm>
          <a:prstGeom prst="rect">
            <a:avLst/>
          </a:prstGeom>
        </p:spPr>
      </p:pic>
      <p:pic>
        <p:nvPicPr>
          <p:cNvPr id="14" name="Рисунок 13" descr="DSCN13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357298"/>
            <a:ext cx="3500462" cy="2625347"/>
          </a:xfrm>
          <a:prstGeom prst="rect">
            <a:avLst/>
          </a:prstGeom>
        </p:spPr>
      </p:pic>
      <p:pic>
        <p:nvPicPr>
          <p:cNvPr id="15" name="Рисунок 14" descr="DSCN13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1428736"/>
            <a:ext cx="4000528" cy="53340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9190" y="928670"/>
            <a:ext cx="3757610" cy="1346224"/>
          </a:xfrm>
        </p:spPr>
        <p:txBody>
          <a:bodyPr/>
          <a:lstStyle/>
          <a:p>
            <a:r>
              <a:rPr lang="ru-RU" dirty="0" smtClean="0"/>
              <a:t>Рисуем </a:t>
            </a:r>
            <a:br>
              <a:rPr lang="ru-RU" dirty="0" smtClean="0"/>
            </a:br>
            <a:r>
              <a:rPr lang="ru-RU" dirty="0" smtClean="0"/>
              <a:t>« </a:t>
            </a:r>
            <a:r>
              <a:rPr lang="ru-RU" dirty="0" err="1" smtClean="0"/>
              <a:t>Капитошку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3" name="Рисунок 2" descr="DSCN13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2857496"/>
            <a:ext cx="4286280" cy="3482579"/>
          </a:xfrm>
          <a:prstGeom prst="rect">
            <a:avLst/>
          </a:prstGeom>
        </p:spPr>
      </p:pic>
      <p:pic>
        <p:nvPicPr>
          <p:cNvPr id="4" name="Рисунок 3" descr="DSCN13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00108"/>
            <a:ext cx="4500530" cy="48220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13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428604"/>
            <a:ext cx="4500576" cy="6000767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3" name="Рисунок 2" descr="DSCN13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500042"/>
            <a:ext cx="4357718" cy="6024605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Поисковая деятельность: холодная, теплая, горячая.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09х-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1357298"/>
            <a:ext cx="4357686" cy="2451198"/>
          </a:xfrm>
          <a:prstGeom prst="rect">
            <a:avLst/>
          </a:prstGeom>
        </p:spPr>
      </p:pic>
      <p:pic>
        <p:nvPicPr>
          <p:cNvPr id="4" name="Рисунок 3" descr="DSCN13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85992"/>
            <a:ext cx="4286248" cy="3464719"/>
          </a:xfrm>
          <a:prstGeom prst="rect">
            <a:avLst/>
          </a:prstGeom>
        </p:spPr>
      </p:pic>
      <p:pic>
        <p:nvPicPr>
          <p:cNvPr id="5" name="Рисунок 4" descr="ч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4071942"/>
            <a:ext cx="4357686" cy="2451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Делаем цветные льдинки.</a:t>
            </a:r>
            <a:endParaRPr lang="ru-RU" dirty="0"/>
          </a:p>
        </p:txBody>
      </p:sp>
      <p:pic>
        <p:nvPicPr>
          <p:cNvPr id="3" name="Picture 2" descr="C:\Documents and Settings\1\Рабочий стол\садик\вод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2571744"/>
            <a:ext cx="3228981" cy="3933966"/>
          </a:xfrm>
          <a:prstGeom prst="rect">
            <a:avLst/>
          </a:prstGeom>
          <a:noFill/>
        </p:spPr>
      </p:pic>
      <p:pic>
        <p:nvPicPr>
          <p:cNvPr id="4" name="Picture 2" descr="C:\Documents and Settings\1\Рабочий стол\садик\льдинк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643182"/>
            <a:ext cx="5048285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Поисковая деятельность « У воды нет запаха и вкуса»</a:t>
            </a:r>
            <a:endParaRPr lang="ru-RU" dirty="0"/>
          </a:p>
        </p:txBody>
      </p:sp>
      <p:pic>
        <p:nvPicPr>
          <p:cNvPr id="3" name="Рисунок 2" descr="90х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282" y="1714488"/>
            <a:ext cx="4357718" cy="2643206"/>
          </a:xfrm>
          <a:prstGeom prst="rect">
            <a:avLst/>
          </a:prstGeom>
        </p:spPr>
      </p:pic>
      <p:pic>
        <p:nvPicPr>
          <p:cNvPr id="4" name="Рисунок 3" descr="цук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4488"/>
            <a:ext cx="4643438" cy="2611934"/>
          </a:xfrm>
          <a:prstGeom prst="rect">
            <a:avLst/>
          </a:prstGeom>
        </p:spPr>
      </p:pic>
      <p:pic>
        <p:nvPicPr>
          <p:cNvPr id="5" name="Рисунок 4" descr="уртаек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4500546"/>
            <a:ext cx="4429124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Занятия с музыкальном руководителем.</a:t>
            </a:r>
            <a:endParaRPr lang="ru-RU" dirty="0"/>
          </a:p>
        </p:txBody>
      </p:sp>
      <p:pic>
        <p:nvPicPr>
          <p:cNvPr id="3" name="Рисунок 2" descr="DSC_0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571612"/>
            <a:ext cx="4572032" cy="2571768"/>
          </a:xfrm>
          <a:prstGeom prst="rect">
            <a:avLst/>
          </a:prstGeom>
        </p:spPr>
      </p:pic>
      <p:pic>
        <p:nvPicPr>
          <p:cNvPr id="4" name="Рисунок 3" descr="DSCN1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4232653"/>
            <a:ext cx="3500462" cy="2625347"/>
          </a:xfrm>
          <a:prstGeom prst="rect">
            <a:avLst/>
          </a:prstGeom>
        </p:spPr>
      </p:pic>
      <p:pic>
        <p:nvPicPr>
          <p:cNvPr id="5" name="Рисунок 4" descr="DSCN12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14942" y="1714488"/>
            <a:ext cx="3714758" cy="49530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Игра –забава « Пенное море» и «Мыльные пузыри»</a:t>
            </a:r>
            <a:endParaRPr lang="ru-RU" dirty="0"/>
          </a:p>
        </p:txBody>
      </p:sp>
      <p:pic>
        <p:nvPicPr>
          <p:cNvPr id="3" name="Рисунок 2" descr="DSCN13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660885"/>
            <a:ext cx="3786214" cy="2553933"/>
          </a:xfrm>
          <a:prstGeom prst="rect">
            <a:avLst/>
          </a:prstGeom>
        </p:spPr>
      </p:pic>
      <p:pic>
        <p:nvPicPr>
          <p:cNvPr id="4" name="Рисунок 3" descr="DSCN13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714488"/>
            <a:ext cx="3786214" cy="2509487"/>
          </a:xfrm>
          <a:prstGeom prst="rect">
            <a:avLst/>
          </a:prstGeom>
        </p:spPr>
      </p:pic>
      <p:pic>
        <p:nvPicPr>
          <p:cNvPr id="6" name="Picture 2" descr="C:\Documents and Settings\1\Рабочий стол\садик\ов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4357694"/>
            <a:ext cx="4143404" cy="2330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родителями: «Рисунок на снегу»</a:t>
            </a:r>
            <a:endParaRPr lang="ru-RU" dirty="0"/>
          </a:p>
        </p:txBody>
      </p:sp>
      <p:pic>
        <p:nvPicPr>
          <p:cNvPr id="3" name="Рисунок 2" descr="____06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1714488"/>
            <a:ext cx="3857634" cy="5143512"/>
          </a:xfrm>
          <a:prstGeom prst="rect">
            <a:avLst/>
          </a:prstGeom>
        </p:spPr>
      </p:pic>
      <p:pic>
        <p:nvPicPr>
          <p:cNvPr id="4" name="Рисунок 3" descr="DSC_00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777988"/>
            <a:ext cx="3286148" cy="50800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родителями </a:t>
            </a:r>
            <a:br>
              <a:rPr lang="ru-RU" dirty="0" smtClean="0"/>
            </a:br>
            <a:r>
              <a:rPr lang="ru-RU" dirty="0" smtClean="0"/>
              <a:t>« Поделка из снега»</a:t>
            </a:r>
            <a:endParaRPr lang="ru-RU" dirty="0"/>
          </a:p>
        </p:txBody>
      </p:sp>
      <p:pic>
        <p:nvPicPr>
          <p:cNvPr id="3" name="Рисунок 2" descr="KzPq-5u2dl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1643026"/>
            <a:ext cx="5214974" cy="5214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4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1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1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/>
              <a:t/>
            </a:r>
            <a:br>
              <a:rPr lang="ru-RU" sz="1100" b="1" dirty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Используемая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литература:</a:t>
            </a:r>
            <a:r>
              <a:rPr lang="ru-RU" sz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Т. А. Шорыгина Беседы о здоровье, Москва, 2005;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О. А.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Соломенникова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Экологическое воспитание в детском саду с детьми 2 – 7 лет: Москва, Мозаика – Синтез, 2005;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О. В.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Дыбина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Ребенок и окружающий мир. Для занятий с детьми 2 – 7 лет: Москва, Мозаика – Синтез, 2008;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воспитание. - №6. – 2006;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воспитание. - №6. – 2008;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ru-RU" sz="1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://playroom.ru/content/view/1415/18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http://dohcolonoc.ru/proektnaya-deyatelnost-v-detskom-sadu/1006-proekt-volshebnitsa-voda.html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http://ds82.ru/doshkolnik/1431-.html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http://kyzina.fo.ru/blog/32012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http://detsad-kitty.ru/lessons/3742-sbornik-razvivayushhix-igr-s-vodoj-i-peskom-dlya.html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http://adalin.mospsy.ru/l_03_00/l0172.shtml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http://adalin.mospsy.ru/l_01_00/l_01_10f.shtml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http://www.maaam.ru/detskijsad/-ledjanoi-korablik.html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убики">
  <a:themeElements>
    <a:clrScheme name="">
      <a:dk1>
        <a:srgbClr val="000000"/>
      </a:dk1>
      <a:lt1>
        <a:srgbClr val="FF99CC"/>
      </a:lt1>
      <a:dk2>
        <a:srgbClr val="1C1C1C"/>
      </a:dk2>
      <a:lt2>
        <a:srgbClr val="4D4D4D"/>
      </a:lt2>
      <a:accent1>
        <a:srgbClr val="0099FF"/>
      </a:accent1>
      <a:accent2>
        <a:srgbClr val="FF99CC"/>
      </a:accent2>
      <a:accent3>
        <a:srgbClr val="FFCAE2"/>
      </a:accent3>
      <a:accent4>
        <a:srgbClr val="000000"/>
      </a:accent4>
      <a:accent5>
        <a:srgbClr val="AACAFF"/>
      </a:accent5>
      <a:accent6>
        <a:srgbClr val="E78AB9"/>
      </a:accent6>
      <a:hlink>
        <a:srgbClr val="9933FF"/>
      </a:hlink>
      <a:folHlink>
        <a:srgbClr val="44C63A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olormaster">
  <a:themeElements>
    <a:clrScheme name="">
      <a:dk1>
        <a:srgbClr val="000000"/>
      </a:dk1>
      <a:lt1>
        <a:srgbClr val="FF99CC"/>
      </a:lt1>
      <a:dk2>
        <a:srgbClr val="1C1C1C"/>
      </a:dk2>
      <a:lt2>
        <a:srgbClr val="4D4D4D"/>
      </a:lt2>
      <a:accent1>
        <a:srgbClr val="0099FF"/>
      </a:accent1>
      <a:accent2>
        <a:srgbClr val="FF99CC"/>
      </a:accent2>
      <a:accent3>
        <a:srgbClr val="FFCAE2"/>
      </a:accent3>
      <a:accent4>
        <a:srgbClr val="000000"/>
      </a:accent4>
      <a:accent5>
        <a:srgbClr val="AACAFF"/>
      </a:accent5>
      <a:accent6>
        <a:srgbClr val="E78AB9"/>
      </a:accent6>
      <a:hlink>
        <a:srgbClr val="9933FF"/>
      </a:hlink>
      <a:folHlink>
        <a:srgbClr val="44C63A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colormaster">
  <a:themeElements>
    <a:clrScheme name="">
      <a:dk1>
        <a:srgbClr val="000000"/>
      </a:dk1>
      <a:lt1>
        <a:srgbClr val="FF99CC"/>
      </a:lt1>
      <a:dk2>
        <a:srgbClr val="1C1C1C"/>
      </a:dk2>
      <a:lt2>
        <a:srgbClr val="4D4D4D"/>
      </a:lt2>
      <a:accent1>
        <a:srgbClr val="0099FF"/>
      </a:accent1>
      <a:accent2>
        <a:srgbClr val="FF99CC"/>
      </a:accent2>
      <a:accent3>
        <a:srgbClr val="FFCAE2"/>
      </a:accent3>
      <a:accent4>
        <a:srgbClr val="000000"/>
      </a:accent4>
      <a:accent5>
        <a:srgbClr val="AACAFF"/>
      </a:accent5>
      <a:accent6>
        <a:srgbClr val="E78AB9"/>
      </a:accent6>
      <a:hlink>
        <a:srgbClr val="9933FF"/>
      </a:hlink>
      <a:folHlink>
        <a:srgbClr val="44C63A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colormaster">
  <a:themeElements>
    <a:clrScheme name="">
      <a:dk1>
        <a:srgbClr val="000000"/>
      </a:dk1>
      <a:lt1>
        <a:srgbClr val="FF99CC"/>
      </a:lt1>
      <a:dk2>
        <a:srgbClr val="1C1C1C"/>
      </a:dk2>
      <a:lt2>
        <a:srgbClr val="4D4D4D"/>
      </a:lt2>
      <a:accent1>
        <a:srgbClr val="0099FF"/>
      </a:accent1>
      <a:accent2>
        <a:srgbClr val="FF99CC"/>
      </a:accent2>
      <a:accent3>
        <a:srgbClr val="FFCAE2"/>
      </a:accent3>
      <a:accent4>
        <a:srgbClr val="000000"/>
      </a:accent4>
      <a:accent5>
        <a:srgbClr val="AACAFF"/>
      </a:accent5>
      <a:accent6>
        <a:srgbClr val="E78AB9"/>
      </a:accent6>
      <a:hlink>
        <a:srgbClr val="9933FF"/>
      </a:hlink>
      <a:folHlink>
        <a:srgbClr val="44C63A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colormaster">
  <a:themeElements>
    <a:clrScheme name="">
      <a:dk1>
        <a:srgbClr val="000000"/>
      </a:dk1>
      <a:lt1>
        <a:srgbClr val="FF99CC"/>
      </a:lt1>
      <a:dk2>
        <a:srgbClr val="1C1C1C"/>
      </a:dk2>
      <a:lt2>
        <a:srgbClr val="4D4D4D"/>
      </a:lt2>
      <a:accent1>
        <a:srgbClr val="0099FF"/>
      </a:accent1>
      <a:accent2>
        <a:srgbClr val="FF99CC"/>
      </a:accent2>
      <a:accent3>
        <a:srgbClr val="FFCAE2"/>
      </a:accent3>
      <a:accent4>
        <a:srgbClr val="000000"/>
      </a:accent4>
      <a:accent5>
        <a:srgbClr val="AACAFF"/>
      </a:accent5>
      <a:accent6>
        <a:srgbClr val="E78AB9"/>
      </a:accent6>
      <a:hlink>
        <a:srgbClr val="9933FF"/>
      </a:hlink>
      <a:folHlink>
        <a:srgbClr val="44C63A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кубики</Template>
  <TotalTime>267</TotalTime>
  <Words>141</Words>
  <Application>Microsoft Office PowerPoint</Application>
  <PresentationFormat>Экран (4:3)</PresentationFormat>
  <Paragraphs>26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кубики</vt:lpstr>
      <vt:lpstr>1_colormaster</vt:lpstr>
      <vt:lpstr>2_colormaster</vt:lpstr>
      <vt:lpstr>3_colormaster</vt:lpstr>
      <vt:lpstr>4_colormaster</vt:lpstr>
      <vt:lpstr>ПРОЕКТ на тему: «Вода вокруг нас» </vt:lpstr>
      <vt:lpstr>     Аннотация проекта                                                                          Продолжительность проекта: (9 месяцев)  Тип проекта: познавательно – исследовательский Участники: дети, родители, воспитатели, музыкальный руководитель.  Возраст детей: с 3 до 4 лет      </vt:lpstr>
      <vt:lpstr>               Цель проекта                                                                                                                                       Ознакомление дошкольников со свойствами воды и со значением  ее  в жизни живых существ,  человека. Задачи:  1.Формировать представления детей о значении воды в жизни человека; 2.Развивать желание участвовать в элементарной исследовательской деятельности по изучению свойств воды.                                  3.Воспитывать любовь к природе, бережное отношение к воде и растениям; 4.Обогащать и активизировать словарный запас детей                                     посредством стихотворений,  загадок, песен. 5. Привлечь родителей к  совместной с детьми продуктивной,  экспериментально – исследовательской деятельности. </vt:lpstr>
      <vt:lpstr>                          Актуальность проекта: Детский сад является первым звеном системы непрерывного экологического образования. Поэтому формирование у детей основы культуры рационального природопользования необходимо начинать с самого раннего возраста. Из природных ресурсов для малышей самым близким и доступным является вода. С целью формирования культуры природопользования, в частности, воспитания бережного отношения к воде, в детском саду был разработан проект «Волшебная водичка ». Проект  образовательный , поэтому при его  разработке опирались на содержание  примерной основной общеобразовательной программой  « От рождения до школы», образовательная область «Познавательное развитие». В рамках проекта, воспитатели, совместно с родителями, в  доступной и игровой форме знакомят детей со свойствами воды, с ее значением для человека, животных и растений. Особое внимание отводится участию родителей в совместных играх, изготовлении продуктов деятельности ( например из снега: матрешек, льдинок), а также чтение художественной литературы о воде и прочее.          </vt:lpstr>
      <vt:lpstr>                                                                           Ожидаемый результат:   У детей сформированы элементарные представления о воде, ее значении для человека, животных и растений; Дети знают  о свойствах воды (льется, переливается, нагревается, охлаждается) в процессе практических опытов с водой; У детей сформированы познавательные способности в процессе  исследовательской деятельности с водой;         Обогащён словарный запас  детей посредством  стихотворений,  загадок, песен.                       </vt:lpstr>
      <vt:lpstr>                  Этапы реализации проекта:   1этап- организационно-подготовительный - Изучение методической литературы.  - Определение цели, задач проекта.  - Организация предметно-развивающей среды.  - Подбор литературы, игр, иллюстраций.  - Составление перспективного плана.  - Подбор дидактических игр с водой - Рассматривание с детьми иллюстрации по теме проекта.   2 этап- познавательно-практический: -Занятия-эксперименты.  - Дидактические игры.  - Загадывание загадок, разучивание стихов и потешек о воде.  - Наблюдения на прогулках, в группе за дождем.  </vt:lpstr>
      <vt:lpstr>Знакомство с водой и ее значением.</vt:lpstr>
      <vt:lpstr>Дидактическая игра « Купаем куклу Машу»</vt:lpstr>
      <vt:lpstr>Наблюдение за дождем.</vt:lpstr>
      <vt:lpstr>Рисуем  « Капитошку»</vt:lpstr>
      <vt:lpstr>Слайд 11</vt:lpstr>
      <vt:lpstr>Поисковая деятельность: холодная, теплая, горячая.</vt:lpstr>
      <vt:lpstr>Делаем цветные льдинки.</vt:lpstr>
      <vt:lpstr>Поисковая деятельность « У воды нет запаха и вкуса»</vt:lpstr>
      <vt:lpstr>Занятия с музыкальном руководителем.</vt:lpstr>
      <vt:lpstr>Игра –забава « Пенное море» и «Мыльные пузыри»</vt:lpstr>
      <vt:lpstr>Работа с родителями: «Рисунок на снегу»</vt:lpstr>
      <vt:lpstr>Работа с родителями  « Поделка из снега»</vt:lpstr>
      <vt:lpstr>                                Используемая литература: ; Т. А. Шорыгина Беседы о здоровье, Москва, 2005; О. А. Соломенникова Экологическое воспитание в детском саду с детьми 2 – 7 лет: Москва, Мозаика – Синтез, 2005; О. В. Дыбина Ребенок и окружающий мир. Для занятий с детьми 2 – 7 лет: Москва, Мозаика – Синтез, 2008; Дошкольное воспитание. - №6. – 2006; Дошкольное воспитание. - №6. – 2008; http://playroom.ru/content/view/1415/18 http://dohcolonoc.ru/proektnaya-deyatelnost-v-detskom-sadu/1006-proekt-volshebnitsa-voda.html http://ds82.ru/doshkolnik/1431-.html http://kyzina.fo.ru/blog/32012 http://detsad-kitty.ru/lessons/3742-sbornik-razvivayushhix-igr-s-vodoj-i-peskom-dlya.html http://adalin.mospsy.ru/l_03_00/l0172.shtml http://adalin.mospsy.ru/l_01_00/l_01_10f.shtml http://www.maaam.ru/detskijsad/-ledjanoi-korablik.html     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тему: «Волшебная водичка» </dc:title>
  <dc:creator>александр</dc:creator>
  <cp:lastModifiedBy>сахаров </cp:lastModifiedBy>
  <cp:revision>29</cp:revision>
  <dcterms:created xsi:type="dcterms:W3CDTF">2016-05-10T20:01:44Z</dcterms:created>
  <dcterms:modified xsi:type="dcterms:W3CDTF">2021-10-13T17:47:44Z</dcterms:modified>
</cp:coreProperties>
</file>