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3" r:id="rId6"/>
    <p:sldId id="260" r:id="rId7"/>
    <p:sldId id="264" r:id="rId8"/>
    <p:sldId id="261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33CC"/>
    <a:srgbClr val="1688CA"/>
    <a:srgbClr val="1543A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2" d="100"/>
          <a:sy n="62" d="100"/>
        </p:scale>
        <p:origin x="-364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2F6A4D-C3F4-4EB2-B031-8542BAB95497}" type="datetimeFigureOut">
              <a:rPr lang="ru-RU" smtClean="0"/>
              <a:pPr/>
              <a:t>30.09.2024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227CF2-79A8-4B2E-88BD-A7A3796F15C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F9AC07D-7E58-2D09-7B5C-ACB2EFB535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85A6408-FB3D-0053-0131-B43116C1D8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DA78875-CAEE-D069-6456-5B70E110C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2181D-B9CF-4F1D-915E-36DF9840520A}" type="datetimeFigureOut">
              <a:rPr lang="ru-RU" smtClean="0"/>
              <a:pPr/>
              <a:t>30.09.2024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9D73AC1-EB2F-EAE1-C698-5479206944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A3BB242-3D24-A676-80E8-1B2DE7E1C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203A2-7125-4820-A4E1-CD33BCF080D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95401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365D6DE-CC99-3F9F-5F06-2CDC1FE12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A8CD61F-0617-CABA-3ABF-32EA2E8F16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4BEC813-6D90-DF33-9355-32B5D2B9E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2181D-B9CF-4F1D-915E-36DF9840520A}" type="datetimeFigureOut">
              <a:rPr lang="ru-RU" smtClean="0"/>
              <a:pPr/>
              <a:t>30.09.2024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98C1125-991A-B2FB-25A1-4080BAD2C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87635C8-9575-1B8B-64A7-6E064B772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203A2-7125-4820-A4E1-CD33BCF080D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25866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09368F0-ED4A-A9EA-144A-C048CED0BF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1FEC5B8-BDCF-E669-D9CA-F38B705F3A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76F4ED1-0FBC-7474-5A7C-5992A3CB3D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2181D-B9CF-4F1D-915E-36DF9840520A}" type="datetimeFigureOut">
              <a:rPr lang="ru-RU" smtClean="0"/>
              <a:pPr/>
              <a:t>30.09.2024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D40BCF0-6A75-CE64-37A6-310BB80E59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898FC85-C2C2-733F-D125-BEBB4199B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203A2-7125-4820-A4E1-CD33BCF080D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816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8792AAF-E803-36A3-6814-F7715F818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21156E5-4F8B-354D-6668-03301B24A7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1A4B0E5-13BB-8FEC-05D4-6B40B95A83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9F2182FF-5DC8-A268-8A9D-9BCEF7324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2181D-B9CF-4F1D-915E-36DF9840520A}" type="datetimeFigureOut">
              <a:rPr lang="ru-RU" smtClean="0"/>
              <a:pPr/>
              <a:t>30.09.2024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C5EA87F0-BCE6-4012-146E-2B92F8AEA7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8FCFC6DE-9375-B988-0C9F-DE53ECEB7B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203A2-7125-4820-A4E1-CD33BCF080D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23654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3A824A8-99C6-1616-10B7-56B0648361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76FBB455-6C44-EA34-3F8B-E6ACF96CD9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BEC52D10-0542-B68F-36C4-A7AB956930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38F298C2-E9D8-EC4E-B94C-F0AD75DA3C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D6AE8D69-BF87-36D8-159C-792FD1E585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9FA27BF0-4065-A492-9DC3-2C857C4E2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2181D-B9CF-4F1D-915E-36DF9840520A}" type="datetimeFigureOut">
              <a:rPr lang="ru-RU" smtClean="0"/>
              <a:pPr/>
              <a:t>30.09.2024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84CC9AF0-2083-D4AD-7108-994000D96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11F135C0-5A71-69FF-9481-7500E30CA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203A2-7125-4820-A4E1-CD33BCF080D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60308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F208E9D-9523-121E-8636-4888001FD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662C7631-E653-CF76-B9DA-7F0C4B13F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2181D-B9CF-4F1D-915E-36DF9840520A}" type="datetimeFigureOut">
              <a:rPr lang="ru-RU" smtClean="0"/>
              <a:pPr/>
              <a:t>30.09.2024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284803DA-753E-D4E1-9111-464BE5B10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ED4708DA-879D-B26D-7EEA-7FEA9F6C1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203A2-7125-4820-A4E1-CD33BCF080D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44934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3AFB379A-1443-A6D0-D6DE-2054E145A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2181D-B9CF-4F1D-915E-36DF9840520A}" type="datetimeFigureOut">
              <a:rPr lang="ru-RU" smtClean="0"/>
              <a:pPr/>
              <a:t>30.09.2024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91831AB-C459-737A-6347-DA26AEB65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5122FAC1-A20F-5583-0AAB-D8A3F382DF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203A2-7125-4820-A4E1-CD33BCF080D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47047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08278D6-D621-996D-2B28-4453485D5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92CEAF0-79FB-8307-B324-A62A565E79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04FD7FD-4D23-2FA8-AFD8-583596251C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22F716D2-1553-40A8-0C4E-7BA33D403A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2181D-B9CF-4F1D-915E-36DF9840520A}" type="datetimeFigureOut">
              <a:rPr lang="ru-RU" smtClean="0"/>
              <a:pPr/>
              <a:t>30.09.2024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8C8A9806-C0D5-EB1D-AB49-EBD10CBBC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0D5A81FA-DF93-9E4B-7D84-3668AE750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203A2-7125-4820-A4E1-CD33BCF080D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979558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75CA61F-CAD7-9AF7-5634-BAB420C23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82258F46-D93C-50D5-BA14-F119C8BA0F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BC6F7AA9-D7DC-7D3B-E126-37A44726A4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CFE36A1-EF04-8F1D-0C08-67824560C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2181D-B9CF-4F1D-915E-36DF9840520A}" type="datetimeFigureOut">
              <a:rPr lang="ru-RU" smtClean="0"/>
              <a:pPr/>
              <a:t>30.09.2024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6BC367F3-F21D-D234-315F-65FAC5E6D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D4DF4485-2444-2112-339F-D074155BF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203A2-7125-4820-A4E1-CD33BCF080D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27730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C7DF69C-DB7F-13C7-45CF-9BC056E54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B8839DAF-7387-45C2-3D16-4B18778659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6E0EC8D-EAC0-502A-63C7-DBFBA21B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2181D-B9CF-4F1D-915E-36DF9840520A}" type="datetimeFigureOut">
              <a:rPr lang="ru-RU" smtClean="0"/>
              <a:pPr/>
              <a:t>30.09.2024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84C7E32-E36E-3CEF-7C69-4DE2C148C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93F63CB-355F-202E-A553-1275EEEFB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203A2-7125-4820-A4E1-CD33BCF080D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66533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D3BDDD97-7D03-D70F-E494-315DD610A6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3630654D-6739-862E-176D-1FDB30915E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16CBCF5-4EB2-76CC-77E7-B5AC6B5749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2181D-B9CF-4F1D-915E-36DF9840520A}" type="datetimeFigureOut">
              <a:rPr lang="ru-RU" smtClean="0"/>
              <a:pPr/>
              <a:t>30.09.2024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A2CCB15-103C-EA0B-53E0-A564BBCC2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814174D-F255-ECA5-634D-7C5686ECA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203A2-7125-4820-A4E1-CD33BCF080D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69139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A8A619E-788E-0103-0A32-0582B0467A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6A708B17-8024-20EB-57DA-107F63A72C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0C33A47-3566-03F6-5432-D373AC5F36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12181D-B9CF-4F1D-915E-36DF9840520A}" type="datetimeFigureOut">
              <a:rPr lang="ru-RU" smtClean="0"/>
              <a:pPr/>
              <a:t>30.09.2024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4CF6A08-778B-CEDB-1032-91C6C46FF8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AD6BC2C-0EB7-BC31-F7D8-A15DCFB816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203A2-7125-4820-A4E1-CD33BCF080D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90808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microsoft.com/office/2007/relationships/hdphoto" Target="../media/hdphoto3.wdp"/><Relationship Id="rId7" Type="http://schemas.openxmlformats.org/officeDocument/2006/relationships/image" Target="../media/image14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7.png"/><Relationship Id="rId9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6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9A481DA-8AED-3B30-5B8A-0E21F45E8E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1F66427-C081-EECE-1C3F-8E51DE766CF6}"/>
              </a:ext>
            </a:extLst>
          </p:cNvPr>
          <p:cNvSpPr txBox="1"/>
          <p:nvPr/>
        </p:nvSpPr>
        <p:spPr>
          <a:xfrm>
            <a:off x="176052" y="127863"/>
            <a:ext cx="1018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gifted.ru</a:t>
            </a:r>
            <a:endParaRPr lang="ru-RU" dirty="0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B1DF1E64-D0A8-8174-F205-AD9E6C48410D}"/>
              </a:ext>
            </a:extLst>
          </p:cNvPr>
          <p:cNvSpPr txBox="1"/>
          <p:nvPr/>
        </p:nvSpPr>
        <p:spPr>
          <a:xfrm>
            <a:off x="3239784" y="497195"/>
            <a:ext cx="571243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  <a:ea typeface="Verdana" panose="020B0604030504040204" pitchFamily="34" charset="0"/>
                <a:cs typeface="Arial" panose="020B0604020202020204" pitchFamily="34" charset="0"/>
              </a:rPr>
              <a:t>Основы знакомства детей с архитектурой </a:t>
            </a:r>
            <a:endParaRPr lang="ru-RU" sz="4800" b="1" dirty="0">
              <a:solidFill>
                <a:schemeClr val="accent1">
                  <a:lumMod val="75000"/>
                </a:schemeClr>
              </a:solidFill>
              <a:latin typeface="Comic Sans MS" pitchFamily="66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EDBEA1F4-0FC9-E1F8-4AA0-DA5C3DD2314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13999" y="385854"/>
            <a:ext cx="599089" cy="114795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EF8C6B8-4A26-4525-AF81-799B0351A96D}"/>
              </a:ext>
            </a:extLst>
          </p:cNvPr>
          <p:cNvSpPr txBox="1"/>
          <p:nvPr/>
        </p:nvSpPr>
        <p:spPr>
          <a:xfrm>
            <a:off x="18984" y="4246984"/>
            <a:ext cx="332882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>
                <a:solidFill>
                  <a:srgbClr val="FF33CC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Спикер</a:t>
            </a:r>
            <a:r>
              <a:rPr lang="ru-RU" sz="1400" b="1" dirty="0" smtClean="0">
                <a:solidFill>
                  <a:srgbClr val="FF33CC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:</a:t>
            </a:r>
          </a:p>
          <a:p>
            <a:pPr algn="r"/>
            <a:r>
              <a:rPr lang="ru-RU" sz="1400" b="1" dirty="0" smtClean="0">
                <a:solidFill>
                  <a:srgbClr val="FF33CC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Наталья Валерьевна Мансурова</a:t>
            </a:r>
          </a:p>
          <a:p>
            <a:pPr algn="r"/>
            <a:r>
              <a:rPr lang="ru-RU" sz="1400" b="1" dirty="0" smtClean="0">
                <a:solidFill>
                  <a:srgbClr val="FF33CC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МАДОУ – детский сад компенсирующего вида № 569</a:t>
            </a:r>
          </a:p>
          <a:p>
            <a:pPr algn="r"/>
            <a:r>
              <a:rPr lang="ru-RU" sz="1400" b="1" dirty="0" smtClean="0">
                <a:solidFill>
                  <a:srgbClr val="FF33CC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Воспитатель, ВВК</a:t>
            </a:r>
            <a:endParaRPr lang="ru-RU" sz="1400" b="1" dirty="0">
              <a:solidFill>
                <a:srgbClr val="FF33CC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55020EDD-E85E-4A0B-86CA-6FF69FACC99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55992" y="425814"/>
            <a:ext cx="1196216" cy="103353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4558" y="606175"/>
            <a:ext cx="2340862" cy="356513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75508" y="2817543"/>
            <a:ext cx="4125817" cy="2858882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8984" y="5939957"/>
            <a:ext cx="12173016" cy="914400"/>
          </a:xfrm>
          <a:prstGeom prst="rect">
            <a:avLst/>
          </a:prstGeom>
          <a:solidFill>
            <a:schemeClr val="bg1">
              <a:alpha val="5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Архитектура есть, с одной стороны, самое материальное, 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самое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вещественное и, с другой – самое абстрактное искусство.</a:t>
            </a:r>
          </a:p>
        </p:txBody>
      </p:sp>
    </p:spTree>
    <p:extLst>
      <p:ext uri="{BB962C8B-B14F-4D97-AF65-F5344CB8AC3E}">
        <p14:creationId xmlns:p14="http://schemas.microsoft.com/office/powerpoint/2010/main" xmlns="" val="1214479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96D9D44-9D0B-BA1B-4B91-53C7A48C1D7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341" r="10618"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371788"/>
              <a:gd name="connsiteX1" fmla="*/ 12192000 w 12192000"/>
              <a:gd name="connsiteY1" fmla="*/ 0 h 6371788"/>
              <a:gd name="connsiteX2" fmla="*/ 12192000 w 12192000"/>
              <a:gd name="connsiteY2" fmla="*/ 6371788 h 6371788"/>
              <a:gd name="connsiteX3" fmla="*/ 0 w 12192000"/>
              <a:gd name="connsiteY3" fmla="*/ 6371788 h 6371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371788">
                <a:moveTo>
                  <a:pt x="0" y="0"/>
                </a:moveTo>
                <a:lnTo>
                  <a:pt x="12192000" y="0"/>
                </a:lnTo>
                <a:lnTo>
                  <a:pt x="12192000" y="6371788"/>
                </a:lnTo>
                <a:lnTo>
                  <a:pt x="0" y="6371788"/>
                </a:lnTo>
                <a:close/>
              </a:path>
            </a:pathLst>
          </a:cu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E6D1625C-DD99-B4B1-89C9-8CF8B9C01A44}"/>
              </a:ext>
            </a:extLst>
          </p:cNvPr>
          <p:cNvSpPr/>
          <p:nvPr/>
        </p:nvSpPr>
        <p:spPr>
          <a:xfrm>
            <a:off x="0" y="469900"/>
            <a:ext cx="942975" cy="292100"/>
          </a:xfrm>
          <a:prstGeom prst="rect">
            <a:avLst/>
          </a:prstGeom>
          <a:gradFill>
            <a:gsLst>
              <a:gs pos="0">
                <a:schemeClr val="bg1"/>
              </a:gs>
              <a:gs pos="59000">
                <a:srgbClr val="1688CA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023B3965-E208-B800-F3A9-2EB8CE3F294D}"/>
              </a:ext>
            </a:extLst>
          </p:cNvPr>
          <p:cNvSpPr txBox="1"/>
          <p:nvPr/>
        </p:nvSpPr>
        <p:spPr>
          <a:xfrm>
            <a:off x="996592" y="318498"/>
            <a:ext cx="99556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  <a:cs typeface="Arial" pitchFamily="34" charset="0"/>
              </a:rPr>
              <a:t>С какого возраста знакомить детей с архитектурой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E7D17C53-28B5-43D5-AE74-6CA38450527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57641" y="6032232"/>
            <a:ext cx="811530" cy="701162"/>
          </a:xfrm>
          <a:prstGeom prst="rect">
            <a:avLst/>
          </a:prstGeom>
        </p:spPr>
      </p:pic>
      <p:pic>
        <p:nvPicPr>
          <p:cNvPr id="3074" name="Picture 2" descr="C:\Users\Наташа\Downloads\IMG_168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45433" y="877545"/>
            <a:ext cx="6419118" cy="481433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1" name="Прямоугольник 10"/>
          <p:cNvSpPr/>
          <p:nvPr/>
        </p:nvSpPr>
        <p:spPr>
          <a:xfrm>
            <a:off x="0" y="5943600"/>
            <a:ext cx="12173016" cy="914400"/>
          </a:xfrm>
          <a:prstGeom prst="rect">
            <a:avLst/>
          </a:prstGeom>
          <a:solidFill>
            <a:schemeClr val="bg1">
              <a:alpha val="5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Детей интересует всё только конкретное.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707444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uiExpand="1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79B5DCA-F27F-0EF0-2655-A028D827DF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500"/>
                    </a14:imgEffect>
                    <a14:imgEffect>
                      <a14:saturation sat="4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812" b="7812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E6D1625C-DD99-B4B1-89C9-8CF8B9C01A44}"/>
              </a:ext>
            </a:extLst>
          </p:cNvPr>
          <p:cNvSpPr/>
          <p:nvPr/>
        </p:nvSpPr>
        <p:spPr>
          <a:xfrm>
            <a:off x="0" y="469900"/>
            <a:ext cx="942975" cy="292100"/>
          </a:xfrm>
          <a:prstGeom prst="rect">
            <a:avLst/>
          </a:prstGeom>
          <a:gradFill>
            <a:gsLst>
              <a:gs pos="0">
                <a:schemeClr val="bg1"/>
              </a:gs>
              <a:gs pos="59000">
                <a:srgbClr val="1688CA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023B3965-E208-B800-F3A9-2EB8CE3F294D}"/>
              </a:ext>
            </a:extLst>
          </p:cNvPr>
          <p:cNvSpPr txBox="1"/>
          <p:nvPr/>
        </p:nvSpPr>
        <p:spPr>
          <a:xfrm>
            <a:off x="996593" y="349320"/>
            <a:ext cx="10294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  <a:cs typeface="Arial" pitchFamily="34" charset="0"/>
              </a:rPr>
              <a:t>Зачем детям рассказывать об архитектуре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715CD1BB-2A22-489B-8F6D-AD32857F83C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57641" y="6032232"/>
            <a:ext cx="811530" cy="701162"/>
          </a:xfrm>
          <a:prstGeom prst="rect">
            <a:avLst/>
          </a:prstGeom>
        </p:spPr>
      </p:pic>
      <p:pic>
        <p:nvPicPr>
          <p:cNvPr id="10" name="Picture 2" descr="C:\Users\Наташа\Downloads\attachment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91388" y="925531"/>
            <a:ext cx="4979309" cy="497931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1" name="Прямоугольник 10"/>
          <p:cNvSpPr/>
          <p:nvPr/>
        </p:nvSpPr>
        <p:spPr>
          <a:xfrm>
            <a:off x="0" y="5943600"/>
            <a:ext cx="12173016" cy="914400"/>
          </a:xfrm>
          <a:prstGeom prst="rect">
            <a:avLst/>
          </a:prstGeom>
          <a:solidFill>
            <a:schemeClr val="bg1">
              <a:alpha val="5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Архитектура создаёт настрой, рождает мысли и желания.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2070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Группа 17">
            <a:extLst>
              <a:ext uri="{FF2B5EF4-FFF2-40B4-BE49-F238E27FC236}">
                <a16:creationId xmlns:a16="http://schemas.microsoft.com/office/drawing/2014/main" xmlns="" id="{AE8E2B12-E8D8-0C2A-113A-9FBC1A4ED2D1}"/>
              </a:ext>
            </a:extLst>
          </p:cNvPr>
          <p:cNvGrpSpPr/>
          <p:nvPr/>
        </p:nvGrpSpPr>
        <p:grpSpPr>
          <a:xfrm>
            <a:off x="1" y="0"/>
            <a:ext cx="12191999" cy="6858000"/>
            <a:chOff x="1" y="0"/>
            <a:chExt cx="12191999" cy="6858000"/>
          </a:xfrm>
        </p:grpSpPr>
        <p:pic>
          <p:nvPicPr>
            <p:cNvPr id="16" name="Рисунок 15">
              <a:extLst>
                <a:ext uri="{FF2B5EF4-FFF2-40B4-BE49-F238E27FC236}">
                  <a16:creationId xmlns:a16="http://schemas.microsoft.com/office/drawing/2014/main" xmlns="" id="{754C14DA-1EA4-3371-0452-59899FF8DE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colorTemperature colorTemp="2001"/>
                      </a14:imgEffect>
                      <a14:imgEffect>
                        <a14:saturation sat="38000"/>
                      </a14:imgEffect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42293" r="2707"/>
            <a:stretch>
              <a:fillRect/>
            </a:stretch>
          </p:blipFill>
          <p:spPr>
            <a:xfrm>
              <a:off x="7171896" y="0"/>
              <a:ext cx="5020104" cy="5705524"/>
            </a:xfrm>
            <a:custGeom>
              <a:avLst/>
              <a:gdLst>
                <a:gd name="connsiteX0" fmla="*/ 0 w 5020104"/>
                <a:gd name="connsiteY0" fmla="*/ 0 h 5705524"/>
                <a:gd name="connsiteX1" fmla="*/ 5020104 w 5020104"/>
                <a:gd name="connsiteY1" fmla="*/ 0 h 5705524"/>
                <a:gd name="connsiteX2" fmla="*/ 5020104 w 5020104"/>
                <a:gd name="connsiteY2" fmla="*/ 5705524 h 5705524"/>
                <a:gd name="connsiteX3" fmla="*/ 0 w 5020104"/>
                <a:gd name="connsiteY3" fmla="*/ 5705524 h 57055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020104" h="5705524">
                  <a:moveTo>
                    <a:pt x="0" y="0"/>
                  </a:moveTo>
                  <a:lnTo>
                    <a:pt x="5020104" y="0"/>
                  </a:lnTo>
                  <a:lnTo>
                    <a:pt x="5020104" y="5705524"/>
                  </a:lnTo>
                  <a:lnTo>
                    <a:pt x="0" y="5705524"/>
                  </a:lnTo>
                  <a:close/>
                </a:path>
              </a:pathLst>
            </a:custGeom>
          </p:spPr>
        </p:pic>
        <p:pic>
          <p:nvPicPr>
            <p:cNvPr id="17" name="Рисунок 16">
              <a:extLst>
                <a:ext uri="{FF2B5EF4-FFF2-40B4-BE49-F238E27FC236}">
                  <a16:creationId xmlns:a16="http://schemas.microsoft.com/office/drawing/2014/main" xmlns="" id="{DCC46262-7FC5-0EEF-CD4A-97DF40FEC65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colorTemperature colorTemp="2001"/>
                      </a14:imgEffect>
                      <a14:imgEffect>
                        <a14:saturation sat="38000"/>
                      </a14:imgEffect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990" t="1834" b="22221"/>
            <a:stretch>
              <a:fillRect/>
            </a:stretch>
          </p:blipFill>
          <p:spPr>
            <a:xfrm>
              <a:off x="1" y="0"/>
              <a:ext cx="4618895" cy="6858000"/>
            </a:xfrm>
            <a:custGeom>
              <a:avLst/>
              <a:gdLst>
                <a:gd name="connsiteX0" fmla="*/ 0 w 4618895"/>
                <a:gd name="connsiteY0" fmla="*/ 0 h 6858000"/>
                <a:gd name="connsiteX1" fmla="*/ 4618895 w 4618895"/>
                <a:gd name="connsiteY1" fmla="*/ 0 h 6858000"/>
                <a:gd name="connsiteX2" fmla="*/ 4618895 w 4618895"/>
                <a:gd name="connsiteY2" fmla="*/ 6858000 h 6858000"/>
                <a:gd name="connsiteX3" fmla="*/ 0 w 4618895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18895" h="6858000">
                  <a:moveTo>
                    <a:pt x="0" y="0"/>
                  </a:moveTo>
                  <a:lnTo>
                    <a:pt x="4618895" y="0"/>
                  </a:lnTo>
                  <a:lnTo>
                    <a:pt x="4618895" y="6858000"/>
                  </a:lnTo>
                  <a:lnTo>
                    <a:pt x="0" y="6858000"/>
                  </a:lnTo>
                  <a:close/>
                </a:path>
              </a:pathLst>
            </a:custGeom>
          </p:spPr>
        </p:pic>
      </p:grp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E6D1625C-DD99-B4B1-89C9-8CF8B9C01A44}"/>
              </a:ext>
            </a:extLst>
          </p:cNvPr>
          <p:cNvSpPr/>
          <p:nvPr/>
        </p:nvSpPr>
        <p:spPr>
          <a:xfrm>
            <a:off x="0" y="469900"/>
            <a:ext cx="942975" cy="292100"/>
          </a:xfrm>
          <a:prstGeom prst="rect">
            <a:avLst/>
          </a:prstGeom>
          <a:gradFill>
            <a:gsLst>
              <a:gs pos="0">
                <a:schemeClr val="bg1"/>
              </a:gs>
              <a:gs pos="59000">
                <a:srgbClr val="1688CA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023B3965-E208-B800-F3A9-2EB8CE3F294D}"/>
              </a:ext>
            </a:extLst>
          </p:cNvPr>
          <p:cNvSpPr txBox="1"/>
          <p:nvPr/>
        </p:nvSpPr>
        <p:spPr>
          <a:xfrm>
            <a:off x="1243173" y="287676"/>
            <a:ext cx="9575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  <a:cs typeface="Arial" pitchFamily="34" charset="0"/>
              </a:rPr>
              <a:t>Этапы знакомства детей с архитектурой</a:t>
            </a:r>
            <a:endParaRPr lang="ru-RU" sz="2800" b="1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452871BA-0136-424C-9070-CFD7CF8BD63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57641" y="6032232"/>
            <a:ext cx="811530" cy="701162"/>
          </a:xfrm>
          <a:prstGeom prst="rect">
            <a:avLst/>
          </a:prstGeom>
        </p:spPr>
      </p:pic>
      <p:pic>
        <p:nvPicPr>
          <p:cNvPr id="13314" name="Picture 2" descr="Архитектор: чем занимается и зачем он нужен ? | BuroProject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53581" y="911206"/>
            <a:ext cx="4889035" cy="325617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3318" name="Picture 6" descr="Экскурсии в Екатеринбурге и Свердловской области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2802" y="1216154"/>
            <a:ext cx="3413154" cy="213322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3320" name="Picture 8" descr="Музей архитектуры и дизайна УрГАХУ — Екатеринбург, ул. Горького, д. 4А.  Подробная информация о музее: расписание, фото, адрес и т. д. на  официальном сайте Культура.РФ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89802" y="4010006"/>
            <a:ext cx="4062395" cy="203119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3322" name="Picture 10" descr="Город конструктивизма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93265" y="3547953"/>
            <a:ext cx="1724595" cy="259160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3324" name="Picture 12" descr="Деревянное зодчество Екатеринбурга. Часть 1. — Фатеев.ру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251580" y="1127594"/>
            <a:ext cx="3553427" cy="197520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3326" name="Picture 14" descr="Храм на Крови отметит свой престольный праздник - Екатеринбургская епархия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498191" y="3236359"/>
            <a:ext cx="3095024" cy="271237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20" name="Прямоугольник 19"/>
          <p:cNvSpPr/>
          <p:nvPr/>
        </p:nvSpPr>
        <p:spPr>
          <a:xfrm>
            <a:off x="0" y="5943600"/>
            <a:ext cx="12173016" cy="914400"/>
          </a:xfrm>
          <a:prstGeom prst="rect">
            <a:avLst/>
          </a:prstGeom>
          <a:solidFill>
            <a:schemeClr val="bg1">
              <a:alpha val="5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Цикл занятий «Юный архитектор»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2299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79B5DCA-F27F-0EF0-2655-A028D827DF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500"/>
                    </a14:imgEffect>
                    <a14:imgEffect>
                      <a14:saturation sat="4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812" b="7812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E6D1625C-DD99-B4B1-89C9-8CF8B9C01A44}"/>
              </a:ext>
            </a:extLst>
          </p:cNvPr>
          <p:cNvSpPr/>
          <p:nvPr/>
        </p:nvSpPr>
        <p:spPr>
          <a:xfrm>
            <a:off x="0" y="469900"/>
            <a:ext cx="942975" cy="292100"/>
          </a:xfrm>
          <a:prstGeom prst="rect">
            <a:avLst/>
          </a:prstGeom>
          <a:gradFill>
            <a:gsLst>
              <a:gs pos="0">
                <a:schemeClr val="bg1"/>
              </a:gs>
              <a:gs pos="59000">
                <a:srgbClr val="1688CA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023B3965-E208-B800-F3A9-2EB8CE3F294D}"/>
              </a:ext>
            </a:extLst>
          </p:cNvPr>
          <p:cNvSpPr txBox="1"/>
          <p:nvPr/>
        </p:nvSpPr>
        <p:spPr>
          <a:xfrm>
            <a:off x="972470" y="339047"/>
            <a:ext cx="1104829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  <a:cs typeface="Arial" pitchFamily="34" charset="0"/>
              </a:rPr>
              <a:t>Какой способ лучше выбрать для знакомства детей с архитектурой </a:t>
            </a:r>
            <a:endParaRPr lang="ru-RU" sz="25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715CD1BB-2A22-489B-8F6D-AD32857F83C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57641" y="6032232"/>
            <a:ext cx="811530" cy="701162"/>
          </a:xfrm>
          <a:prstGeom prst="rect">
            <a:avLst/>
          </a:prstGeom>
        </p:spPr>
      </p:pic>
      <p:pic>
        <p:nvPicPr>
          <p:cNvPr id="12289" name="Picture 1" descr="C:\Users\Наташа\Downloads\IMG_852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24000" y="921047"/>
            <a:ext cx="7671744" cy="512266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1" name="Прямоугольник 10"/>
          <p:cNvSpPr/>
          <p:nvPr/>
        </p:nvSpPr>
        <p:spPr>
          <a:xfrm>
            <a:off x="0" y="5943600"/>
            <a:ext cx="12173016" cy="914400"/>
          </a:xfrm>
          <a:prstGeom prst="rect">
            <a:avLst/>
          </a:prstGeom>
          <a:solidFill>
            <a:schemeClr val="bg1">
              <a:alpha val="5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Архитектуру лучше всего смотреть в естественных условиях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2070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7">
            <a:extLst>
              <a:ext uri="{FF2B5EF4-FFF2-40B4-BE49-F238E27FC236}">
                <a16:creationId xmlns:a16="http://schemas.microsoft.com/office/drawing/2014/main" xmlns="" id="{AE8E2B12-E8D8-0C2A-113A-9FBC1A4ED2D1}"/>
              </a:ext>
            </a:extLst>
          </p:cNvPr>
          <p:cNvGrpSpPr/>
          <p:nvPr/>
        </p:nvGrpSpPr>
        <p:grpSpPr>
          <a:xfrm>
            <a:off x="1" y="0"/>
            <a:ext cx="12191999" cy="6858000"/>
            <a:chOff x="1" y="0"/>
            <a:chExt cx="12191999" cy="6858000"/>
          </a:xfrm>
        </p:grpSpPr>
        <p:pic>
          <p:nvPicPr>
            <p:cNvPr id="16" name="Рисунок 15">
              <a:extLst>
                <a:ext uri="{FF2B5EF4-FFF2-40B4-BE49-F238E27FC236}">
                  <a16:creationId xmlns:a16="http://schemas.microsoft.com/office/drawing/2014/main" xmlns="" id="{754C14DA-1EA4-3371-0452-59899FF8DE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colorTemperature colorTemp="2001"/>
                      </a14:imgEffect>
                      <a14:imgEffect>
                        <a14:saturation sat="38000"/>
                      </a14:imgEffect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42293" r="2707"/>
            <a:stretch>
              <a:fillRect/>
            </a:stretch>
          </p:blipFill>
          <p:spPr>
            <a:xfrm>
              <a:off x="7171896" y="0"/>
              <a:ext cx="5020104" cy="5705524"/>
            </a:xfrm>
            <a:custGeom>
              <a:avLst/>
              <a:gdLst>
                <a:gd name="connsiteX0" fmla="*/ 0 w 5020104"/>
                <a:gd name="connsiteY0" fmla="*/ 0 h 5705524"/>
                <a:gd name="connsiteX1" fmla="*/ 5020104 w 5020104"/>
                <a:gd name="connsiteY1" fmla="*/ 0 h 5705524"/>
                <a:gd name="connsiteX2" fmla="*/ 5020104 w 5020104"/>
                <a:gd name="connsiteY2" fmla="*/ 5705524 h 5705524"/>
                <a:gd name="connsiteX3" fmla="*/ 0 w 5020104"/>
                <a:gd name="connsiteY3" fmla="*/ 5705524 h 57055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020104" h="5705524">
                  <a:moveTo>
                    <a:pt x="0" y="0"/>
                  </a:moveTo>
                  <a:lnTo>
                    <a:pt x="5020104" y="0"/>
                  </a:lnTo>
                  <a:lnTo>
                    <a:pt x="5020104" y="5705524"/>
                  </a:lnTo>
                  <a:lnTo>
                    <a:pt x="0" y="5705524"/>
                  </a:lnTo>
                  <a:close/>
                </a:path>
              </a:pathLst>
            </a:custGeom>
          </p:spPr>
        </p:pic>
        <p:pic>
          <p:nvPicPr>
            <p:cNvPr id="17" name="Рисунок 16">
              <a:extLst>
                <a:ext uri="{FF2B5EF4-FFF2-40B4-BE49-F238E27FC236}">
                  <a16:creationId xmlns:a16="http://schemas.microsoft.com/office/drawing/2014/main" xmlns="" id="{DCC46262-7FC5-0EEF-CD4A-97DF40FEC65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colorTemperature colorTemp="2001"/>
                      </a14:imgEffect>
                      <a14:imgEffect>
                        <a14:saturation sat="38000"/>
                      </a14:imgEffect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990" t="1834" b="22221"/>
            <a:stretch>
              <a:fillRect/>
            </a:stretch>
          </p:blipFill>
          <p:spPr>
            <a:xfrm>
              <a:off x="1" y="0"/>
              <a:ext cx="4618895" cy="6858000"/>
            </a:xfrm>
            <a:custGeom>
              <a:avLst/>
              <a:gdLst>
                <a:gd name="connsiteX0" fmla="*/ 0 w 4618895"/>
                <a:gd name="connsiteY0" fmla="*/ 0 h 6858000"/>
                <a:gd name="connsiteX1" fmla="*/ 4618895 w 4618895"/>
                <a:gd name="connsiteY1" fmla="*/ 0 h 6858000"/>
                <a:gd name="connsiteX2" fmla="*/ 4618895 w 4618895"/>
                <a:gd name="connsiteY2" fmla="*/ 6858000 h 6858000"/>
                <a:gd name="connsiteX3" fmla="*/ 0 w 4618895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18895" h="6858000">
                  <a:moveTo>
                    <a:pt x="0" y="0"/>
                  </a:moveTo>
                  <a:lnTo>
                    <a:pt x="4618895" y="0"/>
                  </a:lnTo>
                  <a:lnTo>
                    <a:pt x="4618895" y="6858000"/>
                  </a:lnTo>
                  <a:lnTo>
                    <a:pt x="0" y="6858000"/>
                  </a:lnTo>
                  <a:close/>
                </a:path>
              </a:pathLst>
            </a:custGeom>
          </p:spPr>
        </p:pic>
      </p:grp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E6D1625C-DD99-B4B1-89C9-8CF8B9C01A44}"/>
              </a:ext>
            </a:extLst>
          </p:cNvPr>
          <p:cNvSpPr/>
          <p:nvPr/>
        </p:nvSpPr>
        <p:spPr>
          <a:xfrm>
            <a:off x="0" y="469900"/>
            <a:ext cx="942975" cy="292100"/>
          </a:xfrm>
          <a:prstGeom prst="rect">
            <a:avLst/>
          </a:prstGeom>
          <a:gradFill>
            <a:gsLst>
              <a:gs pos="0">
                <a:schemeClr val="bg1"/>
              </a:gs>
              <a:gs pos="59000">
                <a:srgbClr val="1688CA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452871BA-0136-424C-9070-CFD7CF8BD63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57641" y="6032232"/>
            <a:ext cx="811530" cy="701162"/>
          </a:xfrm>
          <a:prstGeom prst="rect">
            <a:avLst/>
          </a:prstGeom>
        </p:spPr>
      </p:pic>
      <p:pic>
        <p:nvPicPr>
          <p:cNvPr id="11265" name="Picture 1" descr="C:\Users\Наташа\Downloads\attachment (1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42816" y="184935"/>
            <a:ext cx="5493873" cy="549387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9" name="Прямоугольник 8"/>
          <p:cNvSpPr/>
          <p:nvPr/>
        </p:nvSpPr>
        <p:spPr>
          <a:xfrm>
            <a:off x="0" y="5943600"/>
            <a:ext cx="12173016" cy="914400"/>
          </a:xfrm>
          <a:prstGeom prst="rect">
            <a:avLst/>
          </a:prstGeom>
          <a:solidFill>
            <a:schemeClr val="bg1">
              <a:alpha val="5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В продуктивных видах деятельности </a:t>
            </a:r>
          </a:p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дети получают возможность отражать впечатления.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2299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79B5DCA-F27F-0EF0-2655-A028D827DF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500"/>
                    </a14:imgEffect>
                    <a14:imgEffect>
                      <a14:saturation sat="4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812" b="7812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E6D1625C-DD99-B4B1-89C9-8CF8B9C01A44}"/>
              </a:ext>
            </a:extLst>
          </p:cNvPr>
          <p:cNvSpPr/>
          <p:nvPr/>
        </p:nvSpPr>
        <p:spPr>
          <a:xfrm>
            <a:off x="0" y="469900"/>
            <a:ext cx="942975" cy="292100"/>
          </a:xfrm>
          <a:prstGeom prst="rect">
            <a:avLst/>
          </a:prstGeom>
          <a:gradFill>
            <a:gsLst>
              <a:gs pos="0">
                <a:schemeClr val="bg1"/>
              </a:gs>
              <a:gs pos="59000">
                <a:srgbClr val="1688CA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715CD1BB-2A22-489B-8F6D-AD32857F83C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57641" y="6032232"/>
            <a:ext cx="811530" cy="701162"/>
          </a:xfrm>
          <a:prstGeom prst="rect">
            <a:avLst/>
          </a:prstGeom>
        </p:spPr>
      </p:pic>
      <p:pic>
        <p:nvPicPr>
          <p:cNvPr id="10241" name="Picture 1" descr="C:\Users\Наташа\Downloads\IMG_719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45814" y="307925"/>
            <a:ext cx="7332443" cy="549933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7" name="Прямоугольник 6"/>
          <p:cNvSpPr/>
          <p:nvPr/>
        </p:nvSpPr>
        <p:spPr>
          <a:xfrm>
            <a:off x="0" y="5943600"/>
            <a:ext cx="12173016" cy="914400"/>
          </a:xfrm>
          <a:prstGeom prst="rect">
            <a:avLst/>
          </a:prstGeom>
          <a:solidFill>
            <a:schemeClr val="bg1">
              <a:alpha val="5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Работа должна быть системной и последовательной.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2070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7">
            <a:extLst>
              <a:ext uri="{FF2B5EF4-FFF2-40B4-BE49-F238E27FC236}">
                <a16:creationId xmlns:a16="http://schemas.microsoft.com/office/drawing/2014/main" xmlns="" id="{AE8E2B12-E8D8-0C2A-113A-9FBC1A4ED2D1}"/>
              </a:ext>
            </a:extLst>
          </p:cNvPr>
          <p:cNvGrpSpPr/>
          <p:nvPr/>
        </p:nvGrpSpPr>
        <p:grpSpPr>
          <a:xfrm>
            <a:off x="1" y="0"/>
            <a:ext cx="12191999" cy="6858000"/>
            <a:chOff x="1" y="0"/>
            <a:chExt cx="12191999" cy="6858000"/>
          </a:xfrm>
        </p:grpSpPr>
        <p:pic>
          <p:nvPicPr>
            <p:cNvPr id="16" name="Рисунок 15">
              <a:extLst>
                <a:ext uri="{FF2B5EF4-FFF2-40B4-BE49-F238E27FC236}">
                  <a16:creationId xmlns:a16="http://schemas.microsoft.com/office/drawing/2014/main" xmlns="" id="{754C14DA-1EA4-3371-0452-59899FF8DE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colorTemperature colorTemp="2001"/>
                      </a14:imgEffect>
                      <a14:imgEffect>
                        <a14:saturation sat="38000"/>
                      </a14:imgEffect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42293" r="2707"/>
            <a:stretch>
              <a:fillRect/>
            </a:stretch>
          </p:blipFill>
          <p:spPr>
            <a:xfrm>
              <a:off x="7171896" y="0"/>
              <a:ext cx="5020104" cy="5705524"/>
            </a:xfrm>
            <a:custGeom>
              <a:avLst/>
              <a:gdLst>
                <a:gd name="connsiteX0" fmla="*/ 0 w 5020104"/>
                <a:gd name="connsiteY0" fmla="*/ 0 h 5705524"/>
                <a:gd name="connsiteX1" fmla="*/ 5020104 w 5020104"/>
                <a:gd name="connsiteY1" fmla="*/ 0 h 5705524"/>
                <a:gd name="connsiteX2" fmla="*/ 5020104 w 5020104"/>
                <a:gd name="connsiteY2" fmla="*/ 5705524 h 5705524"/>
                <a:gd name="connsiteX3" fmla="*/ 0 w 5020104"/>
                <a:gd name="connsiteY3" fmla="*/ 5705524 h 57055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020104" h="5705524">
                  <a:moveTo>
                    <a:pt x="0" y="0"/>
                  </a:moveTo>
                  <a:lnTo>
                    <a:pt x="5020104" y="0"/>
                  </a:lnTo>
                  <a:lnTo>
                    <a:pt x="5020104" y="5705524"/>
                  </a:lnTo>
                  <a:lnTo>
                    <a:pt x="0" y="5705524"/>
                  </a:lnTo>
                  <a:close/>
                </a:path>
              </a:pathLst>
            </a:custGeom>
          </p:spPr>
        </p:pic>
        <p:pic>
          <p:nvPicPr>
            <p:cNvPr id="17" name="Рисунок 16">
              <a:extLst>
                <a:ext uri="{FF2B5EF4-FFF2-40B4-BE49-F238E27FC236}">
                  <a16:creationId xmlns:a16="http://schemas.microsoft.com/office/drawing/2014/main" xmlns="" id="{DCC46262-7FC5-0EEF-CD4A-97DF40FEC65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colorTemperature colorTemp="2001"/>
                      </a14:imgEffect>
                      <a14:imgEffect>
                        <a14:saturation sat="38000"/>
                      </a14:imgEffect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990" t="1834" b="22221"/>
            <a:stretch>
              <a:fillRect/>
            </a:stretch>
          </p:blipFill>
          <p:spPr>
            <a:xfrm>
              <a:off x="1" y="0"/>
              <a:ext cx="4618895" cy="6858000"/>
            </a:xfrm>
            <a:custGeom>
              <a:avLst/>
              <a:gdLst>
                <a:gd name="connsiteX0" fmla="*/ 0 w 4618895"/>
                <a:gd name="connsiteY0" fmla="*/ 0 h 6858000"/>
                <a:gd name="connsiteX1" fmla="*/ 4618895 w 4618895"/>
                <a:gd name="connsiteY1" fmla="*/ 0 h 6858000"/>
                <a:gd name="connsiteX2" fmla="*/ 4618895 w 4618895"/>
                <a:gd name="connsiteY2" fmla="*/ 6858000 h 6858000"/>
                <a:gd name="connsiteX3" fmla="*/ 0 w 4618895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18895" h="6858000">
                  <a:moveTo>
                    <a:pt x="0" y="0"/>
                  </a:moveTo>
                  <a:lnTo>
                    <a:pt x="4618895" y="0"/>
                  </a:lnTo>
                  <a:lnTo>
                    <a:pt x="4618895" y="6858000"/>
                  </a:lnTo>
                  <a:lnTo>
                    <a:pt x="0" y="6858000"/>
                  </a:lnTo>
                  <a:close/>
                </a:path>
              </a:pathLst>
            </a:custGeom>
          </p:spPr>
        </p:pic>
      </p:grp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E6D1625C-DD99-B4B1-89C9-8CF8B9C01A44}"/>
              </a:ext>
            </a:extLst>
          </p:cNvPr>
          <p:cNvSpPr/>
          <p:nvPr/>
        </p:nvSpPr>
        <p:spPr>
          <a:xfrm>
            <a:off x="0" y="469900"/>
            <a:ext cx="942975" cy="292100"/>
          </a:xfrm>
          <a:prstGeom prst="rect">
            <a:avLst/>
          </a:prstGeom>
          <a:gradFill>
            <a:gsLst>
              <a:gs pos="0">
                <a:schemeClr val="bg1"/>
              </a:gs>
              <a:gs pos="59000">
                <a:srgbClr val="1688CA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023B3965-E208-B800-F3A9-2EB8CE3F294D}"/>
              </a:ext>
            </a:extLst>
          </p:cNvPr>
          <p:cNvSpPr txBox="1"/>
          <p:nvPr/>
        </p:nvSpPr>
        <p:spPr>
          <a:xfrm>
            <a:off x="1169581" y="318499"/>
            <a:ext cx="9217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  <a:cs typeface="Arial" pitchFamily="34" charset="0"/>
              </a:rPr>
              <a:t>Как разглядеть в малыше архитектора</a:t>
            </a:r>
            <a:endParaRPr lang="ru-RU" sz="2800" b="1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452871BA-0136-424C-9070-CFD7CF8BD63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57641" y="6032232"/>
            <a:ext cx="811530" cy="701162"/>
          </a:xfrm>
          <a:prstGeom prst="rect">
            <a:avLst/>
          </a:prstGeom>
        </p:spPr>
      </p:pic>
      <p:pic>
        <p:nvPicPr>
          <p:cNvPr id="9218" name="Picture 2" descr="Счастливый мир будущего. акварель. …» — картинка создана в Шедеврум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59746" y="965772"/>
            <a:ext cx="4715837" cy="471583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0" name="Прямоугольник 9"/>
          <p:cNvSpPr/>
          <p:nvPr/>
        </p:nvSpPr>
        <p:spPr>
          <a:xfrm>
            <a:off x="0" y="5799762"/>
            <a:ext cx="12173016" cy="914400"/>
          </a:xfrm>
          <a:prstGeom prst="rect">
            <a:avLst/>
          </a:prstGeom>
          <a:solidFill>
            <a:schemeClr val="bg1">
              <a:alpha val="5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Для нас гораздо важнее пробудить в детях интерес к искусству архитектуры, </a:t>
            </a:r>
          </a:p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к окружающему миру, умение мыслить и видеть прекрасное.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2299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469</TotalTime>
  <Words>141</Words>
  <Application>Microsoft Office PowerPoint</Application>
  <PresentationFormat>Произвольный</PresentationFormat>
  <Paragraphs>22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Артем Аненко</dc:creator>
  <cp:lastModifiedBy>Наташа</cp:lastModifiedBy>
  <cp:revision>51</cp:revision>
  <dcterms:created xsi:type="dcterms:W3CDTF">2023-07-18T06:21:22Z</dcterms:created>
  <dcterms:modified xsi:type="dcterms:W3CDTF">2024-09-30T17:58:37Z</dcterms:modified>
</cp:coreProperties>
</file>