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sldIdLst>
    <p:sldId id="256" r:id="rId2"/>
    <p:sldId id="257" r:id="rId3"/>
    <p:sldId id="258" r:id="rId4"/>
    <p:sldId id="259" r:id="rId5"/>
    <p:sldId id="262" r:id="rId6"/>
    <p:sldId id="260" r:id="rId7"/>
    <p:sldId id="261" r:id="rId8"/>
    <p:sldId id="263" r:id="rId9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83" d="100"/>
          <a:sy n="83" d="100"/>
        </p:scale>
        <p:origin x="658" y="67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Brickwork-HD-R1a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 useBgFill="1">
        <p:nvSpPr>
          <p:cNvPr id="12" name="Freeform 11"/>
          <p:cNvSpPr/>
          <p:nvPr/>
        </p:nvSpPr>
        <p:spPr>
          <a:xfrm>
            <a:off x="-15875" y="0"/>
            <a:ext cx="11683810" cy="6588125"/>
          </a:xfrm>
          <a:custGeom>
            <a:avLst/>
            <a:gdLst/>
            <a:ahLst/>
            <a:cxnLst/>
            <a:rect l="l" t="t" r="r" b="b"/>
            <a:pathLst>
              <a:path w="11683810" h="6588125">
                <a:moveTo>
                  <a:pt x="0" y="0"/>
                </a:moveTo>
                <a:lnTo>
                  <a:pt x="11318691" y="0"/>
                </a:lnTo>
                <a:lnTo>
                  <a:pt x="11683810" y="5976938"/>
                </a:lnTo>
                <a:lnTo>
                  <a:pt x="15875" y="6588125"/>
                </a:lnTo>
                <a:cubicBezTo>
                  <a:pt x="10583" y="4386792"/>
                  <a:pt x="5292" y="2185458"/>
                  <a:pt x="0" y="0"/>
                </a:cubicBezTo>
                <a:close/>
              </a:path>
            </a:pathLst>
          </a:custGeom>
          <a:ln>
            <a:noFill/>
          </a:ln>
          <a:effectLst>
            <a:outerShdw blurRad="101600" dist="152400" dir="4380000" algn="tl" rotWithShape="0">
              <a:srgbClr val="000000">
                <a:alpha val="43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14" name="Freeform 13"/>
          <p:cNvSpPr/>
          <p:nvPr/>
        </p:nvSpPr>
        <p:spPr>
          <a:xfrm>
            <a:off x="0" y="4282257"/>
            <a:ext cx="11329257" cy="2028845"/>
          </a:xfrm>
          <a:custGeom>
            <a:avLst/>
            <a:gdLst/>
            <a:ahLst/>
            <a:cxnLst/>
            <a:rect l="l" t="t" r="r" b="b"/>
            <a:pathLst>
              <a:path w="11329257" h="2028845">
                <a:moveTo>
                  <a:pt x="0" y="588520"/>
                </a:moveTo>
                <a:lnTo>
                  <a:pt x="11244075" y="0"/>
                </a:lnTo>
                <a:lnTo>
                  <a:pt x="11329257" y="1424838"/>
                </a:lnTo>
                <a:lnTo>
                  <a:pt x="0" y="2028845"/>
                </a:lnTo>
                <a:lnTo>
                  <a:pt x="0" y="588520"/>
                </a:lnTo>
                <a:close/>
              </a:path>
            </a:pathLst>
          </a:custGeom>
          <a:gradFill flip="none" rotWithShape="1">
            <a:gsLst>
              <a:gs pos="34000">
                <a:schemeClr val="accent1"/>
              </a:gs>
              <a:gs pos="100000">
                <a:schemeClr val="accent1">
                  <a:lumMod val="5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6" name="Freeform 25"/>
          <p:cNvSpPr/>
          <p:nvPr/>
        </p:nvSpPr>
        <p:spPr>
          <a:xfrm>
            <a:off x="0" y="0"/>
            <a:ext cx="8719579" cy="456877"/>
          </a:xfrm>
          <a:custGeom>
            <a:avLst/>
            <a:gdLst/>
            <a:ahLst/>
            <a:cxnLst/>
            <a:rect l="l" t="t" r="r" b="b"/>
            <a:pathLst>
              <a:path w="8719579" h="456877">
                <a:moveTo>
                  <a:pt x="0" y="0"/>
                </a:moveTo>
                <a:lnTo>
                  <a:pt x="8719579" y="0"/>
                </a:lnTo>
                <a:lnTo>
                  <a:pt x="0" y="456877"/>
                </a:lnTo>
                <a:lnTo>
                  <a:pt x="0" y="0"/>
                </a:lnTo>
                <a:close/>
              </a:path>
            </a:pathLst>
          </a:custGeom>
          <a:gradFill flip="none" rotWithShape="1">
            <a:gsLst>
              <a:gs pos="34000">
                <a:schemeClr val="accent1"/>
              </a:gs>
              <a:gs pos="100000">
                <a:schemeClr val="accent1">
                  <a:lumMod val="5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15" name="Freeform 14"/>
          <p:cNvSpPr/>
          <p:nvPr/>
        </p:nvSpPr>
        <p:spPr>
          <a:xfrm rot="21420000">
            <a:off x="-161800" y="293317"/>
            <a:ext cx="11367116" cy="5751804"/>
          </a:xfrm>
          <a:custGeom>
            <a:avLst/>
            <a:gdLst/>
            <a:ahLst/>
            <a:cxnLst/>
            <a:rect l="l" t="t" r="r" b="b"/>
            <a:pathLst>
              <a:path w="11367116" h="5751804">
                <a:moveTo>
                  <a:pt x="11346705" y="0"/>
                </a:moveTo>
                <a:cubicBezTo>
                  <a:pt x="11353509" y="1915114"/>
                  <a:pt x="11360312" y="3830229"/>
                  <a:pt x="11367116" y="5745343"/>
                </a:cubicBezTo>
                <a:lnTo>
                  <a:pt x="0" y="5751804"/>
                </a:lnTo>
              </a:path>
            </a:pathLst>
          </a:custGeom>
          <a:ln w="82550">
            <a:solidFill>
              <a:schemeClr val="tx1">
                <a:lumMod val="50000"/>
                <a:lumOff val="50000"/>
              </a:schemeClr>
            </a:solidFill>
            <a:miter lim="800000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 rot="21420000">
            <a:off x="891201" y="662656"/>
            <a:ext cx="9755187" cy="2766528"/>
          </a:xfrm>
        </p:spPr>
        <p:txBody>
          <a:bodyPr anchor="b">
            <a:normAutofit/>
          </a:bodyPr>
          <a:lstStyle>
            <a:lvl1pPr algn="r">
              <a:defRPr sz="80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 rot="21420000">
            <a:off x="983062" y="3505209"/>
            <a:ext cx="9755187" cy="550333"/>
          </a:xfrm>
        </p:spPr>
        <p:txBody>
          <a:bodyPr anchor="t">
            <a:noAutofit/>
          </a:bodyPr>
          <a:lstStyle>
            <a:lvl1pPr marL="0" indent="0" algn="r">
              <a:buNone/>
              <a:defRPr sz="2800">
                <a:solidFill>
                  <a:schemeClr val="bg1">
                    <a:lumMod val="50000"/>
                  </a:schemeClr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 rot="21420000">
            <a:off x="4948541" y="4578463"/>
            <a:ext cx="6143653" cy="1163112"/>
          </a:xfrm>
        </p:spPr>
        <p:txBody>
          <a:bodyPr/>
          <a:lstStyle>
            <a:lvl1pPr algn="ctr">
              <a:defRPr sz="5400"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fld id="{EF297650-9F5F-4032-AD2F-A46D12074D35}" type="datetimeFigureOut">
              <a:rPr lang="ru-RU" smtClean="0"/>
              <a:t>25.03.2024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 rot="21420000">
            <a:off x="-5560" y="4883024"/>
            <a:ext cx="4047239" cy="1195538"/>
          </a:xfrm>
        </p:spPr>
        <p:txBody>
          <a:bodyPr vert="horz" lIns="91440" tIns="45720" rIns="91440" bIns="45720" rtlCol="0" anchor="ctr"/>
          <a:lstStyle>
            <a:lvl1pPr algn="r">
              <a:defRPr lang="en-US" sz="5400" dirty="0"/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 rot="21420000">
            <a:off x="9851758" y="3832648"/>
            <a:ext cx="907186" cy="498470"/>
          </a:xfrm>
        </p:spPr>
        <p:txBody>
          <a:bodyPr/>
          <a:lstStyle>
            <a:lvl1pPr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fld id="{FE23DCD4-085C-4116-8F9D-9F7E344553D6}" type="slidenum">
              <a:rPr lang="ru-RU" smtClean="0"/>
              <a:t>‹#›</a:t>
            </a:fld>
            <a:endParaRPr lang="ru-RU"/>
          </a:p>
        </p:txBody>
      </p:sp>
      <p:sp>
        <p:nvSpPr>
          <p:cNvPr id="25" name="5-Point Star 24"/>
          <p:cNvSpPr/>
          <p:nvPr/>
        </p:nvSpPr>
        <p:spPr>
          <a:xfrm rot="21420000">
            <a:off x="4221385" y="5111356"/>
            <a:ext cx="515386" cy="515386"/>
          </a:xfrm>
          <a:prstGeom prst="star5">
            <a:avLst>
              <a:gd name="adj" fmla="val 26693"/>
              <a:gd name="hf" fmla="val 105146"/>
              <a:gd name="vf" fmla="val 110557"/>
            </a:avLst>
          </a:prstGeom>
          <a:solidFill>
            <a:schemeClr val="tx1">
              <a:alpha val="40000"/>
            </a:schemeClr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</p:spTree>
    <p:extLst>
      <p:ext uri="{BB962C8B-B14F-4D97-AF65-F5344CB8AC3E}">
        <p14:creationId xmlns:p14="http://schemas.microsoft.com/office/powerpoint/2010/main" val="124368184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2" name="Content Placeholder 2"/>
          <p:cNvSpPr>
            <a:spLocks noGrp="1"/>
          </p:cNvSpPr>
          <p:nvPr>
            <p:ph sz="quarter" idx="13"/>
          </p:nvPr>
        </p:nvSpPr>
        <p:spPr>
          <a:xfrm>
            <a:off x="685800" y="2063396"/>
            <a:ext cx="10394707" cy="3311189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297650-9F5F-4032-AD2F-A46D12074D35}" type="datetimeFigureOut">
              <a:rPr lang="ru-RU" smtClean="0"/>
              <a:t>25.03.2024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23DCD4-085C-4116-8F9D-9F7E344553D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1164664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1" y="685800"/>
            <a:ext cx="10394707" cy="3193487"/>
          </a:xfrm>
        </p:spPr>
        <p:txBody>
          <a:bodyPr anchor="b">
            <a:normAutofit/>
          </a:bodyPr>
          <a:lstStyle>
            <a:lvl1pPr algn="l">
              <a:defRPr sz="54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801" y="3742267"/>
            <a:ext cx="10394707" cy="1639614"/>
          </a:xfrm>
        </p:spPr>
        <p:txBody>
          <a:bodyPr anchor="t">
            <a:normAutofit/>
          </a:bodyPr>
          <a:lstStyle>
            <a:lvl1pPr marL="0" indent="0" algn="l">
              <a:buNone/>
              <a:defRPr sz="2000">
                <a:solidFill>
                  <a:schemeClr val="bg1">
                    <a:lumMod val="50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297650-9F5F-4032-AD2F-A46D12074D35}" type="datetimeFigureOut">
              <a:rPr lang="ru-RU" smtClean="0"/>
              <a:t>25.03.2024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23DCD4-085C-4116-8F9D-9F7E344553D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3110475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itle 1"/>
          <p:cNvSpPr>
            <a:spLocks noGrp="1"/>
          </p:cNvSpPr>
          <p:nvPr>
            <p:ph type="title"/>
          </p:nvPr>
        </p:nvSpPr>
        <p:spPr>
          <a:xfrm>
            <a:off x="685801" y="685800"/>
            <a:ext cx="10396882" cy="115814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2" name="Content Placeholder 2"/>
          <p:cNvSpPr>
            <a:spLocks noGrp="1"/>
          </p:cNvSpPr>
          <p:nvPr>
            <p:ph sz="quarter" idx="13"/>
          </p:nvPr>
        </p:nvSpPr>
        <p:spPr>
          <a:xfrm>
            <a:off x="685800" y="2063396"/>
            <a:ext cx="5088714" cy="3311189"/>
          </a:xfrm>
        </p:spPr>
        <p:txBody>
          <a:bodyPr anchor="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13" name="Content Placeholder 3"/>
          <p:cNvSpPr>
            <a:spLocks noGrp="1"/>
          </p:cNvSpPr>
          <p:nvPr>
            <p:ph sz="quarter" idx="14"/>
          </p:nvPr>
        </p:nvSpPr>
        <p:spPr>
          <a:xfrm>
            <a:off x="5993971" y="2063396"/>
            <a:ext cx="5086538" cy="3311189"/>
          </a:xfrm>
        </p:spPr>
        <p:txBody>
          <a:bodyPr anchor="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297650-9F5F-4032-AD2F-A46D12074D35}" type="datetimeFigureOut">
              <a:rPr lang="ru-RU" smtClean="0"/>
              <a:t>25.03.2024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23DCD4-085C-4116-8F9D-9F7E344553D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86694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itle 1"/>
          <p:cNvSpPr>
            <a:spLocks noGrp="1"/>
          </p:cNvSpPr>
          <p:nvPr>
            <p:ph type="title"/>
          </p:nvPr>
        </p:nvSpPr>
        <p:spPr>
          <a:xfrm>
            <a:off x="685801" y="685800"/>
            <a:ext cx="10394707" cy="115814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18356" y="2063396"/>
            <a:ext cx="4856158" cy="679994"/>
          </a:xfrm>
        </p:spPr>
        <p:txBody>
          <a:bodyPr anchor="b">
            <a:noAutofit/>
          </a:bodyPr>
          <a:lstStyle>
            <a:lvl1pPr marL="0" indent="0">
              <a:lnSpc>
                <a:spcPct val="90000"/>
              </a:lnSpc>
              <a:buNone/>
              <a:defRPr sz="26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12" name="Content Placeholder 3"/>
          <p:cNvSpPr>
            <a:spLocks noGrp="1"/>
          </p:cNvSpPr>
          <p:nvPr>
            <p:ph sz="quarter" idx="13"/>
          </p:nvPr>
        </p:nvSpPr>
        <p:spPr>
          <a:xfrm>
            <a:off x="685802" y="2861733"/>
            <a:ext cx="5088712" cy="2512852"/>
          </a:xfrm>
        </p:spPr>
        <p:txBody>
          <a:bodyPr anchor="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218191" y="2063396"/>
            <a:ext cx="4864491" cy="679994"/>
          </a:xfrm>
        </p:spPr>
        <p:txBody>
          <a:bodyPr anchor="b">
            <a:noAutofit/>
          </a:bodyPr>
          <a:lstStyle>
            <a:lvl1pPr marL="0" indent="0">
              <a:lnSpc>
                <a:spcPct val="90000"/>
              </a:lnSpc>
              <a:buNone/>
              <a:defRPr sz="26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13" name="Content Placeholder 5"/>
          <p:cNvSpPr>
            <a:spLocks noGrp="1"/>
          </p:cNvSpPr>
          <p:nvPr>
            <p:ph sz="quarter" idx="14"/>
          </p:nvPr>
        </p:nvSpPr>
        <p:spPr>
          <a:xfrm>
            <a:off x="5993969" y="2861733"/>
            <a:ext cx="5088713" cy="2512852"/>
          </a:xfrm>
        </p:spPr>
        <p:txBody>
          <a:bodyPr anchor="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297650-9F5F-4032-AD2F-A46D12074D35}" type="datetimeFigureOut">
              <a:rPr lang="ru-RU" smtClean="0"/>
              <a:t>25.03.2024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23DCD4-085C-4116-8F9D-9F7E344553D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12013395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297650-9F5F-4032-AD2F-A46D12074D35}" type="datetimeFigureOut">
              <a:rPr lang="ru-RU" smtClean="0"/>
              <a:t>25.03.2024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23DCD4-085C-4116-8F9D-9F7E344553D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9359970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297650-9F5F-4032-AD2F-A46D12074D35}" type="datetimeFigureOut">
              <a:rPr lang="ru-RU" smtClean="0"/>
              <a:t>25.03.2024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23DCD4-085C-4116-8F9D-9F7E344553D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1450666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93643" y="685800"/>
            <a:ext cx="4126860" cy="2023252"/>
          </a:xfrm>
        </p:spPr>
        <p:txBody>
          <a:bodyPr anchor="b">
            <a:normAutofit/>
          </a:bodyPr>
          <a:lstStyle>
            <a:lvl1pPr algn="ctr">
              <a:defRPr sz="36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0" name="Content Placeholder 2"/>
          <p:cNvSpPr>
            <a:spLocks noGrp="1"/>
          </p:cNvSpPr>
          <p:nvPr>
            <p:ph sz="quarter" idx="13"/>
          </p:nvPr>
        </p:nvSpPr>
        <p:spPr>
          <a:xfrm>
            <a:off x="5046132" y="685800"/>
            <a:ext cx="6034375" cy="4688785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93642" y="2709052"/>
            <a:ext cx="4126861" cy="2665533"/>
          </a:xfrm>
        </p:spPr>
        <p:txBody>
          <a:bodyPr anchor="t">
            <a:normAutofit/>
          </a:bodyPr>
          <a:lstStyle>
            <a:lvl1pPr marL="0" indent="0" algn="ctr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297650-9F5F-4032-AD2F-A46D12074D35}" type="datetimeFigureOut">
              <a:rPr lang="ru-RU" smtClean="0"/>
              <a:t>25.03.2024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23DCD4-085C-4116-8F9D-9F7E344553D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3461023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685800"/>
            <a:ext cx="6345302" cy="2023252"/>
          </a:xfrm>
        </p:spPr>
        <p:txBody>
          <a:bodyPr anchor="b">
            <a:normAutofit/>
          </a:bodyPr>
          <a:lstStyle>
            <a:lvl1pPr algn="ctr">
              <a:defRPr sz="36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7482362" y="0"/>
            <a:ext cx="3598146" cy="5071533"/>
          </a:xfrm>
          <a:ln w="57150" cmpd="thinThick">
            <a:solidFill>
              <a:schemeClr val="bg1">
                <a:lumMod val="50000"/>
              </a:schemeClr>
            </a:solidFill>
            <a:miter lim="800000"/>
          </a:ln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801" y="2709052"/>
            <a:ext cx="6345301" cy="2362481"/>
          </a:xfrm>
        </p:spPr>
        <p:txBody>
          <a:bodyPr anchor="t">
            <a:normAutofit/>
          </a:bodyPr>
          <a:lstStyle>
            <a:lvl1pPr marL="0" indent="0" algn="ctr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297650-9F5F-4032-AD2F-A46D12074D35}" type="datetimeFigureOut">
              <a:rPr lang="ru-RU" smtClean="0"/>
              <a:t>25.03.2024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23DCD4-085C-4116-8F9D-9F7E344553D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8424404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Панорамная фотография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4106333"/>
            <a:ext cx="10394708" cy="588846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85801" y="685799"/>
            <a:ext cx="10392513" cy="3194903"/>
          </a:xfrm>
          <a:ln w="57150" cmpd="thinThick">
            <a:solidFill>
              <a:schemeClr val="bg1">
                <a:lumMod val="50000"/>
              </a:schemeClr>
            </a:solidFill>
            <a:miter lim="800000"/>
          </a:ln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780" y="4702923"/>
            <a:ext cx="10394728" cy="682472"/>
          </a:xfrm>
        </p:spPr>
        <p:txBody>
          <a:bodyPr anchor="t"/>
          <a:lstStyle>
            <a:lvl1pPr marL="0" indent="0" algn="l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297650-9F5F-4032-AD2F-A46D12074D35}" type="datetimeFigureOut">
              <a:rPr lang="ru-RU" smtClean="0"/>
              <a:t>25.03.2024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23DCD4-085C-4116-8F9D-9F7E344553D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1901157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оловок и подпис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1" y="685800"/>
            <a:ext cx="10396902" cy="3194903"/>
          </a:xfrm>
        </p:spPr>
        <p:txBody>
          <a:bodyPr anchor="ctr">
            <a:normAutofit/>
          </a:bodyPr>
          <a:lstStyle>
            <a:lvl1pPr algn="ctr">
              <a:defRPr sz="48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779" y="4106333"/>
            <a:ext cx="10394729" cy="1273606"/>
          </a:xfrm>
        </p:spPr>
        <p:txBody>
          <a:bodyPr anchor="ctr">
            <a:normAutofit/>
          </a:bodyPr>
          <a:lstStyle>
            <a:lvl1pPr marL="0" indent="0" algn="ctr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297650-9F5F-4032-AD2F-A46D12074D35}" type="datetimeFigureOut">
              <a:rPr lang="ru-RU" smtClean="0"/>
              <a:t>25.03.2024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23DCD4-085C-4116-8F9D-9F7E344553D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87255945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21732" y="685800"/>
            <a:ext cx="9525020" cy="2916704"/>
          </a:xfrm>
        </p:spPr>
        <p:txBody>
          <a:bodyPr anchor="ctr">
            <a:normAutofit/>
          </a:bodyPr>
          <a:lstStyle>
            <a:lvl1pPr algn="ctr">
              <a:defRPr sz="48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3"/>
          </p:nvPr>
        </p:nvSpPr>
        <p:spPr>
          <a:xfrm>
            <a:off x="1550264" y="3610032"/>
            <a:ext cx="8667956" cy="377768"/>
          </a:xfrm>
        </p:spPr>
        <p:txBody>
          <a:bodyPr anchor="t">
            <a:normAutofit/>
          </a:bodyPr>
          <a:lstStyle>
            <a:lvl1pPr marL="0" indent="0" algn="r">
              <a:buNone/>
              <a:defRPr sz="14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801" y="4106334"/>
            <a:ext cx="10396882" cy="1268252"/>
          </a:xfrm>
        </p:spPr>
        <p:txBody>
          <a:bodyPr anchor="ctr">
            <a:normAutofit/>
          </a:bodyPr>
          <a:lstStyle>
            <a:lvl1pPr marL="0" indent="0" algn="ctr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297650-9F5F-4032-AD2F-A46D12074D35}" type="datetimeFigureOut">
              <a:rPr lang="ru-RU" smtClean="0"/>
              <a:t>25.03.2024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23DCD4-085C-4116-8F9D-9F7E344553D6}" type="slidenum">
              <a:rPr lang="ru-RU" smtClean="0"/>
              <a:t>‹#›</a:t>
            </a:fld>
            <a:endParaRPr lang="ru-RU"/>
          </a:p>
        </p:txBody>
      </p:sp>
      <p:sp>
        <p:nvSpPr>
          <p:cNvPr id="13" name="TextBox 12"/>
          <p:cNvSpPr txBox="1"/>
          <p:nvPr/>
        </p:nvSpPr>
        <p:spPr>
          <a:xfrm>
            <a:off x="685801" y="89262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10473083" y="2922827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4199257684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Карточка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1723854"/>
            <a:ext cx="10394707" cy="2511835"/>
          </a:xfrm>
        </p:spPr>
        <p:txBody>
          <a:bodyPr anchor="b">
            <a:normAutofit/>
          </a:bodyPr>
          <a:lstStyle>
            <a:lvl1pPr algn="l">
              <a:defRPr sz="48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800" y="4247468"/>
            <a:ext cx="10394707" cy="114064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297650-9F5F-4032-AD2F-A46D12074D35}" type="datetimeFigureOut">
              <a:rPr lang="ru-RU" smtClean="0"/>
              <a:t>25.03.2024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23DCD4-085C-4116-8F9D-9F7E344553D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55620591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Три колонк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itle 1"/>
          <p:cNvSpPr>
            <a:spLocks noGrp="1"/>
          </p:cNvSpPr>
          <p:nvPr>
            <p:ph type="title"/>
          </p:nvPr>
        </p:nvSpPr>
        <p:spPr>
          <a:xfrm>
            <a:off x="685802" y="685800"/>
            <a:ext cx="10394706" cy="1151965"/>
          </a:xfrm>
        </p:spPr>
        <p:txBody>
          <a:bodyPr/>
          <a:lstStyle>
            <a:lvl1pPr algn="ctr">
              <a:defRPr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7" name="Text Placeholder 2"/>
          <p:cNvSpPr>
            <a:spLocks noGrp="1"/>
          </p:cNvSpPr>
          <p:nvPr>
            <p:ph type="body" idx="1"/>
          </p:nvPr>
        </p:nvSpPr>
        <p:spPr>
          <a:xfrm>
            <a:off x="685802" y="2063395"/>
            <a:ext cx="3310128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90000"/>
              </a:lnSpc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15"/>
          </p:nvPr>
        </p:nvSpPr>
        <p:spPr>
          <a:xfrm>
            <a:off x="685802" y="2639658"/>
            <a:ext cx="3310128" cy="2734928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9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234622" y="2063395"/>
            <a:ext cx="3310128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90000"/>
              </a:lnSpc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16"/>
          </p:nvPr>
        </p:nvSpPr>
        <p:spPr>
          <a:xfrm>
            <a:off x="4234621" y="2639658"/>
            <a:ext cx="3310128" cy="2734928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770380" y="2063395"/>
            <a:ext cx="3310128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90000"/>
              </a:lnSpc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7"/>
          </p:nvPr>
        </p:nvSpPr>
        <p:spPr>
          <a:xfrm>
            <a:off x="7770380" y="2639658"/>
            <a:ext cx="3310128" cy="2734928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297650-9F5F-4032-AD2F-A46D12074D35}" type="datetimeFigureOut">
              <a:rPr lang="ru-RU" smtClean="0"/>
              <a:t>25.03.2024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23DCD4-085C-4116-8F9D-9F7E344553D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63818324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Столбец с тремя рисункам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Title 1"/>
          <p:cNvSpPr>
            <a:spLocks noGrp="1"/>
          </p:cNvSpPr>
          <p:nvPr>
            <p:ph type="title"/>
          </p:nvPr>
        </p:nvSpPr>
        <p:spPr>
          <a:xfrm>
            <a:off x="685801" y="685800"/>
            <a:ext cx="10396882" cy="1151965"/>
          </a:xfrm>
        </p:spPr>
        <p:txBody>
          <a:bodyPr/>
          <a:lstStyle>
            <a:lvl1pPr algn="ctr">
              <a:defRPr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9" name="Text Placeholder 2"/>
          <p:cNvSpPr>
            <a:spLocks noGrp="1"/>
          </p:cNvSpPr>
          <p:nvPr>
            <p:ph type="body" idx="1"/>
          </p:nvPr>
        </p:nvSpPr>
        <p:spPr>
          <a:xfrm>
            <a:off x="691840" y="3813025"/>
            <a:ext cx="3310128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90000"/>
              </a:lnSpc>
              <a:buNone/>
              <a:defRPr sz="22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20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685780" y="2063395"/>
            <a:ext cx="3310128" cy="1536725"/>
          </a:xfrm>
          <a:prstGeom prst="roundRect">
            <a:avLst>
              <a:gd name="adj" fmla="val 0"/>
            </a:avLst>
          </a:prstGeom>
          <a:ln w="57150" cmpd="thinThick">
            <a:solidFill>
              <a:schemeClr val="bg1">
                <a:lumMod val="50000"/>
              </a:schemeClr>
            </a:solidFill>
            <a:miter lim="800000"/>
          </a:ln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21" name="Text Placeholder 3"/>
          <p:cNvSpPr>
            <a:spLocks noGrp="1"/>
          </p:cNvSpPr>
          <p:nvPr>
            <p:ph type="body" sz="half" idx="18"/>
          </p:nvPr>
        </p:nvSpPr>
        <p:spPr>
          <a:xfrm>
            <a:off x="691840" y="4389287"/>
            <a:ext cx="3310128" cy="985299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22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237410" y="3813025"/>
            <a:ext cx="3310128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90000"/>
              </a:lnSpc>
              <a:buNone/>
              <a:defRPr sz="22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23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4235999" y="2063395"/>
            <a:ext cx="3310128" cy="1535237"/>
          </a:xfrm>
          <a:prstGeom prst="roundRect">
            <a:avLst>
              <a:gd name="adj" fmla="val 0"/>
            </a:avLst>
          </a:prstGeom>
          <a:ln w="57150" cmpd="thinThick">
            <a:solidFill>
              <a:schemeClr val="bg1">
                <a:lumMod val="50000"/>
              </a:schemeClr>
            </a:solidFill>
            <a:miter lim="800000"/>
          </a:ln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19"/>
          </p:nvPr>
        </p:nvSpPr>
        <p:spPr>
          <a:xfrm>
            <a:off x="4235999" y="4389286"/>
            <a:ext cx="3310128" cy="985300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25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768944" y="3813025"/>
            <a:ext cx="3310128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90000"/>
              </a:lnSpc>
              <a:buNone/>
              <a:defRPr sz="22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26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7768819" y="2063394"/>
            <a:ext cx="3310128" cy="1537196"/>
          </a:xfrm>
          <a:prstGeom prst="roundRect">
            <a:avLst>
              <a:gd name="adj" fmla="val 0"/>
            </a:avLst>
          </a:prstGeom>
          <a:ln w="57150" cmpd="thinThick">
            <a:solidFill>
              <a:schemeClr val="bg1">
                <a:lumMod val="50000"/>
              </a:schemeClr>
            </a:solidFill>
            <a:miter lim="800000"/>
          </a:ln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27" name="Text Placeholder 3"/>
          <p:cNvSpPr>
            <a:spLocks noGrp="1"/>
          </p:cNvSpPr>
          <p:nvPr>
            <p:ph type="body" sz="half" idx="20"/>
          </p:nvPr>
        </p:nvSpPr>
        <p:spPr>
          <a:xfrm>
            <a:off x="7768819" y="4389284"/>
            <a:ext cx="3310128" cy="985302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297650-9F5F-4032-AD2F-A46D12074D35}" type="datetimeFigureOut">
              <a:rPr lang="ru-RU" smtClean="0"/>
              <a:t>25.03.2024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23DCD4-085C-4116-8F9D-9F7E344553D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33200972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r">
              <a:defRPr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1" name="Vertical Text Placeholder 2"/>
          <p:cNvSpPr>
            <a:spLocks noGrp="1"/>
          </p:cNvSpPr>
          <p:nvPr>
            <p:ph type="body" orient="vert" sz="quarter" idx="13"/>
          </p:nvPr>
        </p:nvSpPr>
        <p:spPr>
          <a:xfrm>
            <a:off x="685800" y="2063396"/>
            <a:ext cx="10394707" cy="3311190"/>
          </a:xfrm>
        </p:spPr>
        <p:txBody>
          <a:bodyPr vert="eaVert" anchor="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297650-9F5F-4032-AD2F-A46D12074D35}" type="datetimeFigureOut">
              <a:rPr lang="ru-RU" smtClean="0"/>
              <a:t>25.03.2024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23DCD4-085C-4116-8F9D-9F7E344553D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64617074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815862" y="685800"/>
            <a:ext cx="2264646" cy="4688785"/>
          </a:xfrm>
        </p:spPr>
        <p:txBody>
          <a:bodyPr vert="eaVert"/>
          <a:lstStyle>
            <a:lvl1pPr algn="l">
              <a:defRPr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8" name="Vertical Text Placeholder 2"/>
          <p:cNvSpPr>
            <a:spLocks noGrp="1"/>
          </p:cNvSpPr>
          <p:nvPr>
            <p:ph type="body" orient="vert" sz="quarter" idx="13"/>
          </p:nvPr>
        </p:nvSpPr>
        <p:spPr>
          <a:xfrm>
            <a:off x="685800" y="685800"/>
            <a:ext cx="7904431" cy="4688785"/>
          </a:xfrm>
        </p:spPr>
        <p:txBody>
          <a:bodyPr vert="eaVert" anchor="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297650-9F5F-4032-AD2F-A46D12074D35}" type="datetimeFigureOut">
              <a:rPr lang="ru-RU" smtClean="0"/>
              <a:t>25.03.2024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23DCD4-085C-4116-8F9D-9F7E344553D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8904313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3.jp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Brickwork-HD-R1a.jpg"/>
          <p:cNvPicPr>
            <a:picLocks noChangeAspect="1"/>
          </p:cNvPicPr>
          <p:nvPr/>
        </p:nvPicPr>
        <p:blipFill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grpSp>
        <p:nvGrpSpPr>
          <p:cNvPr id="10" name="Group 9"/>
          <p:cNvGrpSpPr/>
          <p:nvPr/>
        </p:nvGrpSpPr>
        <p:grpSpPr>
          <a:xfrm>
            <a:off x="-25397" y="0"/>
            <a:ext cx="12005350" cy="6644081"/>
            <a:chOff x="-25397" y="0"/>
            <a:chExt cx="12005350" cy="6644081"/>
          </a:xfrm>
        </p:grpSpPr>
        <p:sp useBgFill="1">
          <p:nvSpPr>
            <p:cNvPr id="11" name="Rectangle 10"/>
            <p:cNvSpPr/>
            <p:nvPr/>
          </p:nvSpPr>
          <p:spPr>
            <a:xfrm>
              <a:off x="1" y="0"/>
              <a:ext cx="11979952" cy="6644081"/>
            </a:xfrm>
            <a:prstGeom prst="rect">
              <a:avLst/>
            </a:prstGeom>
            <a:ln>
              <a:noFill/>
            </a:ln>
            <a:effectLst>
              <a:outerShdw blurRad="98425" dist="76200" dir="4380000" algn="tl" rotWithShape="0">
                <a:srgbClr val="000000">
                  <a:alpha val="68000"/>
                </a:srgbClr>
              </a:outerShdw>
            </a:effectLst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2" name="Freeform 11"/>
            <p:cNvSpPr/>
            <p:nvPr/>
          </p:nvSpPr>
          <p:spPr>
            <a:xfrm>
              <a:off x="-25397" y="0"/>
              <a:ext cx="11773291" cy="6419514"/>
            </a:xfrm>
            <a:custGeom>
              <a:avLst/>
              <a:gdLst/>
              <a:ahLst/>
              <a:cxnLst/>
              <a:rect l="l" t="t" r="r" b="b"/>
              <a:pathLst>
                <a:path w="11773291" h="6419514">
                  <a:moveTo>
                    <a:pt x="11750059" y="0"/>
                  </a:moveTo>
                  <a:lnTo>
                    <a:pt x="11773291" y="6419514"/>
                  </a:lnTo>
                  <a:lnTo>
                    <a:pt x="0" y="6411047"/>
                  </a:lnTo>
                </a:path>
              </a:pathLst>
            </a:custGeom>
            <a:ln w="82550">
              <a:solidFill>
                <a:schemeClr val="tx1">
                  <a:lumMod val="50000"/>
                  <a:lumOff val="50000"/>
                </a:schemeClr>
              </a:solidFill>
              <a:miter lim="800000"/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sp>
        <p:sp>
          <p:nvSpPr>
            <p:cNvPr id="13" name="Rectangle 12"/>
            <p:cNvSpPr/>
            <p:nvPr/>
          </p:nvSpPr>
          <p:spPr>
            <a:xfrm>
              <a:off x="1" y="5600215"/>
              <a:ext cx="11706512" cy="780581"/>
            </a:xfrm>
            <a:prstGeom prst="rect">
              <a:avLst/>
            </a:prstGeom>
            <a:gradFill flip="none" rotWithShape="1">
              <a:gsLst>
                <a:gs pos="34000">
                  <a:schemeClr val="accent1"/>
                </a:gs>
                <a:gs pos="100000">
                  <a:schemeClr val="accent1">
                    <a:lumMod val="5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5801" y="685800"/>
            <a:ext cx="10396882" cy="115196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800" y="2063396"/>
            <a:ext cx="10396883" cy="3311189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298083" y="5757334"/>
            <a:ext cx="3784600" cy="49847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3200" cap="all" baseline="0"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fld id="{EF297650-9F5F-4032-AD2F-A46D12074D35}" type="datetimeFigureOut">
              <a:rPr lang="ru-RU" smtClean="0"/>
              <a:t>25.03.2024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85801" y="5757334"/>
            <a:ext cx="5499719" cy="49847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3200" cap="all" baseline="0"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287121" y="5757334"/>
            <a:ext cx="907186" cy="49847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3200" cap="all" baseline="0"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fld id="{FE23DCD4-085C-4116-8F9D-9F7E344553D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033294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  <p:sldLayoutId id="2147483684" r:id="rId12"/>
    <p:sldLayoutId id="2147483685" r:id="rId13"/>
    <p:sldLayoutId id="2147483686" r:id="rId14"/>
    <p:sldLayoutId id="2147483687" r:id="rId15"/>
    <p:sldLayoutId id="2147483688" r:id="rId16"/>
    <p:sldLayoutId id="2147483689" r:id="rId17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5400" kern="1200" cap="all" baseline="0">
          <a:solidFill>
            <a:schemeClr val="accent1"/>
          </a:solidFill>
          <a:effectLst/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20000"/>
        </a:lnSpc>
        <a:spcBef>
          <a:spcPts val="1000"/>
        </a:spcBef>
        <a:buClr>
          <a:schemeClr val="accent1"/>
        </a:buClr>
        <a:buSzPct val="160000"/>
        <a:buFont typeface="Arial" panose="020B0604020202020204" pitchFamily="34" charset="0"/>
        <a:buChar char="•"/>
        <a:defRPr sz="20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60000"/>
        <a:buFont typeface="Arial" panose="020B0604020202020204" pitchFamily="34" charset="0"/>
        <a:buChar char="•"/>
        <a:defRPr sz="18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60000"/>
        <a:buFont typeface="Arial" panose="020B0604020202020204" pitchFamily="34" charset="0"/>
        <a:buChar char="•"/>
        <a:defRPr sz="16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60000"/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60000"/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60000"/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60000"/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60000"/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60000"/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4"/>
          <p:cNvSpPr/>
          <p:nvPr/>
        </p:nvSpPr>
        <p:spPr>
          <a:xfrm>
            <a:off x="1641395" y="695098"/>
            <a:ext cx="8722260" cy="83099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4800" b="1" dirty="0">
                <a:solidFill>
                  <a:schemeClr val="accent1">
                    <a:lumMod val="75000"/>
                  </a:schemeClr>
                </a:solidFill>
              </a:rPr>
              <a:t>«Настольная игра «Я + ТЫ = МЫ» </a:t>
            </a:r>
            <a:endParaRPr lang="ru-RU" sz="4800" dirty="0">
              <a:solidFill>
                <a:schemeClr val="accent1">
                  <a:lumMod val="75000"/>
                </a:schemeClr>
              </a:solidFill>
            </a:endParaRPr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373" t="5522" r="6869" b="5859"/>
          <a:stretch/>
        </p:blipFill>
        <p:spPr>
          <a:xfrm>
            <a:off x="646544" y="2096655"/>
            <a:ext cx="3284663" cy="2881745"/>
          </a:xfrm>
          <a:prstGeom prst="rect">
            <a:avLst/>
          </a:prstGeom>
        </p:spPr>
      </p:pic>
      <p:pic>
        <p:nvPicPr>
          <p:cNvPr id="8" name="Рисунок 7"/>
          <p:cNvPicPr/>
          <p:nvPr/>
        </p:nvPicPr>
        <p:blipFill rotWithShape="1">
          <a:blip r:embed="rId3"/>
          <a:srcRect l="25655" t="26389" r="25412" b="11053"/>
          <a:stretch/>
        </p:blipFill>
        <p:spPr bwMode="auto">
          <a:xfrm>
            <a:off x="5892800" y="1885343"/>
            <a:ext cx="3953164" cy="2843675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  <p:extLst>
      <p:ext uri="{BB962C8B-B14F-4D97-AF65-F5344CB8AC3E}">
        <p14:creationId xmlns:p14="http://schemas.microsoft.com/office/powerpoint/2010/main" val="51479120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70528" y="717467"/>
            <a:ext cx="10396882" cy="1151965"/>
          </a:xfrm>
        </p:spPr>
        <p:txBody>
          <a:bodyPr>
            <a:normAutofit fontScale="90000"/>
          </a:bodyPr>
          <a:lstStyle/>
          <a:p>
            <a:r>
              <a:rPr lang="ru-RU" b="1" dirty="0" smtClean="0"/>
              <a:t>Настольная </a:t>
            </a:r>
            <a:r>
              <a:rPr lang="ru-RU" b="1" dirty="0"/>
              <a:t>игра «Я + ТЫ = МЫ» </a:t>
            </a:r>
            <a:r>
              <a:rPr lang="ru-RU" dirty="0"/>
              <a:t/>
            </a:r>
            <a:br>
              <a:rPr lang="ru-RU" dirty="0"/>
            </a:b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/>
        <p:txBody>
          <a:bodyPr>
            <a:normAutofit fontScale="77500" lnSpcReduction="20000"/>
          </a:bodyPr>
          <a:lstStyle/>
          <a:p>
            <a:pPr marL="0" indent="0">
              <a:buNone/>
            </a:pPr>
            <a:r>
              <a:rPr lang="ru-RU" b="1" dirty="0"/>
              <a:t>Цель игры:</a:t>
            </a:r>
            <a:endParaRPr lang="ru-RU" dirty="0"/>
          </a:p>
          <a:p>
            <a:pPr marL="0" indent="0">
              <a:buNone/>
            </a:pPr>
            <a:r>
              <a:rPr lang="ru-RU" dirty="0"/>
              <a:t> </a:t>
            </a:r>
          </a:p>
          <a:p>
            <a:pPr lvl="0"/>
            <a:r>
              <a:rPr lang="ru-RU" dirty="0"/>
              <a:t>Формирование навыков сотрудничества.</a:t>
            </a:r>
          </a:p>
          <a:p>
            <a:pPr lvl="0"/>
            <a:r>
              <a:rPr lang="ru-RU" dirty="0"/>
              <a:t>Решение проблемных ситуаций, встречающихся в повседневной жизни детей. </a:t>
            </a:r>
          </a:p>
          <a:p>
            <a:pPr marL="0" indent="0">
              <a:buNone/>
            </a:pPr>
            <a:r>
              <a:rPr lang="ru-RU" b="1" dirty="0"/>
              <a:t> </a:t>
            </a:r>
            <a:endParaRPr lang="ru-RU" dirty="0"/>
          </a:p>
          <a:p>
            <a:pPr marL="0" indent="0">
              <a:buNone/>
            </a:pPr>
            <a:r>
              <a:rPr lang="ru-RU" b="1" dirty="0"/>
              <a:t>Кому полезна эта игра?</a:t>
            </a:r>
            <a:endParaRPr lang="ru-RU" dirty="0"/>
          </a:p>
          <a:p>
            <a:r>
              <a:rPr lang="ru-RU" dirty="0"/>
              <a:t>- Детям от 7 до 10 лет</a:t>
            </a:r>
          </a:p>
          <a:p>
            <a:r>
              <a:rPr lang="ru-RU" dirty="0"/>
              <a:t>- Родителям, воспитывающим детей от 7 до </a:t>
            </a:r>
            <a:r>
              <a:rPr lang="ru-RU" dirty="0" smtClean="0"/>
              <a:t>12 </a:t>
            </a:r>
            <a:r>
              <a:rPr lang="ru-RU" dirty="0"/>
              <a:t>лет</a:t>
            </a:r>
          </a:p>
          <a:p>
            <a:r>
              <a:rPr lang="ru-RU" dirty="0"/>
              <a:t>- Педагогам начальной школы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34272540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92201" y="911431"/>
            <a:ext cx="10396882" cy="1151965"/>
          </a:xfrm>
        </p:spPr>
        <p:txBody>
          <a:bodyPr>
            <a:normAutofit fontScale="90000"/>
          </a:bodyPr>
          <a:lstStyle/>
          <a:p>
            <a:r>
              <a:rPr lang="ru-RU" b="1" dirty="0" smtClean="0"/>
              <a:t>Настольная </a:t>
            </a:r>
            <a:r>
              <a:rPr lang="ru-RU" b="1" dirty="0"/>
              <a:t>игра «Я + ТЫ = МЫ» </a:t>
            </a:r>
            <a:r>
              <a:rPr lang="ru-RU" dirty="0"/>
              <a:t/>
            </a:r>
            <a:br>
              <a:rPr lang="ru-RU" dirty="0"/>
            </a:b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/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ru-RU" b="1" dirty="0" smtClean="0"/>
              <a:t>Участники:</a:t>
            </a:r>
            <a:r>
              <a:rPr lang="ru-RU" dirty="0"/>
              <a:t> </a:t>
            </a:r>
            <a:r>
              <a:rPr lang="ru-RU" dirty="0" smtClean="0"/>
              <a:t>От </a:t>
            </a:r>
            <a:r>
              <a:rPr lang="ru-RU" dirty="0"/>
              <a:t>4 до 8 человек.</a:t>
            </a:r>
          </a:p>
          <a:p>
            <a:pPr marL="0" indent="0">
              <a:buNone/>
            </a:pPr>
            <a:r>
              <a:rPr lang="ru-RU" b="1" dirty="0"/>
              <a:t>Материал: </a:t>
            </a:r>
            <a:r>
              <a:rPr lang="ru-RU" dirty="0" smtClean="0"/>
              <a:t>Игровое </a:t>
            </a:r>
            <a:r>
              <a:rPr lang="ru-RU" dirty="0"/>
              <a:t>поле, правила игры, кубик, карточки с вопросами (24 </a:t>
            </a:r>
            <a:r>
              <a:rPr lang="ru-RU" dirty="0" err="1"/>
              <a:t>шт</a:t>
            </a:r>
            <a:r>
              <a:rPr lang="ru-RU" dirty="0"/>
              <a:t>), фишки</a:t>
            </a:r>
            <a:r>
              <a:rPr lang="ru-RU" dirty="0" smtClean="0"/>
              <a:t>.</a:t>
            </a:r>
            <a:endParaRPr lang="ru-RU" dirty="0"/>
          </a:p>
          <a:p>
            <a:pPr marL="0" indent="0">
              <a:buNone/>
            </a:pPr>
            <a:endParaRPr lang="ru-RU" b="1" dirty="0" smtClean="0"/>
          </a:p>
          <a:p>
            <a:pPr marL="0" indent="0">
              <a:buNone/>
            </a:pPr>
            <a:r>
              <a:rPr lang="ru-RU" b="1" dirty="0" smtClean="0"/>
              <a:t>Результатом </a:t>
            </a:r>
            <a:r>
              <a:rPr lang="ru-RU" b="1" dirty="0"/>
              <a:t>прохождения игры является:</a:t>
            </a:r>
            <a:endParaRPr lang="ru-RU" dirty="0"/>
          </a:p>
          <a:p>
            <a:pPr lvl="0"/>
            <a:r>
              <a:rPr lang="ru-RU" dirty="0"/>
              <a:t>Формирование навыков сотрудничества у детей;</a:t>
            </a:r>
          </a:p>
          <a:p>
            <a:pPr lvl="0"/>
            <a:r>
              <a:rPr lang="ru-RU" dirty="0"/>
              <a:t>Коррекция поведения в ходе осознанности поступков повседневной жизни</a:t>
            </a:r>
          </a:p>
          <a:p>
            <a:pPr lvl="0"/>
            <a:r>
              <a:rPr lang="ru-RU" dirty="0"/>
              <a:t>Формирование ответственности за команду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15764272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84833" y="593437"/>
            <a:ext cx="10396882" cy="653473"/>
          </a:xfrm>
        </p:spPr>
        <p:txBody>
          <a:bodyPr>
            <a:normAutofit fontScale="90000"/>
          </a:bodyPr>
          <a:lstStyle/>
          <a:p>
            <a:r>
              <a:rPr lang="ru-RU" b="1" dirty="0" smtClean="0"/>
              <a:t>                              Значение </a:t>
            </a:r>
            <a:r>
              <a:rPr lang="ru-RU" b="1" dirty="0"/>
              <a:t>игры:</a:t>
            </a:r>
            <a:r>
              <a:rPr lang="ru-RU" dirty="0"/>
              <a:t/>
            </a:r>
            <a:br>
              <a:rPr lang="ru-RU" dirty="0"/>
            </a:br>
            <a:endParaRPr lang="ru-RU" dirty="0"/>
          </a:p>
        </p:txBody>
      </p:sp>
      <p:graphicFrame>
        <p:nvGraphicFramePr>
          <p:cNvPr id="4" name="Объект 3"/>
          <p:cNvGraphicFramePr>
            <a:graphicFrameLocks noGrp="1"/>
          </p:cNvGraphicFramePr>
          <p:nvPr>
            <p:ph sz="quarter" idx="13"/>
            <p:extLst>
              <p:ext uri="{D42A27DB-BD31-4B8C-83A1-F6EECF244321}">
                <p14:modId xmlns:p14="http://schemas.microsoft.com/office/powerpoint/2010/main" val="41805331"/>
              </p:ext>
            </p:extLst>
          </p:nvPr>
        </p:nvGraphicFramePr>
        <p:xfrm>
          <a:off x="1618148" y="1122616"/>
          <a:ext cx="7895307" cy="4486656"/>
        </p:xfrm>
        <a:graphic>
          <a:graphicData uri="http://schemas.openxmlformats.org/drawingml/2006/table">
            <a:tbl>
              <a:tblPr firstRow="1" firstCol="1" bandRow="1"/>
              <a:tblGrid>
                <a:gridCol w="3524057">
                  <a:extLst>
                    <a:ext uri="{9D8B030D-6E8A-4147-A177-3AD203B41FA5}">
                      <a16:colId xmlns:a16="http://schemas.microsoft.com/office/drawing/2014/main" val="1396550884"/>
                    </a:ext>
                  </a:extLst>
                </a:gridCol>
                <a:gridCol w="4371250">
                  <a:extLst>
                    <a:ext uri="{9D8B030D-6E8A-4147-A177-3AD203B41FA5}">
                      <a16:colId xmlns:a16="http://schemas.microsoft.com/office/drawing/2014/main" val="2852759888"/>
                    </a:ext>
                  </a:extLst>
                </a:gridCol>
              </a:tblGrid>
              <a:tr h="551246">
                <a:tc>
                  <a:txBody>
                    <a:bodyPr/>
                    <a:lstStyle/>
                    <a:p>
                      <a:pPr marL="90170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b="1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Для специалистов, работающих с данной категорией детей</a:t>
                      </a:r>
                      <a:endParaRPr lang="ru-RU" sz="16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7490" marR="6749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90170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Для детей</a:t>
                      </a:r>
                      <a:endParaRPr lang="ru-RU" sz="1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7490" marR="6749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376881208"/>
                  </a:ext>
                </a:extLst>
              </a:tr>
              <a:tr h="3858719">
                <a:tc>
                  <a:txBody>
                    <a:bodyPr/>
                    <a:lstStyle/>
                    <a:p>
                      <a:pPr marR="55245"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Позволяет создать условия решения ситуаций, из обычной жизни детей опираясь на их опыт,</a:t>
                      </a:r>
                      <a:endParaRPr lang="ru-RU" sz="16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R="55245"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Позволяет формировать навыки командной работы;</a:t>
                      </a:r>
                      <a:endParaRPr lang="ru-RU" sz="16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R="55245"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Позволяет формировать осознанное поведение и ответственность за принятые решения</a:t>
                      </a:r>
                      <a:endParaRPr lang="ru-RU" sz="16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R="55245"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Помогает выстраивать навыки коммуникации.</a:t>
                      </a:r>
                      <a:endParaRPr lang="ru-RU" sz="16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180340" marR="55245"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6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R="55245"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6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7490" marR="6749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342900" marR="55245" lvl="0" indent="-342900" algn="just">
                        <a:lnSpc>
                          <a:spcPct val="115000"/>
                        </a:lnSpc>
                        <a:spcAft>
                          <a:spcPts val="0"/>
                        </a:spcAft>
                        <a:buFont typeface="Symbol" panose="05050102010706020507" pitchFamily="18" charset="2"/>
                        <a:buChar char=""/>
                        <a:tabLst>
                          <a:tab pos="21590" algn="l"/>
                        </a:tabLst>
                      </a:pPr>
                      <a:r>
                        <a:rPr lang="ru-RU" sz="1600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дает возможность проявлять самостоятельность и ответственность в принятии решения;</a:t>
                      </a:r>
                      <a:endParaRPr lang="ru-RU" sz="16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342900" marR="55245" lvl="0" indent="-342900" algn="just">
                        <a:lnSpc>
                          <a:spcPct val="115000"/>
                        </a:lnSpc>
                        <a:spcAft>
                          <a:spcPts val="0"/>
                        </a:spcAft>
                        <a:buFont typeface="Symbol" panose="05050102010706020507" pitchFamily="18" charset="2"/>
                        <a:buChar char=""/>
                        <a:tabLst>
                          <a:tab pos="21590" algn="l"/>
                        </a:tabLst>
                      </a:pPr>
                      <a:r>
                        <a:rPr lang="ru-RU" sz="1600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способствует установлению дружеского общения;</a:t>
                      </a:r>
                      <a:endParaRPr lang="ru-RU" sz="16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342900" marR="55245" lvl="0" indent="-342900" algn="just">
                        <a:lnSpc>
                          <a:spcPct val="115000"/>
                        </a:lnSpc>
                        <a:spcAft>
                          <a:spcPts val="0"/>
                        </a:spcAft>
                        <a:buFont typeface="Symbol" panose="05050102010706020507" pitchFamily="18" charset="2"/>
                        <a:buChar char=""/>
                        <a:tabLst>
                          <a:tab pos="21590" algn="l"/>
                        </a:tabLst>
                      </a:pPr>
                      <a:r>
                        <a:rPr lang="ru-RU" sz="1600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формирует самоконтроль;</a:t>
                      </a:r>
                      <a:endParaRPr lang="ru-RU" sz="16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342900" marR="55245" lvl="0" indent="-342900" algn="just">
                        <a:lnSpc>
                          <a:spcPct val="115000"/>
                        </a:lnSpc>
                        <a:spcAft>
                          <a:spcPts val="0"/>
                        </a:spcAft>
                        <a:buFont typeface="Symbol" panose="05050102010706020507" pitchFamily="18" charset="2"/>
                        <a:buChar char=""/>
                        <a:tabLst>
                          <a:tab pos="21590" algn="l"/>
                        </a:tabLst>
                      </a:pPr>
                      <a:r>
                        <a:rPr lang="ru-RU" sz="1600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позволяет осознать и отыграть  различные жизненные ситуации;</a:t>
                      </a:r>
                      <a:endParaRPr lang="ru-RU" sz="16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342900" marR="55245" lvl="0" indent="-342900" algn="just">
                        <a:lnSpc>
                          <a:spcPct val="115000"/>
                        </a:lnSpc>
                        <a:spcAft>
                          <a:spcPts val="0"/>
                        </a:spcAft>
                        <a:buFont typeface="Symbol" panose="05050102010706020507" pitchFamily="18" charset="2"/>
                        <a:buChar char=""/>
                        <a:tabLst>
                          <a:tab pos="21590" algn="l"/>
                        </a:tabLst>
                      </a:pPr>
                      <a:r>
                        <a:rPr lang="ru-RU" sz="1600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дает возможность:</a:t>
                      </a:r>
                      <a:endParaRPr lang="ru-RU" sz="16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342900" marR="55245" lvl="0" indent="-342900" algn="just">
                        <a:lnSpc>
                          <a:spcPct val="115000"/>
                        </a:lnSpc>
                        <a:spcAft>
                          <a:spcPts val="0"/>
                        </a:spcAft>
                        <a:buFont typeface="Symbol" panose="05050102010706020507" pitchFamily="18" charset="2"/>
                        <a:buChar char=""/>
                      </a:pPr>
                      <a:r>
                        <a:rPr lang="ru-RU" sz="1600" i="1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договорится, обсудив в паре игровую ситуацию и поделив ответственность за результат.</a:t>
                      </a:r>
                      <a:endParaRPr lang="ru-RU" sz="16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342900" marR="55245" lvl="0" indent="-342900" algn="just">
                        <a:lnSpc>
                          <a:spcPct val="115000"/>
                        </a:lnSpc>
                        <a:spcAft>
                          <a:spcPts val="0"/>
                        </a:spcAft>
                        <a:buFont typeface="Symbol" panose="05050102010706020507" pitchFamily="18" charset="2"/>
                        <a:buChar char=""/>
                      </a:pPr>
                      <a:r>
                        <a:rPr lang="ru-RU" sz="1600" i="1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Научиться выстраивать совместную стратегию игры</a:t>
                      </a:r>
                      <a:endParaRPr lang="ru-RU" sz="16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7490" marR="6749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543701502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408104377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dirty="0" smtClean="0"/>
              <a:t>Настольная </a:t>
            </a:r>
            <a:r>
              <a:rPr lang="ru-RU" b="1" dirty="0"/>
              <a:t>игра «Я + ТЫ = МЫ»</a:t>
            </a:r>
            <a:endParaRPr lang="ru-RU" dirty="0"/>
          </a:p>
        </p:txBody>
      </p:sp>
      <p:pic>
        <p:nvPicPr>
          <p:cNvPr id="4" name="Объект 3"/>
          <p:cNvPicPr>
            <a:picLocks noGrp="1"/>
          </p:cNvPicPr>
          <p:nvPr>
            <p:ph sz="quarter" idx="13"/>
          </p:nvPr>
        </p:nvPicPr>
        <p:blipFill rotWithShape="1">
          <a:blip r:embed="rId2"/>
          <a:srcRect l="25292" t="27044" r="24685" b="9432"/>
          <a:stretch/>
        </p:blipFill>
        <p:spPr bwMode="auto">
          <a:xfrm>
            <a:off x="766689" y="2026804"/>
            <a:ext cx="4635935" cy="3311525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5" name="Рисунок 4"/>
          <p:cNvPicPr/>
          <p:nvPr/>
        </p:nvPicPr>
        <p:blipFill rotWithShape="1">
          <a:blip r:embed="rId3"/>
          <a:srcRect l="25838" t="28669" r="25229" b="10062"/>
          <a:stretch/>
        </p:blipFill>
        <p:spPr bwMode="auto">
          <a:xfrm>
            <a:off x="6555047" y="2026804"/>
            <a:ext cx="4648661" cy="3311525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  <p:extLst>
      <p:ext uri="{BB962C8B-B14F-4D97-AF65-F5344CB8AC3E}">
        <p14:creationId xmlns:p14="http://schemas.microsoft.com/office/powerpoint/2010/main" val="287092392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85801" y="685800"/>
            <a:ext cx="10396882" cy="616527"/>
          </a:xfrm>
        </p:spPr>
        <p:txBody>
          <a:bodyPr>
            <a:normAutofit fontScale="90000"/>
          </a:bodyPr>
          <a:lstStyle/>
          <a:p>
            <a:pPr algn="ctr"/>
            <a:r>
              <a:rPr lang="ru-RU" b="1" dirty="0"/>
              <a:t>Правила игры:</a:t>
            </a:r>
            <a:r>
              <a:rPr lang="ru-RU" dirty="0"/>
              <a:t/>
            </a:r>
            <a:br>
              <a:rPr lang="ru-RU" dirty="0"/>
            </a:b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/>
        <p:txBody>
          <a:bodyPr/>
          <a:lstStyle/>
          <a:p>
            <a:pPr marL="0" indent="0">
              <a:buNone/>
            </a:pPr>
            <a:r>
              <a:rPr lang="ru-RU" dirty="0"/>
              <a:t>В игре принимают участие </a:t>
            </a:r>
            <a:r>
              <a:rPr lang="ru-RU" dirty="0" smtClean="0"/>
              <a:t>4,6 или 8 </a:t>
            </a:r>
            <a:r>
              <a:rPr lang="ru-RU" dirty="0"/>
              <a:t>человек. Участники делятся на пары (мальчик-девочка, самый старший с самым младшим, по желанию и др.)</a:t>
            </a:r>
          </a:p>
          <a:p>
            <a:pPr marL="0" indent="0">
              <a:buNone/>
            </a:pPr>
            <a:r>
              <a:rPr lang="ru-RU" dirty="0"/>
              <a:t>Для определения, кто первым начнет игру, каждый участник должен кинуть кубик. У какой пары выпадет больше очков, та пара первой выбирает цвет игрового поля и фишек и начинает игру.</a:t>
            </a:r>
          </a:p>
          <a:p>
            <a:pPr marL="0" indent="0">
              <a:buNone/>
            </a:pPr>
            <a:r>
              <a:rPr lang="ru-RU" dirty="0"/>
              <a:t>Игра начинается с точки «Старт». Заканчивается в точке «Финиш», когда оба игрока команды дойдут до финиша. (Н-р: Первый игрок дошёл до финиша, затем он продолжает игру вместе с напарником, бросая кубик и передвигая его </a:t>
            </a:r>
            <a:r>
              <a:rPr lang="ru-RU" dirty="0" smtClean="0"/>
              <a:t>фишку</a:t>
            </a:r>
            <a:endParaRPr lang="ru-RU" dirty="0"/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15305187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>
          <a:xfrm>
            <a:off x="685800" y="277092"/>
            <a:ext cx="10394707" cy="5097494"/>
          </a:xfrm>
        </p:spPr>
        <p:txBody>
          <a:bodyPr>
            <a:normAutofit/>
          </a:bodyPr>
          <a:lstStyle/>
          <a:p>
            <a:r>
              <a:rPr lang="ru-RU" dirty="0"/>
              <a:t>Ведущий контролирует ход игры и зачитывает карточки с заданиями.</a:t>
            </a:r>
          </a:p>
          <a:p>
            <a:r>
              <a:rPr lang="ru-RU" dirty="0"/>
              <a:t>Участники по очереди бросают кубик. Сколько точек на нем выпадает, на столько шагов продвигается фишка участника вперед. Если участник остановится на делении с условным знаком, ему зачитывается задание на карточке. </a:t>
            </a:r>
          </a:p>
          <a:p>
            <a:r>
              <a:rPr lang="ru-RU" dirty="0"/>
              <a:t>Участник может передать выполнение задания напарнику (до того как задание будет прочитано ведущим), если тот выполняет задание, то продвигается на 1 шаг вперёд. Если не выполняет, то делает шаг назад.</a:t>
            </a:r>
          </a:p>
          <a:p>
            <a:pPr marL="0" indent="0">
              <a:buNone/>
            </a:pPr>
            <a:endParaRPr lang="ru-RU" dirty="0"/>
          </a:p>
          <a:p>
            <a:r>
              <a:rPr lang="ru-RU" dirty="0"/>
              <a:t>Игра продолжается до тех пор, пока все участники не дойдут до финала.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32565574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b="1" dirty="0"/>
              <a:t>Условные обозначения</a:t>
            </a:r>
            <a:endParaRPr lang="ru-RU" dirty="0"/>
          </a:p>
        </p:txBody>
      </p:sp>
      <p:pic>
        <p:nvPicPr>
          <p:cNvPr id="4" name="Объект 3"/>
          <p:cNvPicPr>
            <a:picLocks noGrp="1" noChangeAspect="1"/>
          </p:cNvPicPr>
          <p:nvPr>
            <p:ph sz="quarter" idx="13"/>
          </p:nvPr>
        </p:nvPicPr>
        <p:blipFill rotWithShape="1">
          <a:blip r:embed="rId2"/>
          <a:srcRect l="28354" t="32790" r="25677" b="20352"/>
          <a:stretch/>
        </p:blipFill>
        <p:spPr>
          <a:xfrm>
            <a:off x="3175275" y="2327564"/>
            <a:ext cx="4752054" cy="272472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65883544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Главное мероприятие">
  <a:themeElements>
    <a:clrScheme name="Главное мероприятие">
      <a:dk1>
        <a:sysClr val="windowText" lastClr="000000"/>
      </a:dk1>
      <a:lt1>
        <a:sysClr val="window" lastClr="FFFFFF"/>
      </a:lt1>
      <a:dk2>
        <a:srgbClr val="424242"/>
      </a:dk2>
      <a:lt2>
        <a:srgbClr val="C8C8C8"/>
      </a:lt2>
      <a:accent1>
        <a:srgbClr val="B80E0F"/>
      </a:accent1>
      <a:accent2>
        <a:srgbClr val="A6987D"/>
      </a:accent2>
      <a:accent3>
        <a:srgbClr val="7F9A71"/>
      </a:accent3>
      <a:accent4>
        <a:srgbClr val="64969F"/>
      </a:accent4>
      <a:accent5>
        <a:srgbClr val="9B75B2"/>
      </a:accent5>
      <a:accent6>
        <a:srgbClr val="80737A"/>
      </a:accent6>
      <a:hlink>
        <a:srgbClr val="F21213"/>
      </a:hlink>
      <a:folHlink>
        <a:srgbClr val="B6A394"/>
      </a:folHlink>
    </a:clrScheme>
    <a:fontScheme name="Главное мероприятие">
      <a:majorFont>
        <a:latin typeface="Impact" panose="020B080603090205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Impact" panose="020B080603090205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Главное мероприятие">
      <a:fillStyleLst>
        <a:solidFill>
          <a:schemeClr val="phClr"/>
        </a:solidFill>
        <a:solidFill>
          <a:schemeClr val="phClr">
            <a:tint val="69000"/>
            <a:satMod val="105000"/>
            <a:lumMod val="110000"/>
          </a:schemeClr>
        </a:solidFill>
        <a:blipFill>
          <a:blip xmlns:r="http://schemas.openxmlformats.org/officeDocument/2006/relationships" r:embed="rId1">
            <a:duotone>
              <a:schemeClr val="phClr">
                <a:shade val="88000"/>
                <a:lumMod val="88000"/>
              </a:schemeClr>
              <a:schemeClr val="phClr"/>
            </a:duotone>
          </a:blip>
          <a:tile tx="0" ty="0" sx="100000" sy="100000" flip="none" algn="tl"/>
        </a:blipFill>
      </a:fillStyleLst>
      <a:lnStyleLst>
        <a:ln w="9525" cap="flat" cmpd="sng" algn="ctr">
          <a:solidFill>
            <a:schemeClr val="phClr">
              <a:shade val="60000"/>
            </a:schemeClr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25400" dist="12700" dir="5400000" rotWithShape="0">
              <a:srgbClr val="000000">
                <a:alpha val="6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88000"/>
                <a:lumMod val="88000"/>
              </a:schemeClr>
            </a:gs>
          </a:gsLst>
          <a:lin ang="5400000" scaled="0"/>
        </a:gradFill>
        <a:blipFill>
          <a:blip xmlns:r="http://schemas.openxmlformats.org/officeDocument/2006/relationships" r:embed="rId2">
            <a:duotone>
              <a:schemeClr val="phClr">
                <a:shade val="48000"/>
                <a:satMod val="110000"/>
                <a:lumMod val="40000"/>
              </a:schemeClr>
              <a:schemeClr val="phClr">
                <a:tint val="90000"/>
                <a:lumMod val="106000"/>
              </a:schemeClr>
            </a:duotone>
          </a:blip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Main Event" id="{AC372BB4-D83D-411E-B849-B641926BA760}" vid="{F1EFBDE3-1A95-4E3D-81AD-1F53D65BEA01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Главное мероприятие</Template>
  <TotalTime>29</TotalTime>
  <Words>392</Words>
  <Application>Microsoft Office PowerPoint</Application>
  <PresentationFormat>Широкоэкранный</PresentationFormat>
  <Paragraphs>46</Paragraphs>
  <Slides>8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5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8</vt:i4>
      </vt:variant>
    </vt:vector>
  </HeadingPairs>
  <TitlesOfParts>
    <vt:vector size="14" baseType="lpstr">
      <vt:lpstr>Arial</vt:lpstr>
      <vt:lpstr>Calibri</vt:lpstr>
      <vt:lpstr>Impact</vt:lpstr>
      <vt:lpstr>Symbol</vt:lpstr>
      <vt:lpstr>Times New Roman</vt:lpstr>
      <vt:lpstr>Главное мероприятие</vt:lpstr>
      <vt:lpstr>Презентация PowerPoint</vt:lpstr>
      <vt:lpstr>Настольная игра «Я + ТЫ = МЫ»  </vt:lpstr>
      <vt:lpstr>Настольная игра «Я + ТЫ = МЫ»  </vt:lpstr>
      <vt:lpstr>                              Значение игры: </vt:lpstr>
      <vt:lpstr>Настольная игра «Я + ТЫ = МЫ»</vt:lpstr>
      <vt:lpstr>Правила игры: </vt:lpstr>
      <vt:lpstr>Презентация PowerPoint</vt:lpstr>
      <vt:lpstr>Условные обозначения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Петуховы</dc:creator>
  <cp:lastModifiedBy>Петуховы</cp:lastModifiedBy>
  <cp:revision>4</cp:revision>
  <dcterms:created xsi:type="dcterms:W3CDTF">2024-02-29T13:21:50Z</dcterms:created>
  <dcterms:modified xsi:type="dcterms:W3CDTF">2024-03-25T18:18:59Z</dcterms:modified>
</cp:coreProperties>
</file>