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Masters/slideMaster17.xml" ContentType="application/vnd.openxmlformats-officedocument.presentationml.slideMaster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3.xml" ContentType="application/vnd.openxmlformats-officedocument.presentationml.slideMaster+xml"/>
  <Override PartName="/ppt/theme/theme14.xml" ContentType="application/vnd.openxmlformats-officedocument.them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5" r:id="rId1"/>
    <p:sldMasterId id="2147483666" r:id="rId2"/>
    <p:sldMasterId id="2147483667" r:id="rId3"/>
    <p:sldMasterId id="2147483668" r:id="rId4"/>
    <p:sldMasterId id="2147483669" r:id="rId5"/>
    <p:sldMasterId id="2147483670" r:id="rId6"/>
    <p:sldMasterId id="2147483671" r:id="rId7"/>
    <p:sldMasterId id="2147483672" r:id="rId8"/>
    <p:sldMasterId id="2147483673" r:id="rId9"/>
    <p:sldMasterId id="2147483674" r:id="rId10"/>
    <p:sldMasterId id="2147483675" r:id="rId11"/>
    <p:sldMasterId id="2147483676" r:id="rId12"/>
    <p:sldMasterId id="2147483677" r:id="rId13"/>
    <p:sldMasterId id="2147483678" r:id="rId14"/>
    <p:sldMasterId id="2147483679" r:id="rId15"/>
    <p:sldMasterId id="2147483680" r:id="rId16"/>
    <p:sldMasterId id="2147483681" r:id="rId17"/>
  </p:sldMasterIdLst>
  <p:notesMasterIdLst>
    <p:notesMasterId r:id="rId33"/>
  </p:notesMasterIdLst>
  <p:sldIdLst>
    <p:sldId id="256" r:id="rId18"/>
    <p:sldId id="257" r:id="rId19"/>
    <p:sldId id="258" r:id="rId20"/>
    <p:sldId id="259" r:id="rId21"/>
    <p:sldId id="260" r:id="rId22"/>
    <p:sldId id="264" r:id="rId23"/>
    <p:sldId id="267" r:id="rId24"/>
    <p:sldId id="262" r:id="rId25"/>
    <p:sldId id="266" r:id="rId26"/>
    <p:sldId id="268" r:id="rId27"/>
    <p:sldId id="269" r:id="rId28"/>
    <p:sldId id="271" r:id="rId29"/>
    <p:sldId id="270" r:id="rId30"/>
    <p:sldId id="263" r:id="rId31"/>
    <p:sldId id="261" r:id="rId3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9" autoAdjust="0"/>
    <p:restoredTop sz="86355" autoAdjust="0"/>
  </p:normalViewPr>
  <p:slideViewPr>
    <p:cSldViewPr snapToGrid="0">
      <p:cViewPr>
        <p:scale>
          <a:sx n="100" d="100"/>
          <a:sy n="100" d="100"/>
        </p:scale>
        <p:origin x="-1014" y="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6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77740C-4647-48DF-A1FE-1394FB3F8497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E27DF1-4880-4419-9555-EC9C8BB03C1E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sz="1400" b="1" i="1" dirty="0" smtClean="0">
              <a:solidFill>
                <a:schemeClr val="tx1"/>
              </a:solidFill>
            </a:rPr>
            <a:t>Используемые в проекте современные образовательные  технологии: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35A6054-B064-4806-8353-10100879A8D2}" type="parTrans" cxnId="{FF730DAB-3C62-425D-AD35-E3B7FA22583D}">
      <dgm:prSet/>
      <dgm:spPr/>
      <dgm:t>
        <a:bodyPr/>
        <a:lstStyle/>
        <a:p>
          <a:endParaRPr lang="ru-RU"/>
        </a:p>
      </dgm:t>
    </dgm:pt>
    <dgm:pt modelId="{D8ADBA4C-B1B0-44DA-8110-1C8ECD00A312}" type="sibTrans" cxnId="{FF730DAB-3C62-425D-AD35-E3B7FA22583D}">
      <dgm:prSet/>
      <dgm:spPr/>
      <dgm:t>
        <a:bodyPr/>
        <a:lstStyle/>
        <a:p>
          <a:endParaRPr lang="ru-RU"/>
        </a:p>
      </dgm:t>
    </dgm:pt>
    <dgm:pt modelId="{A6D15488-D5EA-4343-A45B-DF06241E1766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технологии проектной деятельности; 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4E73CAF-07EC-4C93-9293-76514A239302}" type="parTrans" cxnId="{455ABD87-5B72-4F94-A0D8-B4C6CDF86BBB}">
      <dgm:prSet/>
      <dgm:spPr/>
      <dgm:t>
        <a:bodyPr/>
        <a:lstStyle/>
        <a:p>
          <a:endParaRPr lang="ru-RU"/>
        </a:p>
      </dgm:t>
    </dgm:pt>
    <dgm:pt modelId="{C945F2A4-DA6B-471A-9693-4C25FA51B550}" type="sibTrans" cxnId="{455ABD87-5B72-4F94-A0D8-B4C6CDF86BBB}">
      <dgm:prSet/>
      <dgm:spPr/>
      <dgm:t>
        <a:bodyPr/>
        <a:lstStyle/>
        <a:p>
          <a:endParaRPr lang="ru-RU"/>
        </a:p>
      </dgm:t>
    </dgm:pt>
    <dgm:pt modelId="{07D72937-F095-465A-B16F-2D29BF99A5B3}">
      <dgm:prSet phldrT="[Текст]" custT="1"/>
      <dgm:spPr>
        <a:solidFill>
          <a:schemeClr val="tx2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Здоровье - сберегающие технологии; 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C031736-BED1-4096-98A5-A5962CCBAB87}" type="parTrans" cxnId="{DF07D02D-9F0D-4228-BE45-9CA4B06F515D}">
      <dgm:prSet/>
      <dgm:spPr/>
      <dgm:t>
        <a:bodyPr/>
        <a:lstStyle/>
        <a:p>
          <a:endParaRPr lang="ru-RU"/>
        </a:p>
      </dgm:t>
    </dgm:pt>
    <dgm:pt modelId="{740A0844-6F36-44F3-9269-C3DA5F5826E8}" type="sibTrans" cxnId="{DF07D02D-9F0D-4228-BE45-9CA4B06F515D}">
      <dgm:prSet/>
      <dgm:spPr/>
      <dgm:t>
        <a:bodyPr/>
        <a:lstStyle/>
        <a:p>
          <a:endParaRPr lang="ru-RU"/>
        </a:p>
      </dgm:t>
    </dgm:pt>
    <dgm:pt modelId="{8DD455D7-8DCC-455C-9E91-D8F4275B0AD3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технологии </a:t>
          </a:r>
          <a:r>
            <a:rPr lang="ru-RU" sz="1400" dirty="0" err="1" smtClean="0">
              <a:solidFill>
                <a:schemeClr val="tx1"/>
              </a:solidFill>
            </a:rPr>
            <a:t>исследова</a:t>
          </a:r>
          <a:r>
            <a:rPr lang="ru-RU" sz="1400" dirty="0" smtClean="0">
              <a:solidFill>
                <a:schemeClr val="tx1"/>
              </a:solidFill>
            </a:rPr>
            <a:t> - </a:t>
          </a:r>
          <a:r>
            <a:rPr lang="ru-RU" sz="1400" dirty="0" err="1" smtClean="0">
              <a:solidFill>
                <a:schemeClr val="tx1"/>
              </a:solidFill>
            </a:rPr>
            <a:t>тельской</a:t>
          </a:r>
          <a:r>
            <a:rPr lang="ru-RU" sz="1400" dirty="0" smtClean="0">
              <a:solidFill>
                <a:schemeClr val="tx1"/>
              </a:solidFill>
            </a:rPr>
            <a:t> деятельности</a:t>
          </a:r>
          <a:r>
            <a:rPr lang="ru-RU" sz="1400" dirty="0" smtClean="0"/>
            <a:t>;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6DED4B6-027E-460E-9575-E969FF2CCA95}" type="parTrans" cxnId="{5230210A-11C1-4233-A903-717490942AD7}">
      <dgm:prSet/>
      <dgm:spPr/>
      <dgm:t>
        <a:bodyPr/>
        <a:lstStyle/>
        <a:p>
          <a:endParaRPr lang="ru-RU"/>
        </a:p>
      </dgm:t>
    </dgm:pt>
    <dgm:pt modelId="{FD03936C-766E-45DC-9B21-59F2A0FD4A5C}" type="sibTrans" cxnId="{5230210A-11C1-4233-A903-717490942AD7}">
      <dgm:prSet/>
      <dgm:spPr/>
      <dgm:t>
        <a:bodyPr/>
        <a:lstStyle/>
        <a:p>
          <a:endParaRPr lang="ru-RU"/>
        </a:p>
      </dgm:t>
    </dgm:pt>
    <dgm:pt modelId="{791E74EE-44F7-48D9-860D-CAD2C538B4ED}">
      <dgm:prSet phldrT="[Текст]" custT="1"/>
      <dgm:spPr>
        <a:solidFill>
          <a:srgbClr val="00B050"/>
        </a:soli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</a:rPr>
            <a:t> информационно-  </a:t>
          </a:r>
          <a:r>
            <a:rPr lang="ru-RU" sz="1400" dirty="0" err="1" smtClean="0">
              <a:solidFill>
                <a:schemeClr val="tx1"/>
              </a:solidFill>
            </a:rPr>
            <a:t>коммуникацион</a:t>
          </a:r>
          <a:r>
            <a:rPr lang="ru-RU" sz="1400" dirty="0" smtClean="0">
              <a:solidFill>
                <a:schemeClr val="tx1"/>
              </a:solidFill>
            </a:rPr>
            <a:t> -  </a:t>
          </a:r>
          <a:r>
            <a:rPr lang="ru-RU" sz="1400" dirty="0" err="1" smtClean="0">
              <a:solidFill>
                <a:schemeClr val="tx1"/>
              </a:solidFill>
            </a:rPr>
            <a:t>ные</a:t>
          </a:r>
          <a:r>
            <a:rPr lang="ru-RU" sz="1400" dirty="0" smtClean="0">
              <a:solidFill>
                <a:schemeClr val="tx1"/>
              </a:solidFill>
            </a:rPr>
            <a:t> технологии; 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8881721-AF52-4F35-A50B-A32E32BC114A}" type="parTrans" cxnId="{AE5BADE4-735D-4B4E-8A2C-BC914C25D6EA}">
      <dgm:prSet/>
      <dgm:spPr/>
      <dgm:t>
        <a:bodyPr/>
        <a:lstStyle/>
        <a:p>
          <a:endParaRPr lang="ru-RU"/>
        </a:p>
      </dgm:t>
    </dgm:pt>
    <dgm:pt modelId="{326237A1-DF31-478B-A4D4-144ECECF417E}" type="sibTrans" cxnId="{AE5BADE4-735D-4B4E-8A2C-BC914C25D6EA}">
      <dgm:prSet/>
      <dgm:spPr/>
      <dgm:t>
        <a:bodyPr/>
        <a:lstStyle/>
        <a:p>
          <a:endParaRPr lang="ru-RU"/>
        </a:p>
      </dgm:t>
    </dgm:pt>
    <dgm:pt modelId="{73B66312-102F-433C-8978-030147055582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личностно-ориентированные технологии; 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36DB6A-A48B-42D7-8EF4-C04A5895612B}" type="parTrans" cxnId="{BF31DA9B-E880-4D69-889B-70E97AD72F2F}">
      <dgm:prSet/>
      <dgm:spPr/>
      <dgm:t>
        <a:bodyPr/>
        <a:lstStyle/>
        <a:p>
          <a:endParaRPr lang="ru-RU"/>
        </a:p>
      </dgm:t>
    </dgm:pt>
    <dgm:pt modelId="{5E44F756-CF1C-4259-A360-98F64A5C0B82}" type="sibTrans" cxnId="{BF31DA9B-E880-4D69-889B-70E97AD72F2F}">
      <dgm:prSet/>
      <dgm:spPr/>
      <dgm:t>
        <a:bodyPr/>
        <a:lstStyle/>
        <a:p>
          <a:endParaRPr lang="ru-RU"/>
        </a:p>
      </dgm:t>
    </dgm:pt>
    <dgm:pt modelId="{4448FFBE-74FB-4B79-A068-9E24ACB8806A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игровые технологии.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9FB536F-8080-4959-BC7F-5FFB7F64FDB3}" type="parTrans" cxnId="{A1873029-6D63-407D-942F-CF8E5D347A35}">
      <dgm:prSet/>
      <dgm:spPr/>
      <dgm:t>
        <a:bodyPr/>
        <a:lstStyle/>
        <a:p>
          <a:endParaRPr lang="ru-RU"/>
        </a:p>
      </dgm:t>
    </dgm:pt>
    <dgm:pt modelId="{A096F10B-27C3-4E12-A9F1-56E9993A71B5}" type="sibTrans" cxnId="{A1873029-6D63-407D-942F-CF8E5D347A35}">
      <dgm:prSet/>
      <dgm:spPr/>
      <dgm:t>
        <a:bodyPr/>
        <a:lstStyle/>
        <a:p>
          <a:endParaRPr lang="ru-RU"/>
        </a:p>
      </dgm:t>
    </dgm:pt>
    <dgm:pt modelId="{56EDC7AA-3B1F-4534-A3FE-D2BE06A58B3C}" type="pres">
      <dgm:prSet presAssocID="{5F77740C-4647-48DF-A1FE-1394FB3F8497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FC056D3-011E-4D20-BA71-90282A6C5853}" type="pres">
      <dgm:prSet presAssocID="{63E27DF1-4880-4419-9555-EC9C8BB03C1E}" presName="Parent" presStyleLbl="node0" presStyleIdx="0" presStyleCnt="1" custScaleX="119110">
        <dgm:presLayoutVars>
          <dgm:chMax val="6"/>
          <dgm:chPref val="6"/>
        </dgm:presLayoutVars>
      </dgm:prSet>
      <dgm:spPr/>
      <dgm:t>
        <a:bodyPr/>
        <a:lstStyle/>
        <a:p>
          <a:endParaRPr lang="ru-RU"/>
        </a:p>
      </dgm:t>
    </dgm:pt>
    <dgm:pt modelId="{A1A08A92-9301-4B73-9B0C-992261A24F19}" type="pres">
      <dgm:prSet presAssocID="{A6D15488-D5EA-4343-A45B-DF06241E1766}" presName="Accent1" presStyleCnt="0"/>
      <dgm:spPr/>
    </dgm:pt>
    <dgm:pt modelId="{7C07EA05-9803-4738-8DAC-DEF28FC98516}" type="pres">
      <dgm:prSet presAssocID="{A6D15488-D5EA-4343-A45B-DF06241E1766}" presName="Accent" presStyleLbl="bgShp" presStyleIdx="0" presStyleCnt="6"/>
      <dgm:spPr/>
    </dgm:pt>
    <dgm:pt modelId="{69BDC6EC-0296-44B5-9938-2BDDD0F446B2}" type="pres">
      <dgm:prSet presAssocID="{A6D15488-D5EA-4343-A45B-DF06241E1766}" presName="Child1" presStyleLbl="node1" presStyleIdx="0" presStyleCnt="6" custScaleX="1174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8BA1D-29BF-4FC3-B84D-7AC7AE27B255}" type="pres">
      <dgm:prSet presAssocID="{07D72937-F095-465A-B16F-2D29BF99A5B3}" presName="Accent2" presStyleCnt="0"/>
      <dgm:spPr/>
    </dgm:pt>
    <dgm:pt modelId="{64F5DE75-7335-4C95-A0AA-25B612FC0E61}" type="pres">
      <dgm:prSet presAssocID="{07D72937-F095-465A-B16F-2D29BF99A5B3}" presName="Accent" presStyleLbl="bgShp" presStyleIdx="1" presStyleCnt="6" custFlipVert="1" custScaleX="35461" custScaleY="6769" custLinFactX="26361" custLinFactNeighborX="100000" custLinFactNeighborY="-2937"/>
      <dgm:spPr/>
    </dgm:pt>
    <dgm:pt modelId="{57AFA2B1-A457-4764-82F1-E42174E18E45}" type="pres">
      <dgm:prSet presAssocID="{07D72937-F095-465A-B16F-2D29BF99A5B3}" presName="Child2" presStyleLbl="node1" presStyleIdx="1" presStyleCnt="6" custScaleX="122465" custLinFactNeighborX="16541" custLinFactNeighborY="-647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E16E31-54F2-4AD0-9922-33F0D9D9861B}" type="pres">
      <dgm:prSet presAssocID="{8DD455D7-8DCC-455C-9E91-D8F4275B0AD3}" presName="Accent3" presStyleCnt="0"/>
      <dgm:spPr/>
    </dgm:pt>
    <dgm:pt modelId="{74A01CD9-DE5C-4D3E-9E90-97A47B0E250B}" type="pres">
      <dgm:prSet presAssocID="{8DD455D7-8DCC-455C-9E91-D8F4275B0AD3}" presName="Accent" presStyleLbl="bgShp" presStyleIdx="2" presStyleCnt="6" custLinFactY="25501" custLinFactNeighborX="51273" custLinFactNeighborY="100000"/>
      <dgm:spPr/>
    </dgm:pt>
    <dgm:pt modelId="{F9713E6F-09F6-4949-9FD8-5A13F092B7AB}" type="pres">
      <dgm:prSet presAssocID="{8DD455D7-8DCC-455C-9E91-D8F4275B0AD3}" presName="Child3" presStyleLbl="node1" presStyleIdx="2" presStyleCnt="6" custScaleX="121515" custLinFactNeighborX="21026" custLinFactNeighborY="-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1B2F0C-86BC-45E9-B8EB-5BFF98F695A7}" type="pres">
      <dgm:prSet presAssocID="{791E74EE-44F7-48D9-860D-CAD2C538B4ED}" presName="Accent4" presStyleCnt="0"/>
      <dgm:spPr/>
    </dgm:pt>
    <dgm:pt modelId="{607D71A4-0CED-456F-988C-4E91887731A8}" type="pres">
      <dgm:prSet presAssocID="{791E74EE-44F7-48D9-860D-CAD2C538B4ED}" presName="Accent" presStyleLbl="bgShp" presStyleIdx="3" presStyleCnt="6" custLinFactX="-118334" custLinFactY="-129970" custLinFactNeighborX="-200000" custLinFactNeighborY="-200000"/>
      <dgm:spPr/>
    </dgm:pt>
    <dgm:pt modelId="{56451B5A-3987-4682-BA63-C6DE8E78A31E}" type="pres">
      <dgm:prSet presAssocID="{791E74EE-44F7-48D9-860D-CAD2C538B4ED}" presName="Child4" presStyleLbl="node1" presStyleIdx="3" presStyleCnt="6" custScaleX="136853" custScaleY="10843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43D17-E4DC-4D18-9208-856FA9D9F23A}" type="pres">
      <dgm:prSet presAssocID="{73B66312-102F-433C-8978-030147055582}" presName="Accent5" presStyleCnt="0"/>
      <dgm:spPr/>
    </dgm:pt>
    <dgm:pt modelId="{64AB9B3A-5E81-4EF0-B5F1-4B8388307E7B}" type="pres">
      <dgm:prSet presAssocID="{73B66312-102F-433C-8978-030147055582}" presName="Accent" presStyleLbl="bgShp" presStyleIdx="4" presStyleCnt="6" custLinFactNeighborX="54676" custLinFactNeighborY="1411"/>
      <dgm:spPr/>
    </dgm:pt>
    <dgm:pt modelId="{875F7CF6-222B-4061-B80F-894F6BFFDBDF}" type="pres">
      <dgm:prSet presAssocID="{73B66312-102F-433C-8978-030147055582}" presName="Child5" presStyleLbl="node1" presStyleIdx="4" presStyleCnt="6" custScaleX="126804" custLinFactNeighborX="-17042" custLinFactNeighborY="-317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4B10D6-9553-4921-9004-6AF4E3F1EAC2}" type="pres">
      <dgm:prSet presAssocID="{4448FFBE-74FB-4B79-A068-9E24ACB8806A}" presName="Accent6" presStyleCnt="0"/>
      <dgm:spPr/>
    </dgm:pt>
    <dgm:pt modelId="{FEEBA2BD-2D71-4D59-A4D0-24E534C49C32}" type="pres">
      <dgm:prSet presAssocID="{4448FFBE-74FB-4B79-A068-9E24ACB8806A}" presName="Accent" presStyleLbl="bgShp" presStyleIdx="5" presStyleCnt="6" custLinFactNeighborX="-30375" custLinFactNeighborY="57815"/>
      <dgm:spPr/>
    </dgm:pt>
    <dgm:pt modelId="{ED85036C-72B8-49FF-AEFB-5E2B7CBA583C}" type="pres">
      <dgm:prSet presAssocID="{4448FFBE-74FB-4B79-A068-9E24ACB8806A}" presName="Child6" presStyleLbl="node1" presStyleIdx="5" presStyleCnt="6" custScaleX="117384" custLinFactNeighborX="-13744" custLinFactNeighborY="-12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DBC601-E895-4D58-B711-51F9A4BE1CED}" type="presOf" srcId="{73B66312-102F-433C-8978-030147055582}" destId="{875F7CF6-222B-4061-B80F-894F6BFFDBDF}" srcOrd="0" destOrd="0" presId="urn:microsoft.com/office/officeart/2011/layout/HexagonRadial"/>
    <dgm:cxn modelId="{BF31DA9B-E880-4D69-889B-70E97AD72F2F}" srcId="{63E27DF1-4880-4419-9555-EC9C8BB03C1E}" destId="{73B66312-102F-433C-8978-030147055582}" srcOrd="4" destOrd="0" parTransId="{BC36DB6A-A48B-42D7-8EF4-C04A5895612B}" sibTransId="{5E44F756-CF1C-4259-A360-98F64A5C0B82}"/>
    <dgm:cxn modelId="{8840B668-837D-4E90-8437-05D3F72B0D78}" type="presOf" srcId="{4448FFBE-74FB-4B79-A068-9E24ACB8806A}" destId="{ED85036C-72B8-49FF-AEFB-5E2B7CBA583C}" srcOrd="0" destOrd="0" presId="urn:microsoft.com/office/officeart/2011/layout/HexagonRadial"/>
    <dgm:cxn modelId="{0255D504-35C3-456A-9DC3-A242357D7183}" type="presOf" srcId="{A6D15488-D5EA-4343-A45B-DF06241E1766}" destId="{69BDC6EC-0296-44B5-9938-2BDDD0F446B2}" srcOrd="0" destOrd="0" presId="urn:microsoft.com/office/officeart/2011/layout/HexagonRadial"/>
    <dgm:cxn modelId="{9888A715-B0B9-4548-8F11-B5832CAB1BB1}" type="presOf" srcId="{07D72937-F095-465A-B16F-2D29BF99A5B3}" destId="{57AFA2B1-A457-4764-82F1-E42174E18E45}" srcOrd="0" destOrd="0" presId="urn:microsoft.com/office/officeart/2011/layout/HexagonRadial"/>
    <dgm:cxn modelId="{FF730DAB-3C62-425D-AD35-E3B7FA22583D}" srcId="{5F77740C-4647-48DF-A1FE-1394FB3F8497}" destId="{63E27DF1-4880-4419-9555-EC9C8BB03C1E}" srcOrd="0" destOrd="0" parTransId="{B35A6054-B064-4806-8353-10100879A8D2}" sibTransId="{D8ADBA4C-B1B0-44DA-8110-1C8ECD00A312}"/>
    <dgm:cxn modelId="{5230210A-11C1-4233-A903-717490942AD7}" srcId="{63E27DF1-4880-4419-9555-EC9C8BB03C1E}" destId="{8DD455D7-8DCC-455C-9E91-D8F4275B0AD3}" srcOrd="2" destOrd="0" parTransId="{96DED4B6-027E-460E-9575-E969FF2CCA95}" sibTransId="{FD03936C-766E-45DC-9B21-59F2A0FD4A5C}"/>
    <dgm:cxn modelId="{AD8C5F11-3B5D-4E3D-9EC3-0A65F313F88F}" type="presOf" srcId="{5F77740C-4647-48DF-A1FE-1394FB3F8497}" destId="{56EDC7AA-3B1F-4534-A3FE-D2BE06A58B3C}" srcOrd="0" destOrd="0" presId="urn:microsoft.com/office/officeart/2011/layout/HexagonRadial"/>
    <dgm:cxn modelId="{AE5BADE4-735D-4B4E-8A2C-BC914C25D6EA}" srcId="{63E27DF1-4880-4419-9555-EC9C8BB03C1E}" destId="{791E74EE-44F7-48D9-860D-CAD2C538B4ED}" srcOrd="3" destOrd="0" parTransId="{D8881721-AF52-4F35-A50B-A32E32BC114A}" sibTransId="{326237A1-DF31-478B-A4D4-144ECECF417E}"/>
    <dgm:cxn modelId="{86D83851-535B-4638-89F3-C9D36FD40DB3}" type="presOf" srcId="{791E74EE-44F7-48D9-860D-CAD2C538B4ED}" destId="{56451B5A-3987-4682-BA63-C6DE8E78A31E}" srcOrd="0" destOrd="0" presId="urn:microsoft.com/office/officeart/2011/layout/HexagonRadial"/>
    <dgm:cxn modelId="{A47E6269-08CA-4EBC-B77F-A7087656FA79}" type="presOf" srcId="{63E27DF1-4880-4419-9555-EC9C8BB03C1E}" destId="{0FC056D3-011E-4D20-BA71-90282A6C5853}" srcOrd="0" destOrd="0" presId="urn:microsoft.com/office/officeart/2011/layout/HexagonRadial"/>
    <dgm:cxn modelId="{D679C3BC-24E6-4BEF-B719-323AEADFB177}" type="presOf" srcId="{8DD455D7-8DCC-455C-9E91-D8F4275B0AD3}" destId="{F9713E6F-09F6-4949-9FD8-5A13F092B7AB}" srcOrd="0" destOrd="0" presId="urn:microsoft.com/office/officeart/2011/layout/HexagonRadial"/>
    <dgm:cxn modelId="{A1873029-6D63-407D-942F-CF8E5D347A35}" srcId="{63E27DF1-4880-4419-9555-EC9C8BB03C1E}" destId="{4448FFBE-74FB-4B79-A068-9E24ACB8806A}" srcOrd="5" destOrd="0" parTransId="{49FB536F-8080-4959-BC7F-5FFB7F64FDB3}" sibTransId="{A096F10B-27C3-4E12-A9F1-56E9993A71B5}"/>
    <dgm:cxn modelId="{455ABD87-5B72-4F94-A0D8-B4C6CDF86BBB}" srcId="{63E27DF1-4880-4419-9555-EC9C8BB03C1E}" destId="{A6D15488-D5EA-4343-A45B-DF06241E1766}" srcOrd="0" destOrd="0" parTransId="{C4E73CAF-07EC-4C93-9293-76514A239302}" sibTransId="{C945F2A4-DA6B-471A-9693-4C25FA51B550}"/>
    <dgm:cxn modelId="{DF07D02D-9F0D-4228-BE45-9CA4B06F515D}" srcId="{63E27DF1-4880-4419-9555-EC9C8BB03C1E}" destId="{07D72937-F095-465A-B16F-2D29BF99A5B3}" srcOrd="1" destOrd="0" parTransId="{4C031736-BED1-4096-98A5-A5962CCBAB87}" sibTransId="{740A0844-6F36-44F3-9269-C3DA5F5826E8}"/>
    <dgm:cxn modelId="{E2A5E91F-766D-4BF0-8B84-BE99773887B6}" type="presParOf" srcId="{56EDC7AA-3B1F-4534-A3FE-D2BE06A58B3C}" destId="{0FC056D3-011E-4D20-BA71-90282A6C5853}" srcOrd="0" destOrd="0" presId="urn:microsoft.com/office/officeart/2011/layout/HexagonRadial"/>
    <dgm:cxn modelId="{9DB0B7BD-DA2E-480C-82E6-0F3812B096AF}" type="presParOf" srcId="{56EDC7AA-3B1F-4534-A3FE-D2BE06A58B3C}" destId="{A1A08A92-9301-4B73-9B0C-992261A24F19}" srcOrd="1" destOrd="0" presId="urn:microsoft.com/office/officeart/2011/layout/HexagonRadial"/>
    <dgm:cxn modelId="{CF4CDAB5-133A-43D2-9AD3-B1B6DF0729DA}" type="presParOf" srcId="{A1A08A92-9301-4B73-9B0C-992261A24F19}" destId="{7C07EA05-9803-4738-8DAC-DEF28FC98516}" srcOrd="0" destOrd="0" presId="urn:microsoft.com/office/officeart/2011/layout/HexagonRadial"/>
    <dgm:cxn modelId="{54BB1827-333C-47B1-ACE4-57D0A5A712B4}" type="presParOf" srcId="{56EDC7AA-3B1F-4534-A3FE-D2BE06A58B3C}" destId="{69BDC6EC-0296-44B5-9938-2BDDD0F446B2}" srcOrd="2" destOrd="0" presId="urn:microsoft.com/office/officeart/2011/layout/HexagonRadial"/>
    <dgm:cxn modelId="{AA49886E-D2CC-4DA4-8D24-F38AB4A5C9F9}" type="presParOf" srcId="{56EDC7AA-3B1F-4534-A3FE-D2BE06A58B3C}" destId="{C5A8BA1D-29BF-4FC3-B84D-7AC7AE27B255}" srcOrd="3" destOrd="0" presId="urn:microsoft.com/office/officeart/2011/layout/HexagonRadial"/>
    <dgm:cxn modelId="{952963AB-BDA7-4DB7-8C8C-8D0028822464}" type="presParOf" srcId="{C5A8BA1D-29BF-4FC3-B84D-7AC7AE27B255}" destId="{64F5DE75-7335-4C95-A0AA-25B612FC0E61}" srcOrd="0" destOrd="0" presId="urn:microsoft.com/office/officeart/2011/layout/HexagonRadial"/>
    <dgm:cxn modelId="{36BB10E1-6E14-4BAA-8A97-10F1E68BA291}" type="presParOf" srcId="{56EDC7AA-3B1F-4534-A3FE-D2BE06A58B3C}" destId="{57AFA2B1-A457-4764-82F1-E42174E18E45}" srcOrd="4" destOrd="0" presId="urn:microsoft.com/office/officeart/2011/layout/HexagonRadial"/>
    <dgm:cxn modelId="{7DDFFA21-CEEB-43EB-8646-DDB6D6908BD2}" type="presParOf" srcId="{56EDC7AA-3B1F-4534-A3FE-D2BE06A58B3C}" destId="{FFE16E31-54F2-4AD0-9922-33F0D9D9861B}" srcOrd="5" destOrd="0" presId="urn:microsoft.com/office/officeart/2011/layout/HexagonRadial"/>
    <dgm:cxn modelId="{FA81F6F8-4EE2-4B58-A200-603FFC5AB361}" type="presParOf" srcId="{FFE16E31-54F2-4AD0-9922-33F0D9D9861B}" destId="{74A01CD9-DE5C-4D3E-9E90-97A47B0E250B}" srcOrd="0" destOrd="0" presId="urn:microsoft.com/office/officeart/2011/layout/HexagonRadial"/>
    <dgm:cxn modelId="{F0BB1FB0-72A8-487D-8D15-688E95FE72EA}" type="presParOf" srcId="{56EDC7AA-3B1F-4534-A3FE-D2BE06A58B3C}" destId="{F9713E6F-09F6-4949-9FD8-5A13F092B7AB}" srcOrd="6" destOrd="0" presId="urn:microsoft.com/office/officeart/2011/layout/HexagonRadial"/>
    <dgm:cxn modelId="{7D628634-9B96-4FF3-9B67-36942B02FAFF}" type="presParOf" srcId="{56EDC7AA-3B1F-4534-A3FE-D2BE06A58B3C}" destId="{701B2F0C-86BC-45E9-B8EB-5BFF98F695A7}" srcOrd="7" destOrd="0" presId="urn:microsoft.com/office/officeart/2011/layout/HexagonRadial"/>
    <dgm:cxn modelId="{DE21EECF-0072-4156-B53D-CEEF0CE3D14C}" type="presParOf" srcId="{701B2F0C-86BC-45E9-B8EB-5BFF98F695A7}" destId="{607D71A4-0CED-456F-988C-4E91887731A8}" srcOrd="0" destOrd="0" presId="urn:microsoft.com/office/officeart/2011/layout/HexagonRadial"/>
    <dgm:cxn modelId="{757290C3-4883-46AA-84BF-01BF8372B5D6}" type="presParOf" srcId="{56EDC7AA-3B1F-4534-A3FE-D2BE06A58B3C}" destId="{56451B5A-3987-4682-BA63-C6DE8E78A31E}" srcOrd="8" destOrd="0" presId="urn:microsoft.com/office/officeart/2011/layout/HexagonRadial"/>
    <dgm:cxn modelId="{A66302B7-FD4B-43EF-AE77-555F486AC987}" type="presParOf" srcId="{56EDC7AA-3B1F-4534-A3FE-D2BE06A58B3C}" destId="{C6643D17-E4DC-4D18-9208-856FA9D9F23A}" srcOrd="9" destOrd="0" presId="urn:microsoft.com/office/officeart/2011/layout/HexagonRadial"/>
    <dgm:cxn modelId="{6F44FC30-DC08-4251-B2AA-8FF4077386A3}" type="presParOf" srcId="{C6643D17-E4DC-4D18-9208-856FA9D9F23A}" destId="{64AB9B3A-5E81-4EF0-B5F1-4B8388307E7B}" srcOrd="0" destOrd="0" presId="urn:microsoft.com/office/officeart/2011/layout/HexagonRadial"/>
    <dgm:cxn modelId="{8480ECC2-8542-4579-96FC-4B6149F3FE97}" type="presParOf" srcId="{56EDC7AA-3B1F-4534-A3FE-D2BE06A58B3C}" destId="{875F7CF6-222B-4061-B80F-894F6BFFDBDF}" srcOrd="10" destOrd="0" presId="urn:microsoft.com/office/officeart/2011/layout/HexagonRadial"/>
    <dgm:cxn modelId="{EC681BE4-0143-43A2-AB90-AAA44E241243}" type="presParOf" srcId="{56EDC7AA-3B1F-4534-A3FE-D2BE06A58B3C}" destId="{F54B10D6-9553-4921-9004-6AF4E3F1EAC2}" srcOrd="11" destOrd="0" presId="urn:microsoft.com/office/officeart/2011/layout/HexagonRadial"/>
    <dgm:cxn modelId="{7EC32D37-D67F-4299-B3A3-683553A20537}" type="presParOf" srcId="{F54B10D6-9553-4921-9004-6AF4E3F1EAC2}" destId="{FEEBA2BD-2D71-4D59-A4D0-24E534C49C32}" srcOrd="0" destOrd="0" presId="urn:microsoft.com/office/officeart/2011/layout/HexagonRadial"/>
    <dgm:cxn modelId="{492EC1D4-24CE-4885-B43D-13915773394A}" type="presParOf" srcId="{56EDC7AA-3B1F-4534-A3FE-D2BE06A58B3C}" destId="{ED85036C-72B8-49FF-AEFB-5E2B7CBA583C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056D3-011E-4D20-BA71-90282A6C5853}">
      <dsp:nvSpPr>
        <dsp:cNvPr id="0" name=""/>
        <dsp:cNvSpPr/>
      </dsp:nvSpPr>
      <dsp:spPr>
        <a:xfrm>
          <a:off x="1809751" y="1603658"/>
          <a:ext cx="2474854" cy="1797371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solidFill>
                <a:schemeClr val="tx1"/>
              </a:solidFill>
            </a:rPr>
            <a:t>Используемые в проекте современные образовательные  технологии:</a:t>
          </a:r>
          <a:r>
            <a:rPr lang="ru-RU" sz="1400" kern="1200" dirty="0" smtClean="0">
              <a:solidFill>
                <a:schemeClr val="tx1"/>
              </a:solidFill>
            </a:rPr>
            <a:t> 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87158" y="1877751"/>
        <a:ext cx="1720040" cy="1249185"/>
      </dsp:txXfrm>
    </dsp:sp>
    <dsp:sp modelId="{64F5DE75-7335-4C95-A0AA-25B612FC0E61}">
      <dsp:nvSpPr>
        <dsp:cNvPr id="0" name=""/>
        <dsp:cNvSpPr/>
      </dsp:nvSpPr>
      <dsp:spPr>
        <a:xfrm flipV="1">
          <a:off x="4552952" y="1038773"/>
          <a:ext cx="277994" cy="4572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BDC6EC-0296-44B5-9938-2BDDD0F446B2}">
      <dsp:nvSpPr>
        <dsp:cNvPr id="0" name=""/>
        <dsp:cNvSpPr/>
      </dsp:nvSpPr>
      <dsp:spPr>
        <a:xfrm>
          <a:off x="2051387" y="-31052"/>
          <a:ext cx="1999315" cy="1473064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технологии проектной деятельности; 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58281" y="195063"/>
        <a:ext cx="1385527" cy="1020834"/>
      </dsp:txXfrm>
    </dsp:sp>
    <dsp:sp modelId="{74A01CD9-DE5C-4D3E-9E90-97A47B0E250B}">
      <dsp:nvSpPr>
        <dsp:cNvPr id="0" name=""/>
        <dsp:cNvSpPr/>
      </dsp:nvSpPr>
      <dsp:spPr>
        <a:xfrm>
          <a:off x="4626253" y="2854232"/>
          <a:ext cx="783943" cy="67547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AFA2B1-A457-4764-82F1-E42174E18E45}">
      <dsp:nvSpPr>
        <dsp:cNvPr id="0" name=""/>
        <dsp:cNvSpPr/>
      </dsp:nvSpPr>
      <dsp:spPr>
        <a:xfrm>
          <a:off x="3851672" y="779555"/>
          <a:ext cx="2085252" cy="1473064"/>
        </a:xfrm>
        <a:prstGeom prst="hexagon">
          <a:avLst>
            <a:gd name="adj" fmla="val 28570"/>
            <a:gd name="vf" fmla="val 11547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Здоровье - сберегающие технологии; 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65728" y="1001410"/>
        <a:ext cx="1457140" cy="1029354"/>
      </dsp:txXfrm>
    </dsp:sp>
    <dsp:sp modelId="{607D71A4-0CED-456F-988C-4E91887731A8}">
      <dsp:nvSpPr>
        <dsp:cNvPr id="0" name=""/>
        <dsp:cNvSpPr/>
      </dsp:nvSpPr>
      <dsp:spPr>
        <a:xfrm>
          <a:off x="1093178" y="1203088"/>
          <a:ext cx="783943" cy="67547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713E6F-09F6-4949-9FD8-5A13F092B7AB}">
      <dsp:nvSpPr>
        <dsp:cNvPr id="0" name=""/>
        <dsp:cNvSpPr/>
      </dsp:nvSpPr>
      <dsp:spPr>
        <a:xfrm>
          <a:off x="3936127" y="2655812"/>
          <a:ext cx="2069076" cy="1473064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технологии </a:t>
          </a:r>
          <a:r>
            <a:rPr lang="ru-RU" sz="1400" kern="1200" dirty="0" err="1" smtClean="0">
              <a:solidFill>
                <a:schemeClr val="tx1"/>
              </a:solidFill>
            </a:rPr>
            <a:t>исследова</a:t>
          </a:r>
          <a:r>
            <a:rPr lang="ru-RU" sz="1400" kern="1200" dirty="0" smtClean="0">
              <a:solidFill>
                <a:schemeClr val="tx1"/>
              </a:solidFill>
            </a:rPr>
            <a:t> - </a:t>
          </a:r>
          <a:r>
            <a:rPr lang="ru-RU" sz="1400" kern="1200" dirty="0" err="1" smtClean="0">
              <a:solidFill>
                <a:schemeClr val="tx1"/>
              </a:solidFill>
            </a:rPr>
            <a:t>тельской</a:t>
          </a:r>
          <a:r>
            <a:rPr lang="ru-RU" sz="1400" kern="1200" dirty="0" smtClean="0">
              <a:solidFill>
                <a:schemeClr val="tx1"/>
              </a:solidFill>
            </a:rPr>
            <a:t> деятельности</a:t>
          </a:r>
          <a:r>
            <a:rPr lang="ru-RU" sz="1400" kern="1200" dirty="0" smtClean="0"/>
            <a:t>;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48835" y="2878442"/>
        <a:ext cx="1443660" cy="1027804"/>
      </dsp:txXfrm>
    </dsp:sp>
    <dsp:sp modelId="{64AB9B3A-5E81-4EF0-B5F1-4B8388307E7B}">
      <dsp:nvSpPr>
        <dsp:cNvPr id="0" name=""/>
        <dsp:cNvSpPr/>
      </dsp:nvSpPr>
      <dsp:spPr>
        <a:xfrm>
          <a:off x="2440779" y="3589436"/>
          <a:ext cx="783943" cy="67547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451B5A-3987-4682-BA63-C6DE8E78A31E}">
      <dsp:nvSpPr>
        <dsp:cNvPr id="0" name=""/>
        <dsp:cNvSpPr/>
      </dsp:nvSpPr>
      <dsp:spPr>
        <a:xfrm>
          <a:off x="1885924" y="3501079"/>
          <a:ext cx="2330241" cy="1597272"/>
        </a:xfrm>
        <a:prstGeom prst="hexagon">
          <a:avLst>
            <a:gd name="adj" fmla="val 28570"/>
            <a:gd name="vf" fmla="val 11547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 информационно-  </a:t>
          </a:r>
          <a:r>
            <a:rPr lang="ru-RU" sz="1400" kern="1200" dirty="0" err="1" smtClean="0">
              <a:solidFill>
                <a:schemeClr val="tx1"/>
              </a:solidFill>
            </a:rPr>
            <a:t>коммуникацион</a:t>
          </a:r>
          <a:r>
            <a:rPr lang="ru-RU" sz="1400" kern="1200" dirty="0" smtClean="0">
              <a:solidFill>
                <a:schemeClr val="tx1"/>
              </a:solidFill>
            </a:rPr>
            <a:t> -  </a:t>
          </a:r>
          <a:r>
            <a:rPr lang="ru-RU" sz="1400" kern="1200" dirty="0" err="1" smtClean="0">
              <a:solidFill>
                <a:schemeClr val="tx1"/>
              </a:solidFill>
            </a:rPr>
            <a:t>ные</a:t>
          </a:r>
          <a:r>
            <a:rPr lang="ru-RU" sz="1400" kern="1200" dirty="0" smtClean="0">
              <a:solidFill>
                <a:schemeClr val="tx1"/>
              </a:solidFill>
            </a:rPr>
            <a:t> технологии; 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32224" y="3738452"/>
        <a:ext cx="1637641" cy="1122526"/>
      </dsp:txXfrm>
    </dsp:sp>
    <dsp:sp modelId="{FEEBA2BD-2D71-4D59-A4D0-24E534C49C32}">
      <dsp:nvSpPr>
        <dsp:cNvPr id="0" name=""/>
        <dsp:cNvSpPr/>
      </dsp:nvSpPr>
      <dsp:spPr>
        <a:xfrm>
          <a:off x="844122" y="2708164"/>
          <a:ext cx="783943" cy="67547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5F7CF6-222B-4061-B80F-894F6BFFDBDF}">
      <dsp:nvSpPr>
        <dsp:cNvPr id="0" name=""/>
        <dsp:cNvSpPr/>
      </dsp:nvSpPr>
      <dsp:spPr>
        <a:xfrm>
          <a:off x="112444" y="2610351"/>
          <a:ext cx="2159133" cy="1473064"/>
        </a:xfrm>
        <a:prstGeom prst="hexagon">
          <a:avLst>
            <a:gd name="adj" fmla="val 28570"/>
            <a:gd name="vf" fmla="val 11547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личностно-ориентированные технологии; 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2657" y="2828815"/>
        <a:ext cx="1518707" cy="1036136"/>
      </dsp:txXfrm>
    </dsp:sp>
    <dsp:sp modelId="{ED85036C-72B8-49FF-AEFB-5E2B7CBA583C}">
      <dsp:nvSpPr>
        <dsp:cNvPr id="0" name=""/>
        <dsp:cNvSpPr/>
      </dsp:nvSpPr>
      <dsp:spPr>
        <a:xfrm>
          <a:off x="248799" y="854231"/>
          <a:ext cx="1998736" cy="1473064"/>
        </a:xfrm>
        <a:prstGeom prst="hexagon">
          <a:avLst>
            <a:gd name="adj" fmla="val 2857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игровые технологии.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55645" y="1080376"/>
        <a:ext cx="1385044" cy="10207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Радиальный шестиугольник"/>
  <dgm:desc val="Служит для отображения последовательного процесса, связанного с центральной идеей или темой. Ограничен шестью фигурами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7012348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Shape 6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97" name="Shape 6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Shape 7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04" name="Shape 70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Shape 7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10" name="Shape 7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Shape 7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16" name="Shape 7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Shape 7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2" name="Shape 7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2782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Shape 7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Shape 7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ctrTitle"/>
          </p:nvPr>
        </p:nvSpPr>
        <p:spPr>
          <a:xfrm>
            <a:off x="1942416" y="2514601"/>
            <a:ext cx="6600600" cy="22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4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ubTitle" idx="1"/>
          </p:nvPr>
        </p:nvSpPr>
        <p:spPr>
          <a:xfrm>
            <a:off x="1942416" y="4777380"/>
            <a:ext cx="6600600" cy="11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lvl="1" algn="ctr" rtl="0">
              <a:spcBef>
                <a:spcPts val="10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 rtl="0">
              <a:spcBef>
                <a:spcPts val="10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3pPr>
            <a:lvl4pPr lvl="3" algn="ctr" rtl="0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4pPr>
            <a:lvl5pPr lvl="4" algn="ctr" rtl="0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5pPr>
            <a:lvl6pPr lvl="5" algn="ctr" rtl="0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6pPr>
            <a:lvl7pPr lvl="6" algn="ctr" rtl="0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7pPr>
            <a:lvl8pPr lvl="7" algn="ctr" rtl="0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8pPr>
            <a:lvl9pPr lvl="8" algn="ctr" rtl="0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423862" y="4529137"/>
            <a:ext cx="584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945201" y="624110"/>
            <a:ext cx="65892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1942415" y="2133600"/>
            <a:ext cx="6591900" cy="37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>
            <a:off x="1945200" y="624110"/>
            <a:ext cx="65892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 над текстом" type="objOverTx">
  <p:cSld name="OBJECT_OVER_TEXT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21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0" name="Shape 160"/>
          <p:cNvSpPr txBox="1">
            <a:spLocks noGrp="1"/>
          </p:cNvSpPr>
          <p:nvPr>
            <p:ph type="body" idx="2"/>
          </p:nvPr>
        </p:nvSpPr>
        <p:spPr>
          <a:xfrm>
            <a:off x="457200" y="3938588"/>
            <a:ext cx="8229600" cy="21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1" name="Shape 161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Shape 162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Shape 163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1942415" y="2074562"/>
            <a:ext cx="6591900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1942415" y="3581400"/>
            <a:ext cx="6591900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595959"/>
                </a:solidFill>
              </a:defRPr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01" name="Shape 201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Shape 202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Shape 203"/>
          <p:cNvSpPr txBox="1">
            <a:spLocks noGrp="1"/>
          </p:cNvSpPr>
          <p:nvPr>
            <p:ph type="sldNum" idx="12"/>
          </p:nvPr>
        </p:nvSpPr>
        <p:spPr>
          <a:xfrm>
            <a:off x="511175" y="324485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0" name="Shape 240"/>
          <p:cNvSpPr txBox="1">
            <a:spLocks noGrp="1"/>
          </p:cNvSpPr>
          <p:nvPr>
            <p:ph type="body" idx="1"/>
          </p:nvPr>
        </p:nvSpPr>
        <p:spPr>
          <a:xfrm>
            <a:off x="1942416" y="2136706"/>
            <a:ext cx="3197400" cy="37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1" name="Shape 241"/>
          <p:cNvSpPr txBox="1">
            <a:spLocks noGrp="1"/>
          </p:cNvSpPr>
          <p:nvPr>
            <p:ph type="body" idx="2"/>
          </p:nvPr>
        </p:nvSpPr>
        <p:spPr>
          <a:xfrm>
            <a:off x="5337307" y="2136706"/>
            <a:ext cx="3197100" cy="37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Shape 24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" name="Shape 24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Shape 244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2265352" y="2226626"/>
            <a:ext cx="2874600" cy="5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/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82" name="Shape 282"/>
          <p:cNvSpPr txBox="1">
            <a:spLocks noGrp="1"/>
          </p:cNvSpPr>
          <p:nvPr>
            <p:ph type="body" idx="2"/>
          </p:nvPr>
        </p:nvSpPr>
        <p:spPr>
          <a:xfrm>
            <a:off x="1942415" y="2802888"/>
            <a:ext cx="3197400" cy="31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3" name="Shape 283"/>
          <p:cNvSpPr txBox="1">
            <a:spLocks noGrp="1"/>
          </p:cNvSpPr>
          <p:nvPr>
            <p:ph type="body" idx="3"/>
          </p:nvPr>
        </p:nvSpPr>
        <p:spPr>
          <a:xfrm>
            <a:off x="5656154" y="2223398"/>
            <a:ext cx="2873100" cy="5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/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84" name="Shape 284"/>
          <p:cNvSpPr txBox="1">
            <a:spLocks noGrp="1"/>
          </p:cNvSpPr>
          <p:nvPr>
            <p:ph type="body" idx="4"/>
          </p:nvPr>
        </p:nvSpPr>
        <p:spPr>
          <a:xfrm>
            <a:off x="5333715" y="2799660"/>
            <a:ext cx="3195600" cy="31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5" name="Shape 285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6" name="Shape 286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7" name="Shape 287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4" name="Shape 324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5" name="Shape 325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 txBox="1">
            <a:spLocks noGrp="1"/>
          </p:cNvSpPr>
          <p:nvPr>
            <p:ph type="title"/>
          </p:nvPr>
        </p:nvSpPr>
        <p:spPr>
          <a:xfrm>
            <a:off x="1942415" y="446088"/>
            <a:ext cx="2629500" cy="9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2" name="Shape 362"/>
          <p:cNvSpPr txBox="1">
            <a:spLocks noGrp="1"/>
          </p:cNvSpPr>
          <p:nvPr>
            <p:ph type="body" idx="1"/>
          </p:nvPr>
        </p:nvSpPr>
        <p:spPr>
          <a:xfrm>
            <a:off x="4743494" y="446089"/>
            <a:ext cx="3790800" cy="54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3" name="Shape 363"/>
          <p:cNvSpPr txBox="1">
            <a:spLocks noGrp="1"/>
          </p:cNvSpPr>
          <p:nvPr>
            <p:ph type="body" idx="2"/>
          </p:nvPr>
        </p:nvSpPr>
        <p:spPr>
          <a:xfrm>
            <a:off x="1942415" y="1598613"/>
            <a:ext cx="2629500" cy="42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364" name="Shape 364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5" name="Shape 365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6" name="Shape 366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Shape 402"/>
          <p:cNvSpPr txBox="1">
            <a:spLocks noGrp="1"/>
          </p:cNvSpPr>
          <p:nvPr>
            <p:ph type="title"/>
          </p:nvPr>
        </p:nvSpPr>
        <p:spPr>
          <a:xfrm>
            <a:off x="1942415" y="4800600"/>
            <a:ext cx="6591900" cy="5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3" name="Shape 403"/>
          <p:cNvSpPr>
            <a:spLocks noGrp="1"/>
          </p:cNvSpPr>
          <p:nvPr>
            <p:ph type="pic" idx="2"/>
          </p:nvPr>
        </p:nvSpPr>
        <p:spPr>
          <a:xfrm>
            <a:off x="1942415" y="634965"/>
            <a:ext cx="6591900" cy="38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04" name="Shape 404"/>
          <p:cNvSpPr txBox="1">
            <a:spLocks noGrp="1"/>
          </p:cNvSpPr>
          <p:nvPr>
            <p:ph type="body" idx="1"/>
          </p:nvPr>
        </p:nvSpPr>
        <p:spPr>
          <a:xfrm>
            <a:off x="1942415" y="5367338"/>
            <a:ext cx="6591900" cy="4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05" name="Shape 405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6" name="Shape 406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7" name="Shape 407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подпись">
  <p:cSld name="Заголовок и подпись"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 txBox="1">
            <a:spLocks noGrp="1"/>
          </p:cNvSpPr>
          <p:nvPr>
            <p:ph type="title"/>
          </p:nvPr>
        </p:nvSpPr>
        <p:spPr>
          <a:xfrm>
            <a:off x="1942415" y="609600"/>
            <a:ext cx="6591900" cy="31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0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4" name="Shape 444"/>
          <p:cNvSpPr txBox="1">
            <a:spLocks noGrp="1"/>
          </p:cNvSpPr>
          <p:nvPr>
            <p:ph type="body" idx="1"/>
          </p:nvPr>
        </p:nvSpPr>
        <p:spPr>
          <a:xfrm>
            <a:off x="1942415" y="4354046"/>
            <a:ext cx="6591900" cy="155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595959"/>
                </a:solidFill>
              </a:defRPr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5" name="Shape 445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6" name="Shape 446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7" name="Shape 447"/>
          <p:cNvSpPr txBox="1">
            <a:spLocks noGrp="1"/>
          </p:cNvSpPr>
          <p:nvPr>
            <p:ph type="sldNum" idx="12"/>
          </p:nvPr>
        </p:nvSpPr>
        <p:spPr>
          <a:xfrm>
            <a:off x="511175" y="324485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с подписью">
  <p:cSld name="Цитата с подписью"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Shape 485"/>
          <p:cNvSpPr txBox="1">
            <a:spLocks noGrp="1"/>
          </p:cNvSpPr>
          <p:nvPr>
            <p:ph type="title"/>
          </p:nvPr>
        </p:nvSpPr>
        <p:spPr>
          <a:xfrm>
            <a:off x="2188123" y="609600"/>
            <a:ext cx="6109500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0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6" name="Shape 486"/>
          <p:cNvSpPr txBox="1">
            <a:spLocks noGrp="1"/>
          </p:cNvSpPr>
          <p:nvPr>
            <p:ph type="body" idx="1"/>
          </p:nvPr>
        </p:nvSpPr>
        <p:spPr>
          <a:xfrm>
            <a:off x="2415972" y="3505200"/>
            <a:ext cx="56538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7" name="Shape 487"/>
          <p:cNvSpPr txBox="1">
            <a:spLocks noGrp="1"/>
          </p:cNvSpPr>
          <p:nvPr>
            <p:ph type="body" idx="2"/>
          </p:nvPr>
        </p:nvSpPr>
        <p:spPr>
          <a:xfrm>
            <a:off x="1942415" y="4354046"/>
            <a:ext cx="6591900" cy="155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595959"/>
                </a:solidFill>
              </a:defRPr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 rtl="0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8" name="Shape 488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9" name="Shape 489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0" name="Shape 490"/>
          <p:cNvSpPr txBox="1">
            <a:spLocks noGrp="1"/>
          </p:cNvSpPr>
          <p:nvPr>
            <p:ph type="sldNum" idx="12"/>
          </p:nvPr>
        </p:nvSpPr>
        <p:spPr>
          <a:xfrm>
            <a:off x="511175" y="324485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очка имени">
  <p:cSld name="Карточка имени"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Shape 526"/>
          <p:cNvSpPr txBox="1">
            <a:spLocks noGrp="1"/>
          </p:cNvSpPr>
          <p:nvPr>
            <p:ph type="title"/>
          </p:nvPr>
        </p:nvSpPr>
        <p:spPr>
          <a:xfrm>
            <a:off x="1942415" y="2438401"/>
            <a:ext cx="6591900" cy="27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7" name="Shape 527"/>
          <p:cNvSpPr txBox="1">
            <a:spLocks noGrp="1"/>
          </p:cNvSpPr>
          <p:nvPr>
            <p:ph type="body" idx="1"/>
          </p:nvPr>
        </p:nvSpPr>
        <p:spPr>
          <a:xfrm>
            <a:off x="1942415" y="5181600"/>
            <a:ext cx="6591900" cy="7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8" name="Shape 528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9" name="Shape 529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0" name="Shape 530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карточки имени">
  <p:cSld name="Цитата карточки имени"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Shape 568"/>
          <p:cNvSpPr txBox="1">
            <a:spLocks noGrp="1"/>
          </p:cNvSpPr>
          <p:nvPr>
            <p:ph type="title"/>
          </p:nvPr>
        </p:nvSpPr>
        <p:spPr>
          <a:xfrm>
            <a:off x="2188123" y="609600"/>
            <a:ext cx="6109500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0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9" name="Shape 569"/>
          <p:cNvSpPr txBox="1">
            <a:spLocks noGrp="1"/>
          </p:cNvSpPr>
          <p:nvPr>
            <p:ph type="body" idx="1"/>
          </p:nvPr>
        </p:nvSpPr>
        <p:spPr>
          <a:xfrm>
            <a:off x="1942415" y="4343400"/>
            <a:ext cx="668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0" name="Shape 570"/>
          <p:cNvSpPr txBox="1">
            <a:spLocks noGrp="1"/>
          </p:cNvSpPr>
          <p:nvPr>
            <p:ph type="body" idx="2"/>
          </p:nvPr>
        </p:nvSpPr>
        <p:spPr>
          <a:xfrm>
            <a:off x="1942415" y="5181600"/>
            <a:ext cx="6688200" cy="7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1" name="Shape 571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2" name="Shape 572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3" name="Shape 573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Истина или ложь">
  <p:cSld name="Истина или ложь">
    <p:spTree>
      <p:nvGrpSpPr>
        <p:cNvPr id="1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Shape 609"/>
          <p:cNvSpPr txBox="1">
            <a:spLocks noGrp="1"/>
          </p:cNvSpPr>
          <p:nvPr>
            <p:ph type="title"/>
          </p:nvPr>
        </p:nvSpPr>
        <p:spPr>
          <a:xfrm>
            <a:off x="1942416" y="627407"/>
            <a:ext cx="6591900" cy="28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0" name="Shape 610"/>
          <p:cNvSpPr txBox="1">
            <a:spLocks noGrp="1"/>
          </p:cNvSpPr>
          <p:nvPr>
            <p:ph type="body" idx="1"/>
          </p:nvPr>
        </p:nvSpPr>
        <p:spPr>
          <a:xfrm>
            <a:off x="1942415" y="4343400"/>
            <a:ext cx="65919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 rtl="0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 rtl="0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 rtl="0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 rtl="0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1" name="Shape 611"/>
          <p:cNvSpPr txBox="1">
            <a:spLocks noGrp="1"/>
          </p:cNvSpPr>
          <p:nvPr>
            <p:ph type="body" idx="2"/>
          </p:nvPr>
        </p:nvSpPr>
        <p:spPr>
          <a:xfrm>
            <a:off x="1942415" y="5181600"/>
            <a:ext cx="6591900" cy="7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2" name="Shape 61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3" name="Shape 61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4" name="Shape 614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Shape 650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1" name="Shape 651"/>
          <p:cNvSpPr txBox="1">
            <a:spLocks noGrp="1"/>
          </p:cNvSpPr>
          <p:nvPr>
            <p:ph type="body" idx="1"/>
          </p:nvPr>
        </p:nvSpPr>
        <p:spPr>
          <a:xfrm rot="5400000">
            <a:off x="3295650" y="781050"/>
            <a:ext cx="3886200" cy="6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2" name="Shape 65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3" name="Shape 65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4" name="Shape 654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Shape 690"/>
          <p:cNvSpPr txBox="1">
            <a:spLocks noGrp="1"/>
          </p:cNvSpPr>
          <p:nvPr>
            <p:ph type="title"/>
          </p:nvPr>
        </p:nvSpPr>
        <p:spPr>
          <a:xfrm rot="5400000">
            <a:off x="5064717" y="2441356"/>
            <a:ext cx="5283900" cy="165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1" name="Shape 691"/>
          <p:cNvSpPr txBox="1">
            <a:spLocks noGrp="1"/>
          </p:cNvSpPr>
          <p:nvPr>
            <p:ph type="body" idx="1"/>
          </p:nvPr>
        </p:nvSpPr>
        <p:spPr>
          <a:xfrm rot="5400000">
            <a:off x="1658664" y="911206"/>
            <a:ext cx="5283900" cy="47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2" name="Shape 69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3" name="Shape 69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4" name="Shape 694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hape 6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7" name="Shape 7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8" name="Shape 8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" name="Shape 9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" name="Shape 10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1" name="Shape 11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" name="Shape 12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" name="Shape 14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5" name="Shape 15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" name="Shape 17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" name="Shape 18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19" name="Shape 19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20" name="Shape 20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" name="Shape 21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" name="Shape 22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3" name="Shape 23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4" name="Shape 24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" name="Shape 25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" name="Shape 26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7" name="Shape 27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8" name="Shape 28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" name="Shape 29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" name="Shape 30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1" name="Shape 31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32" name="Shape 32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3" name="Shape 33"/>
          <p:cNvSpPr/>
          <p:nvPr/>
        </p:nvSpPr>
        <p:spPr>
          <a:xfrm>
            <a:off x="-31750" y="4321175"/>
            <a:ext cx="1395408" cy="781050"/>
          </a:xfrm>
          <a:custGeom>
            <a:avLst/>
            <a:gdLst/>
            <a:ahLst/>
            <a:cxnLst/>
            <a:rect l="0" t="0" r="0" b="0"/>
            <a:pathLst>
              <a:path w="8042" h="10000" extrusionOk="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423862" y="4529137"/>
            <a:ext cx="584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Shape 46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47" name="Shape 47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8" name="Shape 48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" name="Shape 49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" name="Shape 50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" name="Shape 51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2" name="Shape 52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" name="Shape 53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" name="Shape 54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" name="Shape 55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6" name="Shape 56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7" name="Shape 57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" name="Shape 58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59" name="Shape 59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60" name="Shape 60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1" name="Shape 61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" name="Shape 62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" name="Shape 63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4" name="Shape 64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5" name="Shape 65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" name="Shape 66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" name="Shape 67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8" name="Shape 68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9" name="Shape 69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70" name="Shape 70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71" name="Shape 71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72" name="Shape 72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73" name="Shape 73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Shape 86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87" name="Shape 87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88" name="Shape 88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89" name="Shape 89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0" name="Shape 90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1" name="Shape 91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2" name="Shape 92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3" name="Shape 93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4" name="Shape 94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5" name="Shape 95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6" name="Shape 96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7" name="Shape 97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98" name="Shape 98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99" name="Shape 99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100" name="Shape 100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1" name="Shape 101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2" name="Shape 102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3" name="Shape 103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4" name="Shape 104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5" name="Shape 105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6" name="Shape 106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7" name="Shape 107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8" name="Shape 108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09" name="Shape 109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10" name="Shape 110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11" name="Shape 111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112" name="Shape 112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13" name="Shape 113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Shape 125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126" name="Shape 126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7" name="Shape 127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8" name="Shape 128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9" name="Shape 129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0" name="Shape 130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1" name="Shape 131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2" name="Shape 132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3" name="Shape 133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4" name="Shape 134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5" name="Shape 135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6" name="Shape 136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7" name="Shape 137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138" name="Shape 138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139" name="Shape 139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0" name="Shape 140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1" name="Shape 141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2" name="Shape 142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3" name="Shape 143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4" name="Shape 144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5" name="Shape 145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6" name="Shape 146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7" name="Shape 147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8" name="Shape 148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49" name="Shape 149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50" name="Shape 150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151" name="Shape 151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4" name="Shape 154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55" name="Shape 155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56" name="Shape 156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5" name="Shape 165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166" name="Shape 166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67" name="Shape 167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68" name="Shape 168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69" name="Shape 169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0" name="Shape 170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1" name="Shape 171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2" name="Shape 172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3" name="Shape 173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4" name="Shape 174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5" name="Shape 175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6" name="Shape 176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77" name="Shape 177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178" name="Shape 178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179" name="Shape 179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0" name="Shape 180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1" name="Shape 181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2" name="Shape 182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3" name="Shape 183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4" name="Shape 184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5" name="Shape 185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6" name="Shape 186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7" name="Shape 187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8" name="Shape 188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89" name="Shape 189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90" name="Shape 190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191" name="Shape 191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92" name="Shape 192"/>
          <p:cNvSpPr/>
          <p:nvPr/>
        </p:nvSpPr>
        <p:spPr>
          <a:xfrm rot="10800000" flipH="1">
            <a:off x="0" y="3167062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93" name="Shape 193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94" name="Shape 194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95" name="Shape 195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96" name="Shape 196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97" name="Shape 197"/>
          <p:cNvSpPr txBox="1">
            <a:spLocks noGrp="1"/>
          </p:cNvSpPr>
          <p:nvPr>
            <p:ph type="sldNum" idx="12"/>
          </p:nvPr>
        </p:nvSpPr>
        <p:spPr>
          <a:xfrm>
            <a:off x="511175" y="324485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Shape 205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206" name="Shape 206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09" name="Shape 209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2" name="Shape 212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5" name="Shape 215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218" name="Shape 218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219" name="Shape 219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7" name="Shape 227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8" name="Shape 228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29" name="Shape 229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30" name="Shape 230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231" name="Shape 231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32" name="Shape 232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35" name="Shape 235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236" name="Shape 236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237" name="Shape 237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Shape 246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247" name="Shape 247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48" name="Shape 248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49" name="Shape 249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0" name="Shape 250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1" name="Shape 251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2" name="Shape 252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3" name="Shape 253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4" name="Shape 254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5" name="Shape 255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6" name="Shape 256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7" name="Shape 257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58" name="Shape 258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259" name="Shape 259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260" name="Shape 260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1" name="Shape 261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2" name="Shape 262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3" name="Shape 263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4" name="Shape 264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5" name="Shape 265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6" name="Shape 266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7" name="Shape 267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8" name="Shape 268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69" name="Shape 269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70" name="Shape 270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71" name="Shape 271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272" name="Shape 272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73" name="Shape 273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5" name="Shape 275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76" name="Shape 276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277" name="Shape 277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278" name="Shape 278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Shape 289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290" name="Shape 290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1" name="Shape 291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2" name="Shape 292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3" name="Shape 293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4" name="Shape 294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5" name="Shape 295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6" name="Shape 296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7" name="Shape 297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8" name="Shape 298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99" name="Shape 299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0" name="Shape 300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1" name="Shape 301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302" name="Shape 302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303" name="Shape 303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4" name="Shape 304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5" name="Shape 305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6" name="Shape 306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7" name="Shape 307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8" name="Shape 308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09" name="Shape 309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10" name="Shape 310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11" name="Shape 311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12" name="Shape 312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13" name="Shape 313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14" name="Shape 314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315" name="Shape 315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16" name="Shape 316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17" name="Shape 317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18" name="Shape 318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19" name="Shape 319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20" name="Shape 320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21" name="Shape 321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" name="Shape 327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328" name="Shape 328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29" name="Shape 329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0" name="Shape 330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1" name="Shape 331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2" name="Shape 332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3" name="Shape 333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4" name="Shape 334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5" name="Shape 335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6" name="Shape 336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7" name="Shape 337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8" name="Shape 338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39" name="Shape 339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340" name="Shape 340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341" name="Shape 341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2" name="Shape 342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3" name="Shape 343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4" name="Shape 344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5" name="Shape 345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6" name="Shape 346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7" name="Shape 347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8" name="Shape 348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49" name="Shape 349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50" name="Shape 350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51" name="Shape 351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52" name="Shape 352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353" name="Shape 353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54" name="Shape 354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55" name="Shape 355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56" name="Shape 356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57" name="Shape 357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58" name="Shape 358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59" name="Shape 359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" name="Shape 368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369" name="Shape 369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0" name="Shape 370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1" name="Shape 371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2" name="Shape 372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3" name="Shape 373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4" name="Shape 374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5" name="Shape 375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6" name="Shape 376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7" name="Shape 377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8" name="Shape 378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79" name="Shape 379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0" name="Shape 380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381" name="Shape 381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382" name="Shape 382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3" name="Shape 383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4" name="Shape 384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5" name="Shape 385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6" name="Shape 386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7" name="Shape 387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8" name="Shape 388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9" name="Shape 389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90" name="Shape 390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91" name="Shape 391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92" name="Shape 392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93" name="Shape 393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394" name="Shape 394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95" name="Shape 395"/>
          <p:cNvSpPr/>
          <p:nvPr/>
        </p:nvSpPr>
        <p:spPr>
          <a:xfrm rot="10800000" flipH="1">
            <a:off x="0" y="4910137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96" name="Shape 396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97" name="Shape 397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98" name="Shape 398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399" name="Shape 399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400" name="Shape 400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" name="Shape 409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410" name="Shape 410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1" name="Shape 411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2" name="Shape 412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3" name="Shape 413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4" name="Shape 414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5" name="Shape 415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6" name="Shape 416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7" name="Shape 417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8" name="Shape 418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19" name="Shape 419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0" name="Shape 420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1" name="Shape 421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422" name="Shape 422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423" name="Shape 423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4" name="Shape 424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5" name="Shape 425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6" name="Shape 426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7" name="Shape 427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8" name="Shape 428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29" name="Shape 429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30" name="Shape 430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31" name="Shape 431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32" name="Shape 432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33" name="Shape 433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34" name="Shape 434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435" name="Shape 435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436" name="Shape 436"/>
          <p:cNvSpPr/>
          <p:nvPr/>
        </p:nvSpPr>
        <p:spPr>
          <a:xfrm rot="10800000" flipH="1">
            <a:off x="0" y="3167062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437" name="Shape 437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8" name="Shape 438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39" name="Shape 439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440" name="Shape 440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441" name="Shape 441"/>
          <p:cNvSpPr txBox="1">
            <a:spLocks noGrp="1"/>
          </p:cNvSpPr>
          <p:nvPr>
            <p:ph type="sldNum" idx="12"/>
          </p:nvPr>
        </p:nvSpPr>
        <p:spPr>
          <a:xfrm>
            <a:off x="511175" y="324485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9" name="Shape 449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450" name="Shape 450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1" name="Shape 451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2" name="Shape 452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3" name="Shape 453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4" name="Shape 454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5" name="Shape 455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6" name="Shape 456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7" name="Shape 457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8" name="Shape 458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59" name="Shape 459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0" name="Shape 460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1" name="Shape 461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462" name="Shape 462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463" name="Shape 463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4" name="Shape 464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5" name="Shape 465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6" name="Shape 466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7" name="Shape 467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8" name="Shape 468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69" name="Shape 469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70" name="Shape 470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71" name="Shape 471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72" name="Shape 472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73" name="Shape 473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74" name="Shape 474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475" name="Shape 475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476" name="Shape 476"/>
          <p:cNvSpPr/>
          <p:nvPr/>
        </p:nvSpPr>
        <p:spPr>
          <a:xfrm rot="10800000" flipH="1">
            <a:off x="0" y="3167062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477" name="Shape 477"/>
          <p:cNvSpPr txBox="1"/>
          <p:nvPr/>
        </p:nvSpPr>
        <p:spPr>
          <a:xfrm>
            <a:off x="1808162" y="647700"/>
            <a:ext cx="457200" cy="5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478" name="Shape 478"/>
          <p:cNvSpPr txBox="1"/>
          <p:nvPr/>
        </p:nvSpPr>
        <p:spPr>
          <a:xfrm>
            <a:off x="8169275" y="2905125"/>
            <a:ext cx="457200" cy="5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  <p:sp>
        <p:nvSpPr>
          <p:cNvPr id="479" name="Shape 479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0" name="Shape 480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81" name="Shape 481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482" name="Shape 482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483" name="Shape 483"/>
          <p:cNvSpPr txBox="1">
            <a:spLocks noGrp="1"/>
          </p:cNvSpPr>
          <p:nvPr>
            <p:ph type="sldNum" idx="12"/>
          </p:nvPr>
        </p:nvSpPr>
        <p:spPr>
          <a:xfrm>
            <a:off x="511175" y="324485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" name="Shape 492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493" name="Shape 493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4" name="Shape 494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5" name="Shape 495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6" name="Shape 496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7" name="Shape 497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8" name="Shape 498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499" name="Shape 499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0" name="Shape 500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1" name="Shape 501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2" name="Shape 502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3" name="Shape 503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4" name="Shape 504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505" name="Shape 505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506" name="Shape 506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7" name="Shape 507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8" name="Shape 508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09" name="Shape 509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0" name="Shape 510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1" name="Shape 511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2" name="Shape 512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3" name="Shape 513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4" name="Shape 514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5" name="Shape 515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6" name="Shape 516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17" name="Shape 517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518" name="Shape 518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519" name="Shape 519"/>
          <p:cNvSpPr/>
          <p:nvPr/>
        </p:nvSpPr>
        <p:spPr>
          <a:xfrm rot="10800000" flipH="1">
            <a:off x="0" y="4910137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520" name="Shape 520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21" name="Shape 521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22" name="Shape 522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523" name="Shape 523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524" name="Shape 524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Shape 532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533" name="Shape 533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6" name="Shape 536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7" name="Shape 537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0" name="Shape 540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1" name="Shape 541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4" name="Shape 544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545" name="Shape 545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546" name="Shape 546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8" name="Shape 548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49" name="Shape 549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0" name="Shape 550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1" name="Shape 551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2" name="Shape 552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3" name="Shape 553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4" name="Shape 554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5" name="Shape 555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6" name="Shape 556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57" name="Shape 557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558" name="Shape 558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559" name="Shape 559"/>
          <p:cNvSpPr/>
          <p:nvPr/>
        </p:nvSpPr>
        <p:spPr>
          <a:xfrm rot="10800000" flipH="1">
            <a:off x="0" y="4910137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560" name="Shape 560"/>
          <p:cNvSpPr txBox="1"/>
          <p:nvPr/>
        </p:nvSpPr>
        <p:spPr>
          <a:xfrm>
            <a:off x="1808162" y="647700"/>
            <a:ext cx="457200" cy="5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561" name="Shape 561"/>
          <p:cNvSpPr txBox="1"/>
          <p:nvPr/>
        </p:nvSpPr>
        <p:spPr>
          <a:xfrm>
            <a:off x="8169275" y="2905125"/>
            <a:ext cx="457200" cy="5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  <p:sp>
        <p:nvSpPr>
          <p:cNvPr id="562" name="Shape 562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3" name="Shape 563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64" name="Shape 564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565" name="Shape 565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566" name="Shape 566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5" name="Shape 575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576" name="Shape 576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77" name="Shape 577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0" name="Shape 580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1" name="Shape 581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2" name="Shape 582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3" name="Shape 583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4" name="Shape 584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5" name="Shape 585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588" name="Shape 588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589" name="Shape 589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0" name="Shape 590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1" name="Shape 591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2" name="Shape 592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3" name="Shape 593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6" name="Shape 596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7" name="Shape 597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8" name="Shape 598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599" name="Shape 599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00" name="Shape 600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601" name="Shape 601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602" name="Shape 602"/>
          <p:cNvSpPr/>
          <p:nvPr/>
        </p:nvSpPr>
        <p:spPr>
          <a:xfrm rot="10800000" flipH="1">
            <a:off x="0" y="4910137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603" name="Shape 603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04" name="Shape 604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05" name="Shape 605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606" name="Shape 606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607" name="Shape 607"/>
          <p:cNvSpPr txBox="1">
            <a:spLocks noGrp="1"/>
          </p:cNvSpPr>
          <p:nvPr>
            <p:ph type="sldNum" idx="12"/>
          </p:nvPr>
        </p:nvSpPr>
        <p:spPr>
          <a:xfrm>
            <a:off x="511175" y="4983162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6" name="Shape 616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617" name="Shape 617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18" name="Shape 618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19" name="Shape 619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0" name="Shape 620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1" name="Shape 621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2" name="Shape 622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3" name="Shape 623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4" name="Shape 624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5" name="Shape 625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6" name="Shape 626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7" name="Shape 627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28" name="Shape 628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629" name="Shape 629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630" name="Shape 630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1" name="Shape 631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2" name="Shape 632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3" name="Shape 633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4" name="Shape 634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5" name="Shape 635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6" name="Shape 636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7" name="Shape 637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8" name="Shape 638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39" name="Shape 639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40" name="Shape 640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41" name="Shape 641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642" name="Shape 642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643" name="Shape 643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644" name="Shape 644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45" name="Shape 645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46" name="Shape 646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647" name="Shape 647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648" name="Shape 648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alphaModFix/>
          </a:blip>
          <a:stretch>
            <a:fillRect/>
          </a:stretch>
        </a:blipFill>
        <a:effectLst/>
      </p:bgPr>
    </p:bg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6" name="Shape 656"/>
          <p:cNvGrpSpPr/>
          <p:nvPr/>
        </p:nvGrpSpPr>
        <p:grpSpPr>
          <a:xfrm>
            <a:off x="-54569" y="210652"/>
            <a:ext cx="1927920" cy="6283759"/>
            <a:chOff x="0" y="0"/>
            <a:chExt cx="2147483647" cy="2147483647"/>
          </a:xfrm>
        </p:grpSpPr>
        <p:sp>
          <p:nvSpPr>
            <p:cNvPr id="657" name="Shape 657"/>
            <p:cNvSpPr/>
            <p:nvPr/>
          </p:nvSpPr>
          <p:spPr>
            <a:xfrm>
              <a:off x="20" y="759034827"/>
              <a:ext cx="75793537" cy="202570004"/>
            </a:xfrm>
            <a:custGeom>
              <a:avLst/>
              <a:gdLst/>
              <a:ahLst/>
              <a:cxnLst/>
              <a:rect l="0" t="0" r="0" b="0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58" name="Shape 658"/>
            <p:cNvSpPr/>
            <p:nvPr/>
          </p:nvSpPr>
          <p:spPr>
            <a:xfrm>
              <a:off x="96847760" y="947135546"/>
              <a:ext cx="487044101" cy="751197101"/>
            </a:xfrm>
            <a:custGeom>
              <a:avLst/>
              <a:gdLst/>
              <a:ahLst/>
              <a:cxnLst/>
              <a:rect l="0" t="0" r="0" b="0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59" name="Shape 659"/>
            <p:cNvSpPr/>
            <p:nvPr/>
          </p:nvSpPr>
          <p:spPr>
            <a:xfrm>
              <a:off x="607752348" y="1688083380"/>
              <a:ext cx="458972420" cy="459399832"/>
            </a:xfrm>
            <a:custGeom>
              <a:avLst/>
              <a:gdLst/>
              <a:ahLst/>
              <a:cxnLst/>
              <a:rect l="0" t="0" r="0" b="0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0" name="Shape 660"/>
            <p:cNvSpPr/>
            <p:nvPr/>
          </p:nvSpPr>
          <p:spPr>
            <a:xfrm>
              <a:off x="722846239" y="2029920453"/>
              <a:ext cx="129129731" cy="117563139"/>
            </a:xfrm>
            <a:custGeom>
              <a:avLst/>
              <a:gdLst/>
              <a:ahLst/>
              <a:cxnLst/>
              <a:rect l="0" t="0" r="0" b="0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1" name="Shape 661"/>
            <p:cNvSpPr/>
            <p:nvPr/>
          </p:nvSpPr>
          <p:spPr>
            <a:xfrm>
              <a:off x="75793558" y="961604832"/>
              <a:ext cx="618981000" cy="1076756038"/>
            </a:xfrm>
            <a:custGeom>
              <a:avLst/>
              <a:gdLst/>
              <a:ahLst/>
              <a:cxnLst/>
              <a:rect l="0" t="0" r="0" b="0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2" name="Shape 662"/>
            <p:cNvSpPr/>
            <p:nvPr/>
          </p:nvSpPr>
          <p:spPr>
            <a:xfrm>
              <a:off x="16843029" y="5"/>
              <a:ext cx="80004731" cy="947135540"/>
            </a:xfrm>
            <a:custGeom>
              <a:avLst/>
              <a:gdLst/>
              <a:ahLst/>
              <a:cxnLst/>
              <a:rect l="0" t="0" r="0" b="0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3" name="Shape 663"/>
            <p:cNvSpPr/>
            <p:nvPr/>
          </p:nvSpPr>
          <p:spPr>
            <a:xfrm>
              <a:off x="58950550" y="878406437"/>
              <a:ext cx="58950529" cy="15976522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4" name="Shape 664"/>
            <p:cNvSpPr/>
            <p:nvPr/>
          </p:nvSpPr>
          <p:spPr>
            <a:xfrm>
              <a:off x="579680668" y="1698332648"/>
              <a:ext cx="143165571" cy="331587805"/>
            </a:xfrm>
            <a:custGeom>
              <a:avLst/>
              <a:gdLst/>
              <a:ahLst/>
              <a:cxnLst/>
              <a:rect l="0" t="0" r="0" b="0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5" name="Shape 665"/>
            <p:cNvSpPr/>
            <p:nvPr/>
          </p:nvSpPr>
          <p:spPr>
            <a:xfrm>
              <a:off x="583890978" y="378612991"/>
              <a:ext cx="1563592612" cy="1309470389"/>
            </a:xfrm>
            <a:custGeom>
              <a:avLst/>
              <a:gdLst/>
              <a:ahLst/>
              <a:cxnLst/>
              <a:rect l="0" t="0" r="0" b="0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6" name="Shape 666"/>
            <p:cNvSpPr/>
            <p:nvPr/>
          </p:nvSpPr>
          <p:spPr>
            <a:xfrm>
              <a:off x="694774559" y="2038360870"/>
              <a:ext cx="122112252" cy="109122722"/>
            </a:xfrm>
            <a:custGeom>
              <a:avLst/>
              <a:gdLst/>
              <a:ahLst/>
              <a:cxnLst/>
              <a:rect l="0" t="0" r="0" b="0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7" name="Shape 667"/>
            <p:cNvSpPr/>
            <p:nvPr/>
          </p:nvSpPr>
          <p:spPr>
            <a:xfrm>
              <a:off x="579680668" y="1659747885"/>
              <a:ext cx="28071680" cy="71743733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68" name="Shape 668"/>
            <p:cNvSpPr/>
            <p:nvPr/>
          </p:nvSpPr>
          <p:spPr>
            <a:xfrm>
              <a:off x="640034339" y="1946118982"/>
              <a:ext cx="179658756" cy="201364231"/>
            </a:xfrm>
            <a:custGeom>
              <a:avLst/>
              <a:gdLst/>
              <a:ahLst/>
              <a:cxnLst/>
              <a:rect l="0" t="0" r="0" b="0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196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grpSp>
        <p:nvGrpSpPr>
          <p:cNvPr id="669" name="Shape 669"/>
          <p:cNvGrpSpPr/>
          <p:nvPr/>
        </p:nvGrpSpPr>
        <p:grpSpPr>
          <a:xfrm>
            <a:off x="-294184" y="12335"/>
            <a:ext cx="1859875" cy="7211103"/>
            <a:chOff x="0" y="0"/>
            <a:chExt cx="2147483647" cy="2147483647"/>
          </a:xfrm>
        </p:grpSpPr>
        <p:sp>
          <p:nvSpPr>
            <p:cNvPr id="670" name="Shape 670"/>
            <p:cNvSpPr/>
            <p:nvPr/>
          </p:nvSpPr>
          <p:spPr>
            <a:xfrm>
              <a:off x="233" y="2"/>
              <a:ext cx="450447816" cy="1379134600"/>
            </a:xfrm>
            <a:custGeom>
              <a:avLst/>
              <a:gdLst/>
              <a:ahLst/>
              <a:cxnLst/>
              <a:rect l="0" t="0" r="0" b="0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1" name="Shape 671"/>
            <p:cNvSpPr/>
            <p:nvPr/>
          </p:nvSpPr>
          <p:spPr>
            <a:xfrm>
              <a:off x="476637426" y="1352544619"/>
              <a:ext cx="385849261" cy="495335796"/>
            </a:xfrm>
            <a:custGeom>
              <a:avLst/>
              <a:gdLst/>
              <a:ahLst/>
              <a:cxnLst/>
              <a:rect l="0" t="0" r="0" b="0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2" name="Shape 672"/>
            <p:cNvSpPr/>
            <p:nvPr/>
          </p:nvSpPr>
          <p:spPr>
            <a:xfrm>
              <a:off x="892166808" y="1837073093"/>
              <a:ext cx="392832948" cy="310410502"/>
            </a:xfrm>
            <a:custGeom>
              <a:avLst/>
              <a:gdLst/>
              <a:ahLst/>
              <a:cxnLst/>
              <a:rect l="0" t="0" r="0" b="0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3" name="Shape 673"/>
            <p:cNvSpPr/>
            <p:nvPr/>
          </p:nvSpPr>
          <p:spPr>
            <a:xfrm>
              <a:off x="450448050" y="1367554978"/>
              <a:ext cx="502825469" cy="700674920"/>
            </a:xfrm>
            <a:custGeom>
              <a:avLst/>
              <a:gdLst/>
              <a:ahLst/>
              <a:cxnLst/>
              <a:rect l="0" t="0" r="0" b="0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4" name="Shape 674"/>
            <p:cNvSpPr/>
            <p:nvPr/>
          </p:nvSpPr>
          <p:spPr>
            <a:xfrm>
              <a:off x="401562240" y="403901881"/>
              <a:ext cx="158879430" cy="948642738"/>
            </a:xfrm>
            <a:custGeom>
              <a:avLst/>
              <a:gdLst/>
              <a:ahLst/>
              <a:cxnLst/>
              <a:rect l="0" t="0" r="0" b="0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5" name="Shape 675"/>
            <p:cNvSpPr/>
            <p:nvPr/>
          </p:nvSpPr>
          <p:spPr>
            <a:xfrm>
              <a:off x="988191955" y="2059223608"/>
              <a:ext cx="122214523" cy="88259988"/>
            </a:xfrm>
            <a:custGeom>
              <a:avLst/>
              <a:gdLst/>
              <a:ahLst/>
              <a:cxnLst/>
              <a:rect l="0" t="0" r="0" b="0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6" name="Shape 676"/>
            <p:cNvSpPr/>
            <p:nvPr/>
          </p:nvSpPr>
          <p:spPr>
            <a:xfrm>
              <a:off x="432988832" y="1287100467"/>
              <a:ext cx="75075185" cy="160308803"/>
            </a:xfrm>
            <a:custGeom>
              <a:avLst/>
              <a:gdLst/>
              <a:ahLst/>
              <a:cxnLst/>
              <a:rect l="0" t="0" r="0" b="0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7" name="Shape 677"/>
            <p:cNvSpPr/>
            <p:nvPr/>
          </p:nvSpPr>
          <p:spPr>
            <a:xfrm>
              <a:off x="862485588" y="985696255"/>
              <a:ext cx="1284998422" cy="851376837"/>
            </a:xfrm>
            <a:custGeom>
              <a:avLst/>
              <a:gdLst/>
              <a:ahLst/>
              <a:cxnLst/>
              <a:rect l="0" t="0" r="0" b="0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8" name="Shape 678"/>
            <p:cNvSpPr/>
            <p:nvPr/>
          </p:nvSpPr>
          <p:spPr>
            <a:xfrm>
              <a:off x="953273520" y="2068229521"/>
              <a:ext cx="109993621" cy="79253697"/>
            </a:xfrm>
            <a:custGeom>
              <a:avLst/>
              <a:gdLst/>
              <a:ahLst/>
              <a:cxnLst/>
              <a:rect l="0" t="0" r="0" b="0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79" name="Shape 679"/>
            <p:cNvSpPr/>
            <p:nvPr/>
          </p:nvSpPr>
          <p:spPr>
            <a:xfrm>
              <a:off x="862485588" y="1847880415"/>
              <a:ext cx="125706367" cy="211343192"/>
            </a:xfrm>
            <a:custGeom>
              <a:avLst/>
              <a:gdLst/>
              <a:ahLst/>
              <a:cxnLst/>
              <a:rect l="0" t="0" r="0" b="0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80" name="Shape 680"/>
            <p:cNvSpPr/>
            <p:nvPr/>
          </p:nvSpPr>
          <p:spPr>
            <a:xfrm>
              <a:off x="862485588" y="1808853784"/>
              <a:ext cx="34918435" cy="71448597"/>
            </a:xfrm>
            <a:custGeom>
              <a:avLst/>
              <a:gdLst/>
              <a:ahLst/>
              <a:cxnLst/>
              <a:rect l="0" t="0" r="0" b="0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681" name="Shape 681"/>
            <p:cNvSpPr/>
            <p:nvPr/>
          </p:nvSpPr>
          <p:spPr>
            <a:xfrm>
              <a:off x="892166808" y="1981170724"/>
              <a:ext cx="192051394" cy="166312871"/>
            </a:xfrm>
            <a:custGeom>
              <a:avLst/>
              <a:gdLst/>
              <a:ahLst/>
              <a:cxnLst/>
              <a:rect l="0" t="0" r="0" b="0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  <p:sp>
        <p:nvSpPr>
          <p:cNvPr id="682" name="Shape 682"/>
          <p:cNvSpPr/>
          <p:nvPr/>
        </p:nvSpPr>
        <p:spPr>
          <a:xfrm>
            <a:off x="0" y="0"/>
            <a:ext cx="1827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683" name="Shape 683"/>
          <p:cNvSpPr/>
          <p:nvPr/>
        </p:nvSpPr>
        <p:spPr>
          <a:xfrm rot="10800000" flipH="1">
            <a:off x="0" y="711200"/>
            <a:ext cx="1358891" cy="508000"/>
          </a:xfrm>
          <a:custGeom>
            <a:avLst/>
            <a:gdLst/>
            <a:ahLst/>
            <a:cxnLst/>
            <a:rect l="0" t="0" r="0" b="0"/>
            <a:pathLst>
              <a:path w="7908" h="10000" extrusionOk="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684" name="Shape 684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85" name="Shape 685"/>
          <p:cNvSpPr txBox="1">
            <a:spLocks noGrp="1"/>
          </p:cNvSpPr>
          <p:nvPr>
            <p:ph type="body" idx="1"/>
          </p:nvPr>
        </p:nvSpPr>
        <p:spPr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86" name="Shape 686"/>
          <p:cNvSpPr txBox="1">
            <a:spLocks noGrp="1"/>
          </p:cNvSpPr>
          <p:nvPr>
            <p:ph type="dt" idx="10"/>
          </p:nvPr>
        </p:nvSpPr>
        <p:spPr>
          <a:xfrm>
            <a:off x="7772400" y="6135687"/>
            <a:ext cx="7668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687" name="Shape 687"/>
          <p:cNvSpPr txBox="1">
            <a:spLocks noGrp="1"/>
          </p:cNvSpPr>
          <p:nvPr>
            <p:ph type="ftr" idx="11"/>
          </p:nvPr>
        </p:nvSpPr>
        <p:spPr>
          <a:xfrm>
            <a:off x="1943100" y="6135687"/>
            <a:ext cx="5716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688" name="Shape 688"/>
          <p:cNvSpPr txBox="1">
            <a:spLocks noGrp="1"/>
          </p:cNvSpPr>
          <p:nvPr>
            <p:ph type="sldNum" idx="12"/>
          </p:nvPr>
        </p:nvSpPr>
        <p:spPr>
          <a:xfrm>
            <a:off x="511175" y="787400"/>
            <a:ext cx="585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000"/>
              <a:buFont typeface="Garamond"/>
              <a:buNone/>
              <a:defRPr sz="2000" b="0" i="0" u="none">
                <a:solidFill>
                  <a:srgbClr val="FE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Shape 699"/>
          <p:cNvSpPr txBox="1">
            <a:spLocks noGrp="1"/>
          </p:cNvSpPr>
          <p:nvPr>
            <p:ph type="ctrTitle"/>
          </p:nvPr>
        </p:nvSpPr>
        <p:spPr>
          <a:xfrm>
            <a:off x="609600" y="161926"/>
            <a:ext cx="7629525" cy="666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buClrTx/>
              <a:buSzTx/>
            </a:pP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Муниципальное бюджетное дошкольное</a:t>
            </a:r>
            <a:r>
              <a:rPr lang="ru-RU" sz="1400" b="1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образовательное </a:t>
            </a:r>
            <a:r>
              <a:rPr lang="ru-RU" sz="1400" b="1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учреждение </a:t>
            </a:r>
            <a:r>
              <a:rPr lang="ru-RU" sz="1400" b="1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lang="ru-RU" sz="1400" b="1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Центр развития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ребенка - </a:t>
            </a:r>
            <a:r>
              <a:rPr lang="ru-RU" sz="1400" b="1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детский сад №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28»</a:t>
            </a:r>
            <a:r>
              <a:rPr lang="ru-RU" sz="1400" b="1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</a:t>
            </a:r>
            <a:r>
              <a:rPr lang="ru-RU" sz="1400" b="1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Восток 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Красноармейского</a:t>
            </a:r>
            <a:r>
              <a:rPr lang="ru-RU" sz="1400" b="1" kern="1200" baseline="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муниципального  </a:t>
            </a:r>
            <a:r>
              <a:rPr lang="ru-RU" sz="1400" b="1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района Приморского края</a:t>
            </a:r>
          </a:p>
        </p:txBody>
      </p:sp>
      <p:sp>
        <p:nvSpPr>
          <p:cNvPr id="700" name="Shape 700"/>
          <p:cNvSpPr txBox="1">
            <a:spLocks noGrp="1"/>
          </p:cNvSpPr>
          <p:nvPr>
            <p:ph type="subTitle" idx="1"/>
          </p:nvPr>
        </p:nvSpPr>
        <p:spPr>
          <a:xfrm>
            <a:off x="716310" y="3941109"/>
            <a:ext cx="8332439" cy="3141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1" indent="0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lang="ru-RU" sz="1800" b="1" i="0" u="none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1" indent="0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ru-RU" sz="1800" b="1" i="0" u="none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1" indent="0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ПРОЕКТ ПО</a:t>
            </a:r>
            <a:r>
              <a:rPr lang="en-US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НРАВСТВЕННО – ПАТРИОТИЧЕСКОМ</a:t>
            </a:r>
            <a:r>
              <a:rPr lang="ru-RU" sz="1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</a:t>
            </a:r>
            <a:r>
              <a:rPr lang="en-US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ВОСПИТАНИ</a:t>
            </a:r>
            <a:r>
              <a:rPr lang="ru-RU" sz="1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</a:t>
            </a:r>
            <a:r>
              <a:rPr lang="en-US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ДОШКОЛЬНИКОВ</a:t>
            </a:r>
            <a:r>
              <a:rPr lang="ru-RU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</a:p>
          <a:p>
            <a:pPr marL="457200" lvl="1" indent="0">
              <a:spcBef>
                <a:spcPts val="0"/>
              </a:spcBef>
              <a:buSzPts val="1800"/>
            </a:pPr>
            <a:r>
              <a:rPr lang="ru-RU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«ПАТРИОТИЗМ НАЧИНАЕТСЯ  С ДЕТСТВА.  </a:t>
            </a:r>
            <a:r>
              <a:rPr lang="ru-RU" sz="1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457200" lvl="1" indent="0">
              <a:spcBef>
                <a:spcPts val="0"/>
              </a:spcBef>
              <a:buSzPts val="1800"/>
            </a:pPr>
            <a:r>
              <a:rPr lang="en-US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</a:t>
            </a:r>
            <a:r>
              <a:rPr lang="en-US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ИННОВАЦИОННЫХ ТЕХНОЛОГИЙ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ПРОЕКТЕ</a:t>
            </a:r>
            <a:r>
              <a:rPr lang="ru-RU" sz="1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800" b="1" i="0" u="none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  					</a:t>
            </a:r>
            <a:r>
              <a:rPr lang="ru-RU" sz="12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Автор: воспитатель средней группы № 1 «Пчёлки» 					Ракитина  Маргарита Валерьевна                                                    </a:t>
            </a:r>
          </a:p>
          <a:p>
            <a:pPr marL="0" lvl="0" indent="0" algn="ctr">
              <a:spcBef>
                <a:spcPts val="0"/>
              </a:spcBef>
              <a:buClrTx/>
              <a:buSzTx/>
            </a:pPr>
            <a:r>
              <a:rPr lang="ru-RU" sz="12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</a:t>
            </a:r>
            <a:r>
              <a:rPr lang="ru-RU" sz="1200" b="1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ru-RU" sz="12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Восток</a:t>
            </a:r>
          </a:p>
          <a:p>
            <a:pPr marL="0" lvl="0" indent="0" algn="ctr">
              <a:spcBef>
                <a:spcPts val="0"/>
              </a:spcBef>
              <a:buClrTx/>
              <a:buSzTx/>
            </a:pPr>
            <a:r>
              <a:rPr lang="ru-RU" sz="12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2019 год</a:t>
            </a:r>
            <a:endParaRPr lang="ru-RU" sz="1200" b="1" kern="1200" dirty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57200" lvl="1" indent="0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endParaRPr sz="1600" b="0" i="0" u="none" dirty="0">
              <a:solidFill>
                <a:srgbClr val="40464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endParaRPr sz="1600" b="0" i="0" u="none" dirty="0">
              <a:solidFill>
                <a:srgbClr val="40464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01" name="Shape 701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1847850" y="990600"/>
            <a:ext cx="5534026" cy="34077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Shape 706"/>
          <p:cNvSpPr txBox="1">
            <a:spLocks noGrp="1"/>
          </p:cNvSpPr>
          <p:nvPr>
            <p:ph type="title"/>
          </p:nvPr>
        </p:nvSpPr>
        <p:spPr>
          <a:xfrm>
            <a:off x="2021401" y="605059"/>
            <a:ext cx="6589200" cy="3309715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 количеству участников: групповой (средняя группа);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 продолжительности: краткосрочный (1 неделя);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 приоритету метода: творческо-информационный.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Участники реализации проекта: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воспитанники средней группы;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воспитатель;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родители воспитанников;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  <a:sym typeface="Century Gothic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37640" y="3080400"/>
            <a:ext cx="6906310" cy="3777600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098" name="Picture 2" descr="F:\проект патриотическое\IMG-20190110-WA002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2350" y="3519485"/>
            <a:ext cx="1943100" cy="251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проект патриотическое\IMG-20180510-WA002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075" y="3476624"/>
            <a:ext cx="189547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проект патриотическое\IMG-20190113-WA004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496625"/>
            <a:ext cx="1920240" cy="247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Shape 712"/>
          <p:cNvSpPr txBox="1">
            <a:spLocks noGrp="1"/>
          </p:cNvSpPr>
          <p:nvPr>
            <p:ph type="title"/>
          </p:nvPr>
        </p:nvSpPr>
        <p:spPr>
          <a:xfrm>
            <a:off x="1447800" y="304800"/>
            <a:ext cx="7096126" cy="2286110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  <a:sym typeface="Century Gothic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333500" y="628650"/>
            <a:ext cx="7658101" cy="7991475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rgbClr val="2626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Воспитание подрастающего поколения в России всегда сопровождалось  воспитанием чувства гордости за свою Родину, чувством патриотизма и любви к своему великому, могучему народу.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  <a:ea typeface="Calibri"/>
              </a:rPr>
              <a:t>Современный этап развития дошкольного образования характеризуется быстрым темпом внедрения инновационных технологий в практику работы детских садов.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у подрастающего поколения нравственных и этических ценностей выступает стратегическим заданием для образовательных организаций всех уровней, в том числе и дошкольных учреждений. Целенаправленно повышаются требования к образованию, которое должно решать не только обучающие, но и задачи духовно-нравственного и патриотического воспитания. В настоящее время актуальность проблем, связанных с нравственно-патриотическим воспитанием детей, приобретает чрезвычайную значимость. Педагогам дошкольных учреждений нужны современные методические материалы, разработки, дидактические  пособия по этому направлению. В связи с этим становится очевидной потребность в создании новых моделей организации работы по нравственно-патриотическому воспитанию детей, поиске инновационных подходов и технологий. Идея воспитания патриотизма и гражданственности, приобретет всё большее общественное значение.  И перед дошкольными образовательными учреждениями, на современном этапе стоят задачи формирования с самого раннего детства высоких нравственных качеств: основ гражданственности, любви к Родине, бережного отношения к её природе, историческому и культурному наследию, уважения к старшим и сверстникам, культуре и традициям других народов.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Чувство патриотизма формируется постепенно в процессе накоплений знаний представлений об окружающем, это и любовь к местам, где родился, и гордость за свой народ, и ощущение неразрывности с окружающим миром и желание сохранять и приумножать богатства малой Родины. Чувство любви к родному дому, краю, природе - одно из слагаемых патриотизма. Нельзя забывать о том, что патриотизм формируется у каждого ребёнка индивидуально.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Важно пробудить интерес к истории своей семьи, родного посёлка.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привитии любви к Родине важно соблюдать последовательность: от близкого - к далёкому, от малого - к великому (мой дом - моя улица - мой посёлок - моя страна).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619251" y="628650"/>
            <a:ext cx="7086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Актуальность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предлагаемого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</a:p>
          <a:p>
            <a:r>
              <a:rPr lang="ru-RU" sz="16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" name="Shape 718"/>
          <p:cNvSpPr txBox="1">
            <a:spLocks noGrp="1"/>
          </p:cNvSpPr>
          <p:nvPr>
            <p:ph type="title"/>
          </p:nvPr>
        </p:nvSpPr>
        <p:spPr>
          <a:xfrm>
            <a:off x="1944687" y="623887"/>
            <a:ext cx="6589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540385">
              <a:lnSpc>
                <a:spcPct val="150000"/>
              </a:lnSpc>
              <a:spcBef>
                <a:spcPts val="1000"/>
              </a:spcBef>
            </a:pPr>
            <a:r>
              <a:rPr lang="ru-RU" sz="1800" b="1" i="1" dirty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 проекта:</a:t>
            </a: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sz="1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  <a:sym typeface="Century Gothic"/>
            </a:endParaRPr>
          </a:p>
        </p:txBody>
      </p:sp>
      <p:sp>
        <p:nvSpPr>
          <p:cNvPr id="719" name="Shape 719"/>
          <p:cNvSpPr txBox="1">
            <a:spLocks noGrp="1"/>
          </p:cNvSpPr>
          <p:nvPr>
            <p:ph type="body" idx="1"/>
          </p:nvPr>
        </p:nvSpPr>
        <p:spPr>
          <a:xfrm>
            <a:off x="1076325" y="1028699"/>
            <a:ext cx="7715250" cy="5467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indent="-285750" algn="just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Осуществлять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работу по нравственно-патриотическому воспитанию дошкольников. 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Формирование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у воспитанников нравственных 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ценностей;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В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оспитание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гражданина и патриота своей страны; </a:t>
            </a:r>
            <a:endParaRPr lang="ru-RU" sz="16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Создание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в дошкольном учреждении образовательно-воспитательной среды, способствующей этому воспитанию. </a:t>
            </a:r>
            <a:endParaRPr lang="ru-RU" sz="16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Ориентировать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родителей дошкольников на патриотическое воспитание детей в семье. </a:t>
            </a:r>
            <a:endParaRPr lang="ru-RU" sz="16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Научить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детей видеть в повседневной жизни и ценить не всегда заметные подвиги живущих по соседству людей, тем самым, развивать 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чувство гордости и уважение за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трудовые достижения жителей родного 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посёлка.</a:t>
            </a:r>
          </a:p>
          <a:p>
            <a:pPr marL="0" lvl="0" indent="540385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Tx/>
              <a:buNone/>
            </a:pPr>
            <a:r>
              <a:rPr lang="ru-RU" sz="1400" b="1" i="1" dirty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  <a:sym typeface="Arial"/>
              </a:rPr>
              <a:t>Гипотеза проекта:</a:t>
            </a:r>
            <a:endParaRPr lang="ru-RU" sz="1400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  <a:sym typeface="Arial"/>
            </a:endParaRPr>
          </a:p>
          <a:p>
            <a:pPr marL="0" lvl="0" indent="540385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Tx/>
              <a:buNone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Arial"/>
              </a:rPr>
              <a:t>Профессиональное использование педагогом-воспитателем  инновационных подходов в организации работы по нравственно-патриотическому воспитанию дошкольников способствуют повышению качества всей системы воспитательной работы дошкольного учреждения, способствуют  лучшей подготовки детей к школе, воспитанию достойных будущих граждан России.</a:t>
            </a:r>
          </a:p>
          <a:p>
            <a:pPr indent="0" algn="just">
              <a:buClr>
                <a:srgbClr val="7030A0"/>
              </a:buClr>
              <a:buNone/>
            </a:pPr>
            <a:endParaRPr lang="ru-RU" sz="16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buClr>
                <a:srgbClr val="7030A0"/>
              </a:buClr>
              <a:buNone/>
            </a:pPr>
            <a:endParaRPr sz="1600" dirty="0">
              <a:solidFill>
                <a:srgbClr val="404040"/>
              </a:solidFill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Shape 725"/>
          <p:cNvSpPr txBox="1">
            <a:spLocks noGrp="1"/>
          </p:cNvSpPr>
          <p:nvPr>
            <p:ph type="body" idx="1"/>
          </p:nvPr>
        </p:nvSpPr>
        <p:spPr>
          <a:xfrm>
            <a:off x="1095376" y="209549"/>
            <a:ext cx="7886700" cy="6324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0" algn="just">
              <a:lnSpc>
                <a:spcPct val="150000"/>
              </a:lnSpc>
              <a:buNone/>
            </a:pPr>
            <a:r>
              <a:rPr lang="ru-RU" b="1" i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Образовательно-воспитательные </a:t>
            </a:r>
            <a:r>
              <a:rPr lang="ru-RU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задачи:</a:t>
            </a:r>
            <a:endParaRPr lang="ru-RU" sz="1400" dirty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развивать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интерес воспитанников к своему посёлку и его составляющим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элементам.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совершенствовать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знания дошкольников о своём Отечестве, о малой Родине – посёлке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Восток.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формировать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у детей дошкольного возраста патриотическое отношение к своей Малой родине; </a:t>
            </a:r>
            <a:endParaRPr lang="ru-RU" sz="1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воспитывать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будущих защитников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Отечества;	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формирование гражданственно - патриотического отношения и чувства сопричастности:   - к семье, посёлку, стране; - к природе родного края; - к культурному наследию своего народа;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воспитание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чувства собственного достоинства у ребенка как представителя своего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народа;</a:t>
            </a: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обогащать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и развивать словарный запас детей, познакомить с произведениями художественной литературы и музыки военной тематики. </a:t>
            </a:r>
            <a:endParaRPr lang="ru-RU" sz="1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42950" indent="-285750" algn="just">
              <a:buClr>
                <a:srgbClr val="7030A0"/>
              </a:buClr>
              <a:buFont typeface="Wingdings" pitchFamily="2" charset="2"/>
              <a:buChar char="Ø"/>
            </a:pPr>
            <a:endParaRPr lang="ru-RU" sz="1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114300" indent="0">
              <a:buNone/>
            </a:pPr>
            <a:endParaRPr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  <a:sym typeface="Century Gothic"/>
            </a:endParaRPr>
          </a:p>
        </p:txBody>
      </p:sp>
      <p:pic>
        <p:nvPicPr>
          <p:cNvPr id="5122" name="Picture 2" descr="F:\проект патриотическое\IMG-20190120-WA001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2615" y="4476750"/>
            <a:ext cx="14859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проект патриотическое\IMG-20190113-WA003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0950" y="4476750"/>
            <a:ext cx="18288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проект патриотическое\IMG_20190116_09265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476750"/>
            <a:ext cx="2181225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436632080"/>
              </p:ext>
            </p:extLst>
          </p:nvPr>
        </p:nvGraphicFramePr>
        <p:xfrm>
          <a:off x="1809750" y="200025"/>
          <a:ext cx="6057900" cy="506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5775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28089" y="257175"/>
            <a:ext cx="7125385" cy="6419850"/>
          </a:xfrm>
        </p:spPr>
        <p:txBody>
          <a:bodyPr/>
          <a:lstStyle/>
          <a:p>
            <a:pPr indent="0" algn="just">
              <a:lnSpc>
                <a:spcPct val="150000"/>
              </a:lnSpc>
              <a:buNone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Проблема: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                                                                                      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- результаты опроса воспитанников показали необходимость расширения и углубления знаний детей о Малой родине, родители также высказали в анкетах пожелание воспитателю уделять больше внимания нравственно-патриотическому воспитанию дошкольников.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Обоснование	проблемы:                                                                             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Дошкольное детство – важнейший этап становления личности. Одна из задач нравственно-патриотического воспитания ребенка – формирование любви к малой Родине, к родному краю. Воспитание чувства гордости за свою страну, за подвиги своих дедов, отцов и прадедов. Решением данной проблемы в нашей группе стала реализация проекта «Патриотизм начинается с детства».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6947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75" y="201886"/>
            <a:ext cx="77343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Ожидаемые результаты от реализации проекта:</a:t>
            </a:r>
            <a:endParaRPr lang="ru-RU" sz="1100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У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спешная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организация </a:t>
            </a:r>
            <a:r>
              <a:rPr lang="ru-RU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воспитательно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 - образовательного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процесса на основе инновационного  подхода к педагогической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деятельности;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совершенствование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уровня профессионального мастерства воспитателя по нравственно-патриотическому воспитанию дошкольников средней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группы;</a:t>
            </a:r>
            <a:endParaRPr lang="ru-RU" sz="11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обогащение предметно-пространственной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среды группы   в соответствии  с инновационными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подходами;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разработка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календарного планирования по нравственно-патриотическому воспитанию для детей средней группы на краткосрочный период (1 неделя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);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разработка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методических материалов по теме: конспектов,   консультаций и рекомендаций для родителей, памяток для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родителей;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расширение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знаний у детей о стране, родном посёлке и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патриотизме;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заметное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развитие активности воспитанников и их родителей во время подготовки мероприятий и участия в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них.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формирование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позитивного отношения ребёнка к окружающему миру, другим людям и самому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себе;</a:t>
            </a:r>
            <a:endParaRPr lang="ru-RU" sz="11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7030A0"/>
              </a:buCl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появление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у детей чувства гордости за свой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посёлок,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за свою страну,  уважение к истории края,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людям,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которые здесь живут и работают.</a:t>
            </a:r>
            <a:endParaRPr lang="ru-RU" sz="11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407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2550" y="438149"/>
            <a:ext cx="668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rot="21076964">
            <a:off x="530484" y="1642999"/>
            <a:ext cx="3350378" cy="707886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Мы рисуем наш посёлок Восток</a:t>
            </a:r>
            <a:endParaRPr lang="ru-RU" sz="2000" dirty="0"/>
          </a:p>
        </p:txBody>
      </p:sp>
      <p:pic>
        <p:nvPicPr>
          <p:cNvPr id="1027" name="Picture 3" descr="F:\проект патриотическое\IMG-20190116-WA001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21804">
            <a:off x="1201046" y="2937220"/>
            <a:ext cx="2390775" cy="18110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F:\проект патриотическое\IMG-20190116-WA000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59817">
            <a:off x="1914750" y="4750882"/>
            <a:ext cx="2576901" cy="17632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TextBox 9"/>
          <p:cNvSpPr txBox="1"/>
          <p:nvPr/>
        </p:nvSpPr>
        <p:spPr>
          <a:xfrm>
            <a:off x="5133974" y="1098848"/>
            <a:ext cx="3609975" cy="1384995"/>
          </a:xfrm>
          <a:prstGeom prst="rect">
            <a:avLst/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Я возьму карандаш, нарисую дом,</a:t>
            </a:r>
          </a:p>
          <a:p>
            <a:r>
              <a:rPr lang="ru-RU" dirty="0" smtClean="0"/>
              <a:t>Нарисую небо и солнце над ним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Я </a:t>
            </a:r>
            <a:r>
              <a:rPr lang="ru-RU" dirty="0"/>
              <a:t>возьму карандаш, нарисую </a:t>
            </a:r>
            <a:r>
              <a:rPr lang="ru-RU" dirty="0" smtClean="0"/>
              <a:t>цветы, </a:t>
            </a:r>
          </a:p>
          <a:p>
            <a:r>
              <a:rPr lang="ru-RU" dirty="0" smtClean="0"/>
              <a:t>Нарисую кусты и деревья вокруг.</a:t>
            </a:r>
          </a:p>
          <a:p>
            <a:r>
              <a:rPr lang="ru-RU" dirty="0" smtClean="0"/>
              <a:t>Чтобы мир и покой был на этой Земле.</a:t>
            </a:r>
          </a:p>
          <a:p>
            <a:endParaRPr lang="ru-RU" dirty="0"/>
          </a:p>
        </p:txBody>
      </p:sp>
      <p:pic>
        <p:nvPicPr>
          <p:cNvPr id="1026" name="Picture 2" descr="F:\проект патриотическое\IMG_20190121_09305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9300" y="2763977"/>
            <a:ext cx="1981200" cy="1643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5457825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8" name="Picture 3" descr="F:\проект патриотическое\IMG_20190121_09305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9300" y="4599012"/>
            <a:ext cx="1981200" cy="17732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56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6367" y="3330600"/>
            <a:ext cx="6933308" cy="33855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600" dirty="0" smtClean="0"/>
              <a:t>Спортивная игра «Быть здоровым  - обязанность Защитника Родины»</a:t>
            </a:r>
            <a:endParaRPr lang="ru-RU" sz="1600" dirty="0"/>
          </a:p>
        </p:txBody>
      </p:sp>
      <p:pic>
        <p:nvPicPr>
          <p:cNvPr id="2050" name="Picture 2" descr="F:\проект патриотическое\IMG_20190116_09061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83413">
            <a:off x="1357481" y="226980"/>
            <a:ext cx="2089662" cy="27343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проект патриотическое\IMG_20190116_09092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1098" y="324068"/>
            <a:ext cx="2023449" cy="2704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проект патриотическое\IMG_20190116_09205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72188">
            <a:off x="6787399" y="319411"/>
            <a:ext cx="2069766" cy="254953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проект патриотическое\IMG_20190116_09205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40186">
            <a:off x="1048249" y="4185224"/>
            <a:ext cx="2095500" cy="25241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:\проект патриотическое\IMG_20190116_092654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67531">
            <a:off x="6549070" y="4190931"/>
            <a:ext cx="2133225" cy="2592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276725" y="506730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2055" name="Picture 7" descr="F:\проект патриотическое\IMG_20190116_090925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0545" y="4165575"/>
            <a:ext cx="2144207" cy="25634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329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95700" y="333375"/>
            <a:ext cx="1577676" cy="30777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 Наши экскурсии</a:t>
            </a:r>
            <a:endParaRPr lang="ru-RU" dirty="0"/>
          </a:p>
        </p:txBody>
      </p:sp>
      <p:pic>
        <p:nvPicPr>
          <p:cNvPr id="3074" name="Picture 2" descr="F:\проект патриотическое\IMG_20190118_11195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57325" y="796783"/>
            <a:ext cx="1981200" cy="2641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проект патриотическое\IMG_20190118_11214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2669" y="882224"/>
            <a:ext cx="1981200" cy="2641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проект патриотическое\IMG_20190118_11281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9968" y="994837"/>
            <a:ext cx="1981200" cy="2416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проект патриотическое\IMG_20190118_112938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500" y="3736833"/>
            <a:ext cx="1981200" cy="264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проект патриотическое\IMG_20190118_113544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3376" y="3736833"/>
            <a:ext cx="1981200" cy="264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920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6525" y="438150"/>
            <a:ext cx="4628190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Знакомство с российской символикой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проект патриотическое\IMG_20190121_09364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625" y="1578005"/>
            <a:ext cx="1981200" cy="264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проект патриотическое\IMG_20190121_09403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0302" y="1539905"/>
            <a:ext cx="1981200" cy="264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1850" y="1162110"/>
            <a:ext cx="1981200" cy="264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71849" y="4219605"/>
            <a:ext cx="2095499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Мы читаем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Berestov-V.-Bogatyri-1980jpg_Page1-615x87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5959" y="4772044"/>
            <a:ext cx="1405890" cy="198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100714241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1277" y="4772044"/>
            <a:ext cx="1480067" cy="199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1001200977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3333" y="4828654"/>
            <a:ext cx="1663073" cy="186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95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4623" y="409575"/>
            <a:ext cx="2762296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Работа с родителями</a:t>
            </a:r>
            <a:endParaRPr lang="ru-RU" sz="2000" dirty="0"/>
          </a:p>
        </p:txBody>
      </p:sp>
      <p:pic>
        <p:nvPicPr>
          <p:cNvPr id="3074" name="Picture 2" descr="F:\проект патриотическое\IMG_20190121_07553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0321" y="1659150"/>
            <a:ext cx="1981200" cy="264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5" name="Picture 3" descr="F:\проект патриотическое\IMG_20190121_08035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7244" y="1695107"/>
            <a:ext cx="1981200" cy="264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2806996" y="1325775"/>
            <a:ext cx="3895725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Заполняем анкету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F:\проект патриотическое\IMG_20190121_10071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921" y="2811808"/>
            <a:ext cx="1981200" cy="264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TextBox 3"/>
          <p:cNvSpPr txBox="1"/>
          <p:nvPr/>
        </p:nvSpPr>
        <p:spPr>
          <a:xfrm>
            <a:off x="501921" y="5453408"/>
            <a:ext cx="4953600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Консультация для родителей и памятка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 нравственно – патриотическому воспитанию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0735" y="4132608"/>
            <a:ext cx="1981200" cy="264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00735" y="3653050"/>
            <a:ext cx="2003275" cy="92333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Фотоальбом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«Наш посёлок Восток»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814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675" y="114300"/>
            <a:ext cx="8505824" cy="5791200"/>
          </a:xfrm>
        </p:spPr>
        <p:txBody>
          <a:bodyPr anchor="t">
            <a:noAutofit/>
          </a:bodyPr>
          <a:lstStyle/>
          <a:p>
            <a:pPr indent="540385" algn="just">
              <a:lnSpc>
                <a:spcPct val="150000"/>
              </a:lnSpc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Результаты работы показывают, что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спользование инновационных технологий в нравственно – патриотическом воспитании дошкольников создают  необходимые условия для того , чтобы каждый ребёнок вырос талантливым, умным, добрым, мог жить и трудиться в обществе. Участие детей в проектной деятельности, включение выставок в образовательно – воспитательный процесс, дают возможность развивать у дошкольников внутреннюю активность , способность выделять проблему, ставить цели, добывать знания , приходить к результату. Постепенно, благодаря систематической, целенаправленной работе дети приобщаются к тому, что поможет им стать людьми ответственными, с активной жизненной позицией, чувствующими причастность к родному краю, его истории, традициям, уважающими Отечество, достижения своего народа, любящими свою семью, готовыми к выполнению своих гражданских обязанностей. То что мы вложим в наших ребят сегодня, завтра даст соответствующие результаты. В этом заключается государственный подход каждого педагога в деле патриотического воспитания подрастающего поколения.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Предлагаемый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проект актуален и особенно труден, он требует большого такта и терпения, так как в молодых семьях вопросы воспитания патриотизма не считаются важными, и зачастую вызывают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лишь недоумение. Привлечение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семьи к патриотическому воспитанию детей требует от воспитателя особого такта, внимания и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чуткости к </a:t>
            </a:r>
            <a:r>
              <a:rPr lang="ru-RU" sz="1400" dirty="0">
                <a:latin typeface="Times New Roman" pitchFamily="18" charset="0"/>
                <a:ea typeface="Calibri"/>
                <a:cs typeface="Times New Roman" pitchFamily="18" charset="0"/>
              </a:rPr>
              <a:t>каждому ребенку. </a:t>
            </a:r>
            <a:r>
              <a:rPr lang="ru-RU" sz="1400" dirty="0" smtClean="0">
                <a:latin typeface="Times New Roman" pitchFamily="18" charset="0"/>
                <a:ea typeface="Calibri"/>
                <a:cs typeface="Times New Roman" pitchFamily="18" charset="0"/>
              </a:rPr>
              <a:t>Добровольность участия каждого — обязательное требование и условие данного проекта.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323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Shape 730"/>
          <p:cNvSpPr txBox="1">
            <a:spLocks noGrp="1"/>
          </p:cNvSpPr>
          <p:nvPr>
            <p:ph type="title"/>
          </p:nvPr>
        </p:nvSpPr>
        <p:spPr>
          <a:xfrm>
            <a:off x="838200" y="4953000"/>
            <a:ext cx="7848600" cy="16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800"/>
              <a:buFont typeface="Times New Roman"/>
              <a:buNone/>
            </a:pPr>
            <a:r>
              <a:rPr lang="en-US" sz="4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4800" b="1" i="0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Спасибо</a:t>
            </a:r>
            <a:r>
              <a:rPr lang="en-US" sz="4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800" b="1" i="0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4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800" b="1" i="0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внимание</a:t>
            </a:r>
            <a:r>
              <a:rPr lang="en-US" sz="4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!</a:t>
            </a:r>
            <a:endParaRPr dirty="0"/>
          </a:p>
        </p:txBody>
      </p:sp>
      <p:pic>
        <p:nvPicPr>
          <p:cNvPr id="731" name="Shape 7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28800" y="457200"/>
            <a:ext cx="6248400" cy="396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2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3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5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6_Легкий дым">
  <a:themeElements>
    <a:clrScheme name="Перспектива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1394</TotalTime>
  <Words>509</Words>
  <Application>Microsoft Office PowerPoint</Application>
  <PresentationFormat>Экран (4:3)</PresentationFormat>
  <Paragraphs>73</Paragraphs>
  <Slides>15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17</vt:i4>
      </vt:variant>
      <vt:variant>
        <vt:lpstr>Заголовки слайдов</vt:lpstr>
      </vt:variant>
      <vt:variant>
        <vt:i4>15</vt:i4>
      </vt:variant>
    </vt:vector>
  </HeadingPairs>
  <TitlesOfParts>
    <vt:vector size="32" baseType="lpstr">
      <vt:lpstr>1_Легкий дым</vt:lpstr>
      <vt:lpstr>2_Легкий дым</vt:lpstr>
      <vt:lpstr>6_Легкий дым</vt:lpstr>
      <vt:lpstr>Легкий дым</vt:lpstr>
      <vt:lpstr>3_Легкий дым</vt:lpstr>
      <vt:lpstr>4_Легкий дым</vt:lpstr>
      <vt:lpstr>5_Легкий дым</vt:lpstr>
      <vt:lpstr>7_Легкий дым</vt:lpstr>
      <vt:lpstr>8_Легкий дым</vt:lpstr>
      <vt:lpstr>9_Легкий дым</vt:lpstr>
      <vt:lpstr>10_Легкий дым</vt:lpstr>
      <vt:lpstr>11_Легкий дым</vt:lpstr>
      <vt:lpstr>12_Легкий дым</vt:lpstr>
      <vt:lpstr>13_Легкий дым</vt:lpstr>
      <vt:lpstr>14_Легкий дым</vt:lpstr>
      <vt:lpstr>15_Легкий дым</vt:lpstr>
      <vt:lpstr>16_Легкий дым</vt:lpstr>
      <vt:lpstr>Муниципальное бюджетное дошкольное     образовательное учреждение                                                      «Центр развития ребенка - детский сад № 28» п. Восток   Красноармейского муниципального  района Приморского края</vt:lpstr>
      <vt:lpstr>Вид проекта: - по количеству участников: групповой (средняя группа); - по продолжительности: краткосрочный (1 неделя); - по приоритету метода: творческо-информационный. Участники реализации проекта: - воспитанники средней группы; - воспитатель; - родители воспитанников;  </vt:lpstr>
      <vt:lpstr> </vt:lpstr>
      <vt:lpstr>Цель проекта: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Заключение Результаты работы показывают, что использование инновационных технологий в нравственно – патриотическом воспитании дошкольников создают  необходимые условия для того , чтобы каждый ребёнок вырос талантливым, умным, добрым, мог жить и трудиться в обществе. Участие детей в проектной деятельности, включение выставок в образовательно – воспитательный процесс, дают возможность развивать у дошкольников внутреннюю активность , способность выделять проблему, ставить цели, добывать знания , приходить к результату. Постепенно, благодаря систематической, целенаправленной работе дети приобщаются к тому, что поможет им стать людьми ответственными, с активной жизненной позицией, чувствующими причастность к родному краю, его истории, традициям, уважающими Отечество, достижения своего народа, любящими свою семью, готовыми к выполнению своих гражданских обязанностей. То что мы вложим в наших ребят сегодня, завтра даст соответствующие результаты. В этом заключается государственный подход каждого педагога в деле патриотического воспитания подрастающего поколения. Предлагаемый проект актуален и особенно труден, он требует большого такта и терпения, так как в молодых семьях вопросы воспитания патриотизма не считаются важными, и зачастую вызывают лишь недоумение. Привлечение семьи к патриотическому воспитанию детей требует от воспитателя особого такта, внимания и чуткости к каждому ребенку. Добровольность участия каждого — обязательное требование и условие данного проекта. </vt:lpstr>
      <vt:lpstr>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</dc:title>
  <dc:creator>колпак</dc:creator>
  <cp:lastModifiedBy>User</cp:lastModifiedBy>
  <cp:revision>86</cp:revision>
  <dcterms:modified xsi:type="dcterms:W3CDTF">2021-02-01T07:00:48Z</dcterms:modified>
</cp:coreProperties>
</file>