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4" r:id="rId6"/>
    <p:sldId id="265" r:id="rId7"/>
    <p:sldId id="266" r:id="rId8"/>
    <p:sldId id="267" r:id="rId9"/>
    <p:sldId id="262" r:id="rId10"/>
    <p:sldId id="263" r:id="rId11"/>
    <p:sldId id="268" r:id="rId12"/>
    <p:sldId id="269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0" r:id="rId21"/>
    <p:sldId id="271" r:id="rId22"/>
    <p:sldId id="27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0099"/>
    <a:srgbClr val="FF0000"/>
    <a:srgbClr val="3399FF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-1392" y="-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9165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1661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0503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0000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6556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1946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100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621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3994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9144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268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5EED1-311B-474D-868C-08FE1AB96C9B}" type="datetimeFigureOut">
              <a:rPr lang="ru-RU" smtClean="0"/>
              <a:pPr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838C3-F17B-40CA-B3C0-423E74212F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215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12.png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9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0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3.wdp"/><Relationship Id="rId5" Type="http://schemas.openxmlformats.org/officeDocument/2006/relationships/image" Target="../media/image41.png"/><Relationship Id="rId4" Type="http://schemas.microsoft.com/office/2007/relationships/hdphoto" Target="../media/hdphoto1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microsoft.com/office/2007/relationships/hdphoto" Target="../media/hdphoto15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microsoft.com/office/2007/relationships/hdphoto" Target="../media/hdphoto14.wdp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7.wdp"/><Relationship Id="rId5" Type="http://schemas.openxmlformats.org/officeDocument/2006/relationships/image" Target="../media/image47.png"/><Relationship Id="rId4" Type="http://schemas.microsoft.com/office/2007/relationships/hdphoto" Target="../media/hdphoto1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hyperlink" Target="https://nsportal.ru/detskiy-sad/razvitie-rechi/2017/02/18/konspekt-zanyatiya-v-starshey-gruppe-v-mire-muzykalnyh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deti-online.com/zagadki/zagadki-pro-muzyku/" TargetMode="External"/><Relationship Id="rId5" Type="http://schemas.openxmlformats.org/officeDocument/2006/relationships/hyperlink" Target="https://infourok.ru/metodika-obucheniya-igre-na-detskih-instrumentah-detey-doshkolnogo-vozrasta-1193772.html" TargetMode="External"/><Relationship Id="rId4" Type="http://schemas.openxmlformats.org/officeDocument/2006/relationships/hyperlink" Target="https://nsportal.ru/detskiy-sad/muzykalno-ritmicheskoe-zanyatie/2012/11/23/ispolzovanie-muzykalnykh-instrumentov-v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yandex.ru/images/search?text=&#1076;&#1091;&#1076;&#1086;&#1095;&#1082;&#1072;&amp;stype=image&amp;lr=19&amp;source=wiz" TargetMode="External"/><Relationship Id="rId4" Type="http://schemas.openxmlformats.org/officeDocument/2006/relationships/hyperlink" Target="https://yandex.ru/images/search?p=2&amp;text=&#1084;&#1091;&#1079;&#1099;&#1082;&#1072;&#1083;&#1100;&#1085;&#1099;&#1077;%20&#1088;&#1072;&#1084;&#1082;&#1080;&amp;nomisspell=1&amp;lr=19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0578" y="960059"/>
            <a:ext cx="7719460" cy="4933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i="1" dirty="0">
                <a:solidFill>
                  <a:srgbClr val="0070C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  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/>
            </a:r>
            <a:b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</a:t>
            </a:r>
            <a:r>
              <a:rPr lang="ru-RU" sz="3100" b="1" dirty="0" smtClean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</a:t>
            </a:r>
            <a:r>
              <a:rPr lang="ru-RU" sz="3100" b="1" dirty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МДОУ «Детский сад </a:t>
            </a:r>
            <a:r>
              <a:rPr lang="ru-RU" sz="3100" b="1" dirty="0" smtClean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№</a:t>
            </a:r>
            <a:r>
              <a:rPr lang="ru-RU" sz="3100" b="1" dirty="0" smtClean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66</a:t>
            </a:r>
            <a:r>
              <a:rPr lang="ru-RU" sz="3100" b="1" dirty="0" smtClean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», </a:t>
            </a:r>
            <a:r>
              <a:rPr lang="ru-RU" sz="3100" b="1" dirty="0" smtClean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г. Ухта</a:t>
            </a:r>
            <a:br>
              <a:rPr lang="ru-RU" sz="3100" b="1" dirty="0" smtClean="0">
                <a:solidFill>
                  <a:srgbClr val="C0000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</a:br>
            <a:r>
              <a:rPr lang="ru-RU" sz="4900" b="1" dirty="0" smtClean="0">
                <a:solidFill>
                  <a:srgbClr val="0000FF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Детский сад с доставкой на дом</a:t>
            </a:r>
            <a:endParaRPr lang="ru-RU" sz="4900" b="1" dirty="0">
              <a:solidFill>
                <a:srgbClr val="0000FF"/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7393" y="1703825"/>
            <a:ext cx="895149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7030A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«Виртуальные </a:t>
            </a:r>
            <a:r>
              <a:rPr lang="ru-RU" sz="3600" b="1" dirty="0" smtClean="0">
                <a:solidFill>
                  <a:srgbClr val="7030A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семейные  выходные </a:t>
            </a:r>
          </a:p>
          <a:p>
            <a:pPr algn="ctr">
              <a:lnSpc>
                <a:spcPct val="150000"/>
              </a:lnSpc>
            </a:pPr>
            <a:r>
              <a:rPr lang="ru-RU" sz="3600" b="1" dirty="0" smtClean="0">
                <a:solidFill>
                  <a:srgbClr val="7030A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с  любимым  садом</a:t>
            </a:r>
            <a:r>
              <a:rPr lang="ru-RU" sz="3600" b="1" dirty="0">
                <a:solidFill>
                  <a:srgbClr val="7030A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ru-RU" sz="2800" b="1" dirty="0">
                <a:solidFill>
                  <a:srgbClr val="00B05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Музыкальная викторина </a:t>
            </a:r>
          </a:p>
          <a:p>
            <a:pPr algn="ctr">
              <a:lnSpc>
                <a:spcPct val="150000"/>
              </a:lnSpc>
            </a:pPr>
            <a:r>
              <a:rPr lang="ru-RU" sz="2800" b="1" dirty="0">
                <a:solidFill>
                  <a:srgbClr val="000099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«В мире музыкальных инструментов»</a:t>
            </a:r>
          </a:p>
          <a:p>
            <a:pPr algn="ctr">
              <a:lnSpc>
                <a:spcPct val="150000"/>
              </a:lnSpc>
            </a:pPr>
            <a:r>
              <a:rPr lang="ru-RU" sz="2800" b="1">
                <a:solidFill>
                  <a:srgbClr val="00B05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</a:t>
            </a:r>
            <a:r>
              <a:rPr lang="ru-RU" sz="2800" b="1" smtClean="0">
                <a:solidFill>
                  <a:srgbClr val="00B05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                                         для </a:t>
            </a:r>
            <a:r>
              <a:rPr lang="ru-RU" sz="2800" b="1" dirty="0">
                <a:solidFill>
                  <a:srgbClr val="00B05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детей </a:t>
            </a:r>
            <a:r>
              <a:rPr lang="ru-RU" sz="2800" b="1" dirty="0" smtClean="0">
                <a:solidFill>
                  <a:srgbClr val="00B05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 с ОВЗ в домашних  </a:t>
            </a:r>
            <a:r>
              <a:rPr lang="ru-RU" sz="2800" b="1" dirty="0">
                <a:solidFill>
                  <a:srgbClr val="00B050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условиях</a:t>
            </a:r>
            <a:endParaRPr lang="ru-RU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EF00760-69E3-4533-9485-154B009CD927}"/>
              </a:ext>
            </a:extLst>
          </p:cNvPr>
          <p:cNvSpPr txBox="1"/>
          <p:nvPr/>
        </p:nvSpPr>
        <p:spPr>
          <a:xfrm>
            <a:off x="6654189" y="5233012"/>
            <a:ext cx="4357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Воспитатель </a:t>
            </a:r>
            <a:r>
              <a:rPr lang="ru-RU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: </a:t>
            </a:r>
            <a:r>
              <a:rPr lang="ru-RU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Т.В</a:t>
            </a:r>
            <a:r>
              <a:rPr lang="ru-RU" sz="24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. Черепанова</a:t>
            </a:r>
          </a:p>
          <a:p>
            <a:r>
              <a:rPr lang="ru-RU" sz="24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xmlns="" val="399305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3000"/>
    </mc:Choice>
    <mc:Fallback>
      <p:transition spd="slow"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0" y="1596071"/>
            <a:ext cx="8125097" cy="59785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</a:t>
            </a:r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является музыкальным инструментом?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897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318" y="3801218"/>
            <a:ext cx="1856673" cy="14950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931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74105" y="2476099"/>
            <a:ext cx="1641709" cy="16417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998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9928" y="3755628"/>
            <a:ext cx="1540673" cy="1540673"/>
          </a:xfrm>
          <a:prstGeom prst="rect">
            <a:avLst/>
          </a:prstGeom>
        </p:spPr>
      </p:pic>
      <p:sp>
        <p:nvSpPr>
          <p:cNvPr id="7" name="Блок-схема: узел 6"/>
          <p:cNvSpPr/>
          <p:nvPr/>
        </p:nvSpPr>
        <p:spPr>
          <a:xfrm>
            <a:off x="3019768" y="5408023"/>
            <a:ext cx="391886" cy="313509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5953224" y="4005943"/>
            <a:ext cx="339635" cy="252548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8561778" y="5296301"/>
            <a:ext cx="327718" cy="29609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5626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">
        <p15:prstTrans prst="drape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25E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348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023" y="1471436"/>
            <a:ext cx="6204573" cy="808919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Найдите музыкальные </a:t>
            </a:r>
            <a:r>
              <a:rPr lang="ru-RU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тарелки</a:t>
            </a:r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8853" y="2686077"/>
            <a:ext cx="1664465" cy="15585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896556" y="4065071"/>
            <a:ext cx="2398888" cy="11994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527" b="99109" l="83" r="96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8348" y="2686077"/>
            <a:ext cx="2661248" cy="1743117"/>
          </a:xfrm>
          <a:prstGeom prst="rect">
            <a:avLst/>
          </a:prstGeom>
        </p:spPr>
      </p:pic>
      <p:sp>
        <p:nvSpPr>
          <p:cNvPr id="10" name="Овал 9"/>
          <p:cNvSpPr/>
          <p:nvPr/>
        </p:nvSpPr>
        <p:spPr>
          <a:xfrm>
            <a:off x="3174698" y="4429194"/>
            <a:ext cx="385796" cy="3462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916967" y="3027547"/>
            <a:ext cx="358066" cy="313775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8831301" y="4282837"/>
            <a:ext cx="408373" cy="33625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0605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">
        <p15:prstTrans prst="drape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44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7867" y="1448859"/>
            <a:ext cx="4560712" cy="74118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Найдите </a:t>
            </a:r>
            <a:r>
              <a:rPr lang="ru-RU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маракасы</a:t>
            </a:r>
            <a:r>
              <a:rPr lang="ru-RU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4289" y="3682562"/>
            <a:ext cx="1253578" cy="15321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6693" y="2548466"/>
            <a:ext cx="1572683" cy="15726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2347" y="3682563"/>
            <a:ext cx="2270360" cy="1702770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178206" y="5051394"/>
            <a:ext cx="426128" cy="33393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378223" y="3986074"/>
            <a:ext cx="422072" cy="337351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957569" y="5060379"/>
            <a:ext cx="426128" cy="32495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8514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">
        <p15:prstTrans prst="drape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25E0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144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5676" y="1408209"/>
            <a:ext cx="5636899" cy="54056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Какой инструмент – </a:t>
            </a:r>
            <a:r>
              <a:rPr lang="ru-RU" sz="3200" b="1" dirty="0">
                <a:solidFill>
                  <a:srgbClr val="FF0000"/>
                </a:solidFill>
              </a:rPr>
              <a:t>трещотка?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78" b="5507"/>
          <a:stretch/>
        </p:blipFill>
        <p:spPr>
          <a:xfrm>
            <a:off x="2343705" y="2070254"/>
            <a:ext cx="1997476" cy="1267750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3089429" y="3515557"/>
            <a:ext cx="363985" cy="31071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79" b="97284" l="6229" r="901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23573" y="2272684"/>
            <a:ext cx="1998042" cy="1332028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8575829" y="3693111"/>
            <a:ext cx="390618" cy="33735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3864" y="3491144"/>
            <a:ext cx="1401514" cy="1309826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5841507" y="5131293"/>
            <a:ext cx="355107" cy="328474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250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">
        <p15:prstTrans prst="drape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8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144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8033" y="1119728"/>
            <a:ext cx="5251882" cy="478253"/>
          </a:xfrm>
        </p:spPr>
        <p:txBody>
          <a:bodyPr>
            <a:normAutofit/>
          </a:bodyPr>
          <a:lstStyle/>
          <a:p>
            <a:r>
              <a:rPr lang="ru-RU" sz="2700" dirty="0">
                <a:solidFill>
                  <a:srgbClr val="FF0000"/>
                </a:solidFill>
              </a:rPr>
              <a:t>Назови музыкальный инструмент: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59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28711" y="1868703"/>
            <a:ext cx="2339313" cy="2339313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2157274" y="4669654"/>
            <a:ext cx="346229" cy="29296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10035" y="4631469"/>
            <a:ext cx="997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гитара</a:t>
            </a:r>
          </a:p>
        </p:txBody>
      </p:sp>
      <p:sp>
        <p:nvSpPr>
          <p:cNvPr id="7" name="Овал 6"/>
          <p:cNvSpPr/>
          <p:nvPr/>
        </p:nvSpPr>
        <p:spPr>
          <a:xfrm>
            <a:off x="4949301" y="4708705"/>
            <a:ext cx="328473" cy="284085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 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7206" y="4673182"/>
            <a:ext cx="1104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скрипка</a:t>
            </a:r>
          </a:p>
        </p:txBody>
      </p:sp>
      <p:sp>
        <p:nvSpPr>
          <p:cNvPr id="9" name="Овал 8"/>
          <p:cNvSpPr/>
          <p:nvPr/>
        </p:nvSpPr>
        <p:spPr>
          <a:xfrm>
            <a:off x="7980709" y="4678532"/>
            <a:ext cx="363985" cy="28408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468665" y="4669654"/>
            <a:ext cx="1473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балалайка</a:t>
            </a:r>
          </a:p>
        </p:txBody>
      </p:sp>
    </p:spTree>
    <p:extLst>
      <p:ext uri="{BB962C8B-B14F-4D97-AF65-F5344CB8AC3E}">
        <p14:creationId xmlns:p14="http://schemas.microsoft.com/office/powerpoint/2010/main" xmlns="" val="213099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checker/>
      </p:transition>
    </mc:Choice>
    <mc:Fallback>
      <p:transition spd="slow" advClick="0" advTm="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25E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25E0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7" grpId="0" animBg="1"/>
      <p:bldP spid="8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608033" y="1119728"/>
            <a:ext cx="5251882" cy="4782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dirty="0">
                <a:solidFill>
                  <a:srgbClr val="FF0000"/>
                </a:solidFill>
              </a:rPr>
              <a:t>Назови музыкальный инструмент: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27753" y="1814785"/>
            <a:ext cx="2499915" cy="1790564"/>
          </a:xfrm>
          <a:prstGeom prst="round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2142308" y="4667794"/>
            <a:ext cx="383178" cy="36576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743200" y="4667794"/>
            <a:ext cx="1236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дудочка</a:t>
            </a:r>
          </a:p>
        </p:txBody>
      </p:sp>
      <p:sp>
        <p:nvSpPr>
          <p:cNvPr id="8" name="Овал 7"/>
          <p:cNvSpPr/>
          <p:nvPr/>
        </p:nvSpPr>
        <p:spPr>
          <a:xfrm>
            <a:off x="4427753" y="4667794"/>
            <a:ext cx="383178" cy="365760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028645" y="4667794"/>
            <a:ext cx="1236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саксофон</a:t>
            </a:r>
          </a:p>
        </p:txBody>
      </p:sp>
      <p:sp>
        <p:nvSpPr>
          <p:cNvPr id="10" name="Овал 9"/>
          <p:cNvSpPr/>
          <p:nvPr/>
        </p:nvSpPr>
        <p:spPr>
          <a:xfrm>
            <a:off x="7022406" y="4633444"/>
            <a:ext cx="383178" cy="3657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623298" y="4633444"/>
            <a:ext cx="1236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труба</a:t>
            </a:r>
          </a:p>
        </p:txBody>
      </p:sp>
    </p:spTree>
    <p:extLst>
      <p:ext uri="{BB962C8B-B14F-4D97-AF65-F5344CB8AC3E}">
        <p14:creationId xmlns:p14="http://schemas.microsoft.com/office/powerpoint/2010/main" xmlns="" val="124247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checker/>
      </p:transition>
    </mc:Choice>
    <mc:Fallback>
      <p:transition spd="slow" advClick="0" advTm="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23BD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23BD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64132" y="1297281"/>
            <a:ext cx="5024761" cy="496008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Назови музыкальный инструмент: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583" b="96750" l="4917" r="98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57693" y="1793289"/>
            <a:ext cx="2181688" cy="2181688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2121763" y="4580878"/>
            <a:ext cx="408373" cy="39061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636669" y="4571385"/>
            <a:ext cx="1473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синтезатор</a:t>
            </a:r>
          </a:p>
        </p:txBody>
      </p:sp>
      <p:sp>
        <p:nvSpPr>
          <p:cNvPr id="8" name="Овал 7"/>
          <p:cNvSpPr/>
          <p:nvPr/>
        </p:nvSpPr>
        <p:spPr>
          <a:xfrm>
            <a:off x="4864963" y="4590371"/>
            <a:ext cx="408373" cy="390617"/>
          </a:xfrm>
          <a:prstGeom prst="ellips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379869" y="4580878"/>
            <a:ext cx="1473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гитара</a:t>
            </a:r>
          </a:p>
        </p:txBody>
      </p:sp>
      <p:sp>
        <p:nvSpPr>
          <p:cNvPr id="10" name="Овал 9"/>
          <p:cNvSpPr/>
          <p:nvPr/>
        </p:nvSpPr>
        <p:spPr>
          <a:xfrm>
            <a:off x="7608164" y="4580878"/>
            <a:ext cx="408373" cy="39061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123070" y="4571385"/>
            <a:ext cx="1473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рояль</a:t>
            </a:r>
          </a:p>
        </p:txBody>
      </p:sp>
    </p:spTree>
    <p:extLst>
      <p:ext uri="{BB962C8B-B14F-4D97-AF65-F5344CB8AC3E}">
        <p14:creationId xmlns:p14="http://schemas.microsoft.com/office/powerpoint/2010/main" xmlns="" val="393903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3000">
        <p:checker/>
      </p:transition>
    </mc:Choice>
    <mc:Fallback>
      <p:transition spd="slow" advClick="0" advTm="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mph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23BD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23BD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3133" y="2125134"/>
            <a:ext cx="5878689" cy="260773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 струны, играет звонко</a:t>
            </a:r>
            <a:b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 тот — «треуголка».</a:t>
            </a:r>
            <a:b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Поскорее узнавай-ка,</a:t>
            </a:r>
            <a:b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же это?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35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25541" y="3376546"/>
            <a:ext cx="2470016" cy="23909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94667" y="1341519"/>
            <a:ext cx="4617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Отгадайте загадку:</a:t>
            </a:r>
          </a:p>
        </p:txBody>
      </p:sp>
    </p:spTree>
    <p:extLst>
      <p:ext uri="{BB962C8B-B14F-4D97-AF65-F5344CB8AC3E}">
        <p14:creationId xmlns:p14="http://schemas.microsoft.com/office/powerpoint/2010/main" xmlns="" val="347370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000" advClick="0" advTm="3000">
        <p15:prstTrans prst="curtains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5333" y="2042644"/>
            <a:ext cx="5133622" cy="29464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руки ты ее возьмешь, </a:t>
            </a:r>
            <a:b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 растянешь, то сожмешь! </a:t>
            </a:r>
            <a:b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Звонкая, нарядная, </a:t>
            </a:r>
            <a:b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Русская, двухрядная. </a:t>
            </a:r>
            <a:b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Заиграет, только тронь, </a:t>
            </a:r>
            <a:b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зовут ее?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81400" y="1210975"/>
            <a:ext cx="4007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Отгадайте загадку: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90278" y="3164770"/>
            <a:ext cx="3094744" cy="221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9777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000" advClick="0" advTm="3000">
        <p15:prstTrans prst="curtains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8114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4193959" y="992028"/>
            <a:ext cx="3378693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Отгадайте загадку: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31977" y="1775534"/>
            <a:ext cx="3852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Деревянные подружки 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Пляшут на его макушке, 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Бьют его, а он гремит — 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ногу всем шагать велит.</a:t>
            </a:r>
          </a:p>
        </p:txBody>
      </p:sp>
      <p:pic>
        <p:nvPicPr>
          <p:cNvPr id="1026" name="Picture 2" descr="http://pngimg.com/uploads/drum/drum_PNG143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3426" y="2937031"/>
            <a:ext cx="2685636" cy="2527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5667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3000">
        <p15:prstTrans prst="curtains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5801" y="1394936"/>
            <a:ext cx="3929108" cy="424988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Отгадайте загадку: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63806" y="2317072"/>
            <a:ext cx="41547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 на солнце заблестит,</a:t>
            </a:r>
          </a:p>
          <a:p>
            <a:pPr fontAlgn="base"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Нежным звуком одарит.</a:t>
            </a:r>
          </a:p>
          <a:p>
            <a:pPr fontAlgn="base"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джазе самый первый он,</a:t>
            </a:r>
          </a:p>
          <a:p>
            <a:pPr fontAlgn="base">
              <a:lnSpc>
                <a:spcPct val="150000"/>
              </a:lnSpc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Серебристый … </a:t>
            </a:r>
          </a:p>
        </p:txBody>
      </p:sp>
      <p:pic>
        <p:nvPicPr>
          <p:cNvPr id="2050" name="Picture 2" descr="https://wallscover.com/images/saxophone-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2304" y="2447266"/>
            <a:ext cx="2459350" cy="288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965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3000">
        <p15:prstTrans prst="curtains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9792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8789" y="1140822"/>
            <a:ext cx="4127862" cy="57476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Давайте вспомним…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47406" y="1924594"/>
            <a:ext cx="7350033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способу извлечения звука инструменты бывают…</a:t>
            </a:r>
          </a:p>
        </p:txBody>
      </p:sp>
      <p:pic>
        <p:nvPicPr>
          <p:cNvPr id="1026" name="Picture 2" descr="https://mmag.ru/images/stories/virtuemart/product/650x700-164972_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646" b="8869"/>
          <a:stretch/>
        </p:blipFill>
        <p:spPr bwMode="auto">
          <a:xfrm rot="1693682">
            <a:off x="2219507" y="2594670"/>
            <a:ext cx="1873522" cy="1489166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get-marketpic/250421/market_3I0SWZLfnSAbKKIStkH_eg/ori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6186">
            <a:off x="2336392" y="4375385"/>
            <a:ext cx="1639750" cy="14055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musiclife.kiev.ua/components/com_virtuemart/shop_image/product/______________Ya_4ad38863bad34/w800_h800_fit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62" r="26003"/>
          <a:stretch/>
        </p:blipFill>
        <p:spPr bwMode="auto">
          <a:xfrm rot="17699570">
            <a:off x="5663973" y="2222639"/>
            <a:ext cx="871904" cy="172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9" t="341"/>
          <a:stretch/>
        </p:blipFill>
        <p:spPr>
          <a:xfrm flipH="1">
            <a:off x="7938766" y="2674200"/>
            <a:ext cx="1605827" cy="12167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36" t="2797" r="4769"/>
          <a:stretch/>
        </p:blipFill>
        <p:spPr>
          <a:xfrm>
            <a:off x="7837714" y="4397829"/>
            <a:ext cx="1489166" cy="11930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59076" y="4397829"/>
            <a:ext cx="3126090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 У Х О В Ы Е</a:t>
            </a:r>
          </a:p>
        </p:txBody>
      </p:sp>
    </p:spTree>
    <p:extLst>
      <p:ext uri="{BB962C8B-B14F-4D97-AF65-F5344CB8AC3E}">
        <p14:creationId xmlns:p14="http://schemas.microsoft.com/office/powerpoint/2010/main" xmlns="" val="1721273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3000">
        <p:blinds dir="vert"/>
      </p:transition>
    </mc:Choice>
    <mc:Fallback>
      <p:transition spd="slow" advClick="0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9792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2738760" y="1329149"/>
            <a:ext cx="7164279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способу извлечения звука инструменты бывают…</a:t>
            </a:r>
          </a:p>
        </p:txBody>
      </p:sp>
      <p:pic>
        <p:nvPicPr>
          <p:cNvPr id="2056" name="Picture 8" descr="https://3tone.me/upload/iblock/48b/48bb57a7cd9130d86173aed0f886c6b4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236" t="5941" r="9946" b="8675"/>
          <a:stretch/>
        </p:blipFill>
        <p:spPr bwMode="auto">
          <a:xfrm>
            <a:off x="8345008" y="2218173"/>
            <a:ext cx="1447061" cy="154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ru7.anyfad.com/items/t1@370b7cc6-bdf2-4b62-a2c4-bf1c19a6033c/Detskie-muzykalnye-instrumenty-shumovy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88" t="11043" r="5026" b="6354"/>
          <a:stretch/>
        </p:blipFill>
        <p:spPr bwMode="auto">
          <a:xfrm>
            <a:off x="7803471" y="4132611"/>
            <a:ext cx="2130641" cy="126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96286" y="4318623"/>
            <a:ext cx="2568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УДАРНЫЕ</a:t>
            </a:r>
          </a:p>
        </p:txBody>
      </p:sp>
      <p:pic>
        <p:nvPicPr>
          <p:cNvPr id="11" name="Picture 2" descr="http://static.pleer.ru/i/gp/283/316/norm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88" t="7348" r="12557" b="4466"/>
          <a:stretch/>
        </p:blipFill>
        <p:spPr bwMode="auto">
          <a:xfrm>
            <a:off x="2314351" y="2218173"/>
            <a:ext cx="1695635" cy="140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dinamikshop.ru/image/cache/data/4777_f80a09b19065eecbec097a0903725e60-700x70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75" t="19744" r="13625" b="16730"/>
          <a:stretch/>
        </p:blipFill>
        <p:spPr bwMode="auto">
          <a:xfrm>
            <a:off x="2420883" y="4223747"/>
            <a:ext cx="1482570" cy="141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teddymarket.ru/images/goods_pics/big/220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392" t="14474" r="17904" b="12210"/>
          <a:stretch/>
        </p:blipFill>
        <p:spPr bwMode="auto">
          <a:xfrm>
            <a:off x="5533835" y="2281561"/>
            <a:ext cx="1574130" cy="136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471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3000">
        <p:blinds dir="vert"/>
      </p:transition>
    </mc:Choice>
    <mc:Fallback>
      <p:transition spd="slow" advClick="0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0594" y="1297280"/>
            <a:ext cx="7178827" cy="460499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способу извлечения звука инструменты бывают…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17039" y="2138511"/>
            <a:ext cx="1185518" cy="16775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1950" y="4563401"/>
            <a:ext cx="1660607" cy="87861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665486" y="4464118"/>
            <a:ext cx="29071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СТРУННЫЕ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87" t="2954" r="26336"/>
          <a:stretch/>
        </p:blipFill>
        <p:spPr>
          <a:xfrm>
            <a:off x="2536921" y="1989845"/>
            <a:ext cx="1127464" cy="18261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477605">
            <a:off x="2266073" y="4583202"/>
            <a:ext cx="1606858" cy="8234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172" t="3124" r="10967" b="508"/>
          <a:stretch/>
        </p:blipFill>
        <p:spPr>
          <a:xfrm>
            <a:off x="5388758" y="1944143"/>
            <a:ext cx="1589104" cy="191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900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3000">
        <p:blinds dir="vert"/>
      </p:transition>
    </mc:Choice>
    <mc:Fallback>
      <p:transition spd="slow" advClick="0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60399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6851" y="1252893"/>
            <a:ext cx="7036293" cy="416109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способу извлечения звука инструменты бывают…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4707" y="1815482"/>
            <a:ext cx="2002905" cy="15021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23"/>
          <a:stretch/>
        </p:blipFill>
        <p:spPr>
          <a:xfrm>
            <a:off x="2157301" y="4114096"/>
            <a:ext cx="1926427" cy="16297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70226" y="1815482"/>
            <a:ext cx="2470417" cy="1368611"/>
          </a:xfrm>
          <a:prstGeom prst="rect">
            <a:avLst/>
          </a:prstGeom>
        </p:spPr>
      </p:pic>
      <p:pic>
        <p:nvPicPr>
          <p:cNvPr id="3074" name="Picture 2" descr="https://www.virastaika71.ru/upload/iblock/57c/57c4e278dd36b6e0576f13fdfc44233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40" t="7270" r="1344" b="5011"/>
          <a:stretch/>
        </p:blipFill>
        <p:spPr bwMode="auto">
          <a:xfrm>
            <a:off x="7820760" y="4232199"/>
            <a:ext cx="2317538" cy="142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25356" y="3467765"/>
            <a:ext cx="31774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КЛАВИШНЫЕ</a:t>
            </a:r>
          </a:p>
        </p:txBody>
      </p:sp>
    </p:spTree>
    <p:extLst>
      <p:ext uri="{BB962C8B-B14F-4D97-AF65-F5344CB8AC3E}">
        <p14:creationId xmlns:p14="http://schemas.microsoft.com/office/powerpoint/2010/main" xmlns="" val="199873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3000">
        <p:blinds dir="vert"/>
      </p:transition>
    </mc:Choice>
    <mc:Fallback>
      <p:transition spd="slow" advClick="0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0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2563" y="1439323"/>
            <a:ext cx="3774489" cy="59366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ТРЕТИЙ ЛИШНИЙ…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6684" l="1273" r="98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7911" y="2467992"/>
            <a:ext cx="1688792" cy="1203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7246" l="11400" r="91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58" r="10782" b="3652"/>
          <a:stretch/>
        </p:blipFill>
        <p:spPr>
          <a:xfrm>
            <a:off x="7954393" y="2032986"/>
            <a:ext cx="1597980" cy="18643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68" t="2190" r="12204"/>
          <a:stretch/>
        </p:blipFill>
        <p:spPr>
          <a:xfrm>
            <a:off x="5078027" y="3480046"/>
            <a:ext cx="1970844" cy="2505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406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mph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663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451411" y="1288404"/>
            <a:ext cx="3849210" cy="620296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ТРЕТИЙ ЛИШНИЙ…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54291" y="2075995"/>
            <a:ext cx="2699449" cy="8956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000" b="9777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391" r="-235" b="29999"/>
          <a:stretch/>
        </p:blipFill>
        <p:spPr>
          <a:xfrm>
            <a:off x="4953740" y="2821501"/>
            <a:ext cx="2208228" cy="12251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82" b="98864" l="938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0307" y="4046620"/>
            <a:ext cx="1628401" cy="122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572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663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4161" y="1217381"/>
            <a:ext cx="3866965" cy="611419"/>
          </a:xfrm>
        </p:spPr>
        <p:txBody>
          <a:bodyPr/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ТРЕТИЙ ЛИШНИЙ…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40" b="98812" l="8381" r="990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1" t="3203" r="13571" b="5065"/>
          <a:stretch/>
        </p:blipFill>
        <p:spPr>
          <a:xfrm>
            <a:off x="2494625" y="2211110"/>
            <a:ext cx="1890944" cy="14825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162" b="98897" l="854" r="984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0660" y="3828577"/>
            <a:ext cx="1923620" cy="18620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60037" y="1970843"/>
            <a:ext cx="1218968" cy="1963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731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 advTm="3000">
        <p14:prism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8D663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8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70681" y="1374833"/>
            <a:ext cx="6015361" cy="4247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6350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Список источников основного содержания:</a:t>
            </a:r>
          </a:p>
        </p:txBody>
      </p:sp>
      <p:pic>
        <p:nvPicPr>
          <p:cNvPr id="3074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7753" y="2503104"/>
            <a:ext cx="519127" cy="51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59945" y="2437589"/>
            <a:ext cx="6560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https://nsportal.ru/detskiy-sad/muzykalno-ritmicheskoe-zanyatie/2012/11/23/ispolzovanie-muzykalnykh-instrumentov-v</a:t>
            </a:r>
            <a:endParaRPr lang="ru-RU" dirty="0"/>
          </a:p>
        </p:txBody>
      </p:sp>
      <p:pic>
        <p:nvPicPr>
          <p:cNvPr id="7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8977" y="3229790"/>
            <a:ext cx="519127" cy="51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471169" y="3164275"/>
            <a:ext cx="6560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https://infourok.ru/metodika-obucheniya-igre-na-detskih-instrumentah-detey-doshkolnogo-vozrasta-1193772.html</a:t>
            </a:r>
            <a:endParaRPr lang="ru-RU" dirty="0"/>
          </a:p>
        </p:txBody>
      </p:sp>
      <p:pic>
        <p:nvPicPr>
          <p:cNvPr id="9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8977" y="4125466"/>
            <a:ext cx="519127" cy="51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471169" y="4198451"/>
            <a:ext cx="6560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https://deti-online.com/zagadki/zagadki-pro-muzyku/</a:t>
            </a:r>
            <a:endParaRPr lang="ru-RU" dirty="0"/>
          </a:p>
        </p:txBody>
      </p:sp>
      <p:pic>
        <p:nvPicPr>
          <p:cNvPr id="11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8977" y="5078725"/>
            <a:ext cx="519127" cy="515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71169" y="5013210"/>
            <a:ext cx="6560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7"/>
              </a:rPr>
              <a:t>https://nsportal.ru/detskiy-sad/razvitie-rechi/2017/02/18/konspekt-zanyatiya-v-starshey-gruppe-v-mire-muzykalnyh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34542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advClick="0" advTm="3000">
        <p14:flash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8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3013075" y="1155274"/>
            <a:ext cx="5819775" cy="4247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6350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Список источников иллюстраций:</a:t>
            </a:r>
          </a:p>
        </p:txBody>
      </p:sp>
      <p:pic>
        <p:nvPicPr>
          <p:cNvPr id="5122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5913" y="2119640"/>
            <a:ext cx="487162" cy="48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66981" y="2040055"/>
            <a:ext cx="5930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https://yandex.ru/images/search?p=2&amp;text=</a:t>
            </a:r>
            <a:r>
              <a:rPr lang="ru-RU" dirty="0">
                <a:hlinkClick r:id="rId4"/>
              </a:rPr>
              <a:t>музыкальные%20рамки&amp;</a:t>
            </a:r>
            <a:r>
              <a:rPr lang="en-US" dirty="0" err="1">
                <a:hlinkClick r:id="rId4"/>
              </a:rPr>
              <a:t>nomisspell</a:t>
            </a:r>
            <a:r>
              <a:rPr lang="en-US" dirty="0">
                <a:hlinkClick r:id="rId4"/>
              </a:rPr>
              <a:t>=1&amp;lr=19</a:t>
            </a:r>
            <a:endParaRPr lang="ru-RU" dirty="0"/>
          </a:p>
        </p:txBody>
      </p:sp>
      <p:pic>
        <p:nvPicPr>
          <p:cNvPr id="7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5913" y="2963386"/>
            <a:ext cx="487162" cy="48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66981" y="2883801"/>
            <a:ext cx="5930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https://yandex.ru/images/search?text=</a:t>
            </a:r>
            <a:r>
              <a:rPr lang="ru-RU" dirty="0">
                <a:hlinkClick r:id="rId5"/>
              </a:rPr>
              <a:t>дудочка&amp;</a:t>
            </a:r>
            <a:r>
              <a:rPr lang="en-US" dirty="0" err="1">
                <a:hlinkClick r:id="rId5"/>
              </a:rPr>
              <a:t>stype</a:t>
            </a:r>
            <a:r>
              <a:rPr lang="en-US" dirty="0">
                <a:hlinkClick r:id="rId5"/>
              </a:rPr>
              <a:t>=</a:t>
            </a:r>
            <a:r>
              <a:rPr lang="en-US" dirty="0" err="1">
                <a:hlinkClick r:id="rId5"/>
              </a:rPr>
              <a:t>image&amp;lr</a:t>
            </a:r>
            <a:r>
              <a:rPr lang="en-US" dirty="0">
                <a:hlinkClick r:id="rId5"/>
              </a:rPr>
              <a:t>=19&amp;source=wiz</a:t>
            </a:r>
            <a:endParaRPr lang="ru-RU" dirty="0"/>
          </a:p>
        </p:txBody>
      </p:sp>
      <p:pic>
        <p:nvPicPr>
          <p:cNvPr id="9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5913" y="3879935"/>
            <a:ext cx="487162" cy="48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04838" y="3879935"/>
            <a:ext cx="5930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https://yandex.ru/images/search?text=</a:t>
            </a:r>
            <a:r>
              <a:rPr lang="ru-RU" dirty="0">
                <a:solidFill>
                  <a:srgbClr val="0070C0"/>
                </a:solidFill>
              </a:rPr>
              <a:t>музыкальные%20детские%20картинки%20для%20оформления&amp;</a:t>
            </a:r>
            <a:r>
              <a:rPr lang="en-US" dirty="0" err="1">
                <a:solidFill>
                  <a:srgbClr val="0070C0"/>
                </a:solidFill>
              </a:rPr>
              <a:t>lr</a:t>
            </a:r>
            <a:r>
              <a:rPr lang="en-US" dirty="0">
                <a:solidFill>
                  <a:srgbClr val="0070C0"/>
                </a:solidFill>
              </a:rPr>
              <a:t>=19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1" name="Picture 2" descr="https://yt3.ggpht.com/a-/AN66SAx078JyzW9ucPQQME25C6HlNJ87pdZH7APlDg=s900-mo-c-c0xffffffff-rj-k-n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5913" y="4795903"/>
            <a:ext cx="487162" cy="48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04837" y="4795903"/>
            <a:ext cx="65151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https://yandex.ru/images/search?p=1&amp;text=</a:t>
            </a:r>
            <a:r>
              <a:rPr lang="ru-RU" dirty="0">
                <a:solidFill>
                  <a:srgbClr val="0070C0"/>
                </a:solidFill>
              </a:rPr>
              <a:t>духовые%20инструменты&amp;</a:t>
            </a:r>
            <a:r>
              <a:rPr lang="en-US" dirty="0" err="1">
                <a:solidFill>
                  <a:srgbClr val="0070C0"/>
                </a:solidFill>
              </a:rPr>
              <a:t>pos</a:t>
            </a:r>
            <a:r>
              <a:rPr lang="en-US" dirty="0">
                <a:solidFill>
                  <a:srgbClr val="0070C0"/>
                </a:solidFill>
              </a:rPr>
              <a:t>=73&amp;rpt=</a:t>
            </a:r>
            <a:r>
              <a:rPr lang="en-US" dirty="0" err="1">
                <a:solidFill>
                  <a:srgbClr val="0070C0"/>
                </a:solidFill>
              </a:rPr>
              <a:t>simage&amp;img_url</a:t>
            </a:r>
            <a:r>
              <a:rPr lang="en-US" dirty="0">
                <a:solidFill>
                  <a:srgbClr val="0070C0"/>
                </a:solidFill>
              </a:rPr>
              <a:t>=https%3A%2F%2Fd1aeri3ty3izns.cloudfront.net%2Fmedia%2F8%2F8165%2F1200%2Fpreview.jpg&amp;lr=19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87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advClick="0" advTm="3000">
        <p14:flash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  <p:bldP spid="10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laoblogger.com/images/clipart-music-borders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6" y="10123"/>
            <a:ext cx="12174004" cy="6847877"/>
          </a:xfrm>
          <a:prstGeom prst="rect">
            <a:avLst/>
          </a:prstGeom>
          <a:noFill/>
          <a:effectLst>
            <a:glow rad="127000">
              <a:srgbClr val="7030A0"/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6495" y="2344846"/>
            <a:ext cx="7080682" cy="1325563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ru-RU" dirty="0">
                <a:solidFill>
                  <a:srgbClr val="00206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СПАСИБО ЗА ВНИМАНИЕ !</a:t>
            </a:r>
          </a:p>
        </p:txBody>
      </p:sp>
      <p:pic>
        <p:nvPicPr>
          <p:cNvPr id="5122" name="Picture 2" descr="https://thumbs.dreamstime.com/z/cute-child-girl-peeking-out-behind-white-surface-vector-illustration-5775418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346"/>
          <a:stretch/>
        </p:blipFill>
        <p:spPr bwMode="auto">
          <a:xfrm>
            <a:off x="4989250" y="664467"/>
            <a:ext cx="2701812" cy="2011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5421618E-AE20-457F-8088-6D2873C0B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2256" y="3352494"/>
            <a:ext cx="4245484" cy="28290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955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advClick="0" advTm="3000">
        <p14:flash/>
      </p:transition>
    </mc:Choice>
    <mc:Fallback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227</Words>
  <Application>Microsoft Office PowerPoint</Application>
  <PresentationFormat>Произвольный</PresentationFormat>
  <Paragraphs>62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       МДОУ «Детский сад №66», г. Ухта Детский сад с доставкой на дом</vt:lpstr>
      <vt:lpstr>Что НЕ является музыкальным инструментом?</vt:lpstr>
      <vt:lpstr>Найдите музыкальные тарелки:</vt:lpstr>
      <vt:lpstr>Найдите маракасы:</vt:lpstr>
      <vt:lpstr>Какой инструмент – трещотка?</vt:lpstr>
      <vt:lpstr>Назови музыкальный инструмент:</vt:lpstr>
      <vt:lpstr>Слайд 7</vt:lpstr>
      <vt:lpstr>Назови музыкальный инструмент:</vt:lpstr>
      <vt:lpstr>Три струны, играет звонко Инструмент тот — «треуголка». Поскорее узнавай-ка, Что же это?</vt:lpstr>
      <vt:lpstr>В руки ты ее возьмешь,  То растянешь, то сожмешь!  Звонкая, нарядная,  Русская, двухрядная.  Заиграет, только тронь,  Как зовут ее?</vt:lpstr>
      <vt:lpstr>Отгадайте загадку:</vt:lpstr>
      <vt:lpstr>Отгадайте загадку:</vt:lpstr>
      <vt:lpstr>Давайте вспомним…</vt:lpstr>
      <vt:lpstr>По способу извлечения звука инструменты бывают…</vt:lpstr>
      <vt:lpstr>По способу извлечения звука инструменты бывают…</vt:lpstr>
      <vt:lpstr>По способу извлечения звука инструменты бывают…</vt:lpstr>
      <vt:lpstr>ТРЕТИЙ ЛИШНИЙ…</vt:lpstr>
      <vt:lpstr>ТРЕТИЙ ЛИШНИЙ…</vt:lpstr>
      <vt:lpstr>ТРЕТИЙ ЛИШНИЙ…</vt:lpstr>
      <vt:lpstr>Список источников основного содержания:</vt:lpstr>
      <vt:lpstr>Список источников иллюстраций:</vt:lpstr>
      <vt:lpstr>СПАСИБО ЗА ВНИМАНИЕ 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Тамара</cp:lastModifiedBy>
  <cp:revision>41</cp:revision>
  <dcterms:created xsi:type="dcterms:W3CDTF">2018-11-12T17:15:39Z</dcterms:created>
  <dcterms:modified xsi:type="dcterms:W3CDTF">2026-01-25T18:17:38Z</dcterms:modified>
</cp:coreProperties>
</file>