
<file path=[Content_Types].xml><?xml version="1.0" encoding="utf-8"?>
<Types xmlns="http://schemas.openxmlformats.org/package/2006/content-types">
  <Default Extension="png" ContentType="image/png"/>
  <Default Extension="wmf" ContentType="image/x-wmf"/>
  <Default Extension="jpeg" ContentType="image/jpeg"/>
  <Default Extension="rels" ContentType="application/vnd.openxmlformats-package.relationships+xml"/>
  <Default Extension="xml" ContentType="application/xml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sldIdLst>
    <p:sldId id="256" r:id="rId2"/>
    <p:sldId id="257" r:id="rId3"/>
    <p:sldId id="258" r:id="rId4"/>
    <p:sldId id="259" r:id="rId5"/>
    <p:sldId id="260" r:id="rId6"/>
  </p:sldIdLst>
  <p:sldSz cx="9144000" cy="6858000" type="screen4x3"/>
  <p:notesSz cx="6858000" cy="9144000"/>
  <p:defaultTextStyle>
    <a:defPPr>
      <a:defRPr lang="ru-RU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</p:presentation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</p:extLst>
</p:presentationPr>
</file>

<file path=ppt/tableStyles.xml><?xml version="1.0" encoding="utf-8"?>
<a:tblStyleLst xmlns:a="http://schemas.openxmlformats.org/drawingml/2006/main" def="{5C22544A-7EE6-4342-B048-85BDC9FD1C3A}"/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>
  <p:normalViewPr>
    <p:restoredLeft sz="15620"/>
    <p:restoredTop sz="94660"/>
  </p:normalViewPr>
  <p:slideViewPr>
    <p:cSldViewPr>
      <p:cViewPr varScale="1">
        <p:scale>
          <a:sx n="68" d="100"/>
          <a:sy n="68" d="100"/>
        </p:scale>
        <p:origin x="-1134" y="-9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viewProps" Target="viewProps.xml"/><Relationship Id="rId3" Type="http://schemas.openxmlformats.org/officeDocument/2006/relationships/slide" Target="slides/slide2.xml"/><Relationship Id="rId7" Type="http://schemas.openxmlformats.org/officeDocument/2006/relationships/presProps" Target="presProps.xml"/><Relationship Id="rId2" Type="http://schemas.openxmlformats.org/officeDocument/2006/relationships/slide" Target="slides/slide1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5" Type="http://schemas.openxmlformats.org/officeDocument/2006/relationships/slide" Target="slides/slide4.xml"/><Relationship Id="rId10" Type="http://schemas.openxmlformats.org/officeDocument/2006/relationships/tableStyles" Target="tableStyles.xml"/><Relationship Id="rId4" Type="http://schemas.openxmlformats.org/officeDocument/2006/relationships/slide" Target="slides/slide3.xml"/><Relationship Id="rId9" Type="http://schemas.openxmlformats.org/officeDocument/2006/relationships/theme" Target="theme/theme1.xml"/></Relationship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Титульны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Подзаголовок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ru-RU" smtClean="0"/>
              <a:t>Образец подзаголовка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58592398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Заголовок и вертикальный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003199449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Вертикальный заголовок и текс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Вертикальный заголовок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Вертикальный текст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229907115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Заголовок и объект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217856844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Заголовок раздел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Дата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36628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Два объекта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2949788069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Сравнение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4" name="Объект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5" name="Текст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6" name="Объект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7" name="Дата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8" name="Нижний колонтитул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9" name="Номер слайда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406622729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Только заголовок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Дата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4" name="Нижний колонтитул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5" name="Номер слайда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784668357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Пустой слайд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Дата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3" name="Нижний колонтитул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4" name="Номер слайда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1174830941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Объект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Объект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4159193575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Рисунок с подписью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Рисунок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ru-RU"/>
          </a:p>
        </p:txBody>
      </p:sp>
      <p:sp>
        <p:nvSpPr>
          <p:cNvPr id="4" name="Текст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ru-RU" smtClean="0"/>
              <a:t>Образец текста</a:t>
            </a:r>
          </a:p>
        </p:txBody>
      </p:sp>
      <p:sp>
        <p:nvSpPr>
          <p:cNvPr id="5" name="Дата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6" name="Нижний колонтитул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ru-RU"/>
          </a:p>
        </p:txBody>
      </p:sp>
      <p:sp>
        <p:nvSpPr>
          <p:cNvPr id="7" name="Номер слайда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2568151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ru-RU" smtClean="0"/>
              <a:t>Образец заголовка</a:t>
            </a:r>
            <a:endParaRPr lang="ru-RU"/>
          </a:p>
        </p:txBody>
      </p:sp>
      <p:sp>
        <p:nvSpPr>
          <p:cNvPr id="3" name="Текст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ru-RU" smtClean="0"/>
              <a:t>Образец текста</a:t>
            </a:r>
          </a:p>
          <a:p>
            <a:pPr lvl="1"/>
            <a:r>
              <a:rPr lang="ru-RU" smtClean="0"/>
              <a:t>Второй уровень</a:t>
            </a:r>
          </a:p>
          <a:p>
            <a:pPr lvl="2"/>
            <a:r>
              <a:rPr lang="ru-RU" smtClean="0"/>
              <a:t>Третий уровень</a:t>
            </a:r>
          </a:p>
          <a:p>
            <a:pPr lvl="3"/>
            <a:r>
              <a:rPr lang="ru-RU" smtClean="0"/>
              <a:t>Четвертый уровень</a:t>
            </a:r>
          </a:p>
          <a:p>
            <a:pPr lvl="4"/>
            <a:r>
              <a:rPr lang="ru-RU" smtClean="0"/>
              <a:t>Пятый уровень</a:t>
            </a:r>
            <a:endParaRPr lang="ru-RU"/>
          </a:p>
        </p:txBody>
      </p:sp>
      <p:sp>
        <p:nvSpPr>
          <p:cNvPr id="4" name="Дата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5DFDACB6-6F9C-4284-9CE3-BE9E0147A084}" type="datetimeFigureOut">
              <a:rPr lang="ru-RU" smtClean="0"/>
              <a:t>16.11.2023</a:t>
            </a:fld>
            <a:endParaRPr lang="ru-RU"/>
          </a:p>
        </p:txBody>
      </p:sp>
      <p:sp>
        <p:nvSpPr>
          <p:cNvPr id="5" name="Нижний колонтитул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ru-RU"/>
          </a:p>
        </p:txBody>
      </p:sp>
      <p:sp>
        <p:nvSpPr>
          <p:cNvPr id="6" name="Номер слайда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6B142491-FF01-4B27-A3E6-1F1FC622EFB0}" type="slidenum">
              <a:rPr lang="ru-RU" smtClean="0"/>
              <a:t>‹#›</a:t>
            </a:fld>
            <a:endParaRPr lang="ru-RU"/>
          </a:p>
        </p:txBody>
      </p:sp>
    </p:spTree>
    <p:extLst>
      <p:ext uri="{BB962C8B-B14F-4D97-AF65-F5344CB8AC3E}">
        <p14:creationId xmlns:p14="http://schemas.microsoft.com/office/powerpoint/2010/main" val="8458666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ru-RU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2" Type="http://schemas.openxmlformats.org/officeDocument/2006/relationships/image" Target="../media/image1.png"/><Relationship Id="rId1" Type="http://schemas.openxmlformats.org/officeDocument/2006/relationships/slideLayout" Target="../slideLayouts/slideLayout2.xml"/></Relationships>
</file>

<file path=ppt/slides/_rels/slide2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1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wmf"/><Relationship Id="rId1" Type="http://schemas.openxmlformats.org/officeDocument/2006/relationships/slideLayout" Target="../slideLayouts/slideLayout7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wmf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jpeg"/><Relationship Id="rId2" Type="http://schemas.openxmlformats.org/officeDocument/2006/relationships/hyperlink" Target="http://ru.wikipedia.org/wiki/%D0%A4%D0%B0%D0%B9%D0%BB:George_P%C3%B3lya_ca_1973.jpg" TargetMode="External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>
          <a:xfrm>
            <a:off x="1928794" y="214290"/>
            <a:ext cx="3786214" cy="868346"/>
          </a:xfrm>
        </p:spPr>
        <p:txBody>
          <a:bodyPr>
            <a:normAutofit/>
          </a:bodyPr>
          <a:lstStyle/>
          <a:p>
            <a:r>
              <a:rPr lang="ru-RU" sz="3200" dirty="0" smtClean="0">
                <a:solidFill>
                  <a:srgbClr val="7030A0"/>
                </a:solidFill>
              </a:rPr>
              <a:t>Занятие №1</a:t>
            </a:r>
            <a:endParaRPr lang="ru-RU" sz="3600" dirty="0">
              <a:solidFill>
                <a:srgbClr val="7030A0"/>
              </a:solidFill>
            </a:endParaRPr>
          </a:p>
        </p:txBody>
      </p:sp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571472" y="1000108"/>
            <a:ext cx="7143800" cy="2714644"/>
          </a:xfrm>
        </p:spPr>
        <p:txBody>
          <a:bodyPr>
            <a:normAutofit/>
          </a:bodyPr>
          <a:lstStyle/>
          <a:p>
            <a:pPr algn="ctr">
              <a:buNone/>
            </a:pPr>
            <a:r>
              <a:rPr lang="ru-RU" sz="4000" i="1" dirty="0" smtClean="0">
                <a:solidFill>
                  <a:srgbClr val="002060"/>
                </a:solidFill>
              </a:rPr>
              <a:t>Как возникло слово </a:t>
            </a:r>
            <a:r>
              <a:rPr lang="ru-RU" sz="4800" i="1" dirty="0" smtClean="0">
                <a:solidFill>
                  <a:srgbClr val="C00000"/>
                </a:solidFill>
              </a:rPr>
              <a:t>«</a:t>
            </a:r>
            <a:r>
              <a:rPr lang="ru-RU" sz="4800" b="1" i="1" dirty="0" smtClean="0">
                <a:solidFill>
                  <a:srgbClr val="C00000"/>
                </a:solidFill>
              </a:rPr>
              <a:t>математика</a:t>
            </a:r>
            <a:r>
              <a:rPr lang="ru-RU" sz="4800" i="1" dirty="0" smtClean="0">
                <a:solidFill>
                  <a:srgbClr val="C00000"/>
                </a:solidFill>
              </a:rPr>
              <a:t>»</a:t>
            </a:r>
            <a:endParaRPr lang="ru-RU" sz="4800" b="1" i="1" dirty="0" smtClean="0">
              <a:solidFill>
                <a:srgbClr val="C00000"/>
              </a:solidFill>
            </a:endParaRPr>
          </a:p>
          <a:p>
            <a:pPr algn="ctr">
              <a:buNone/>
            </a:pPr>
            <a:r>
              <a:rPr lang="ru-RU" sz="4000" i="1" dirty="0" smtClean="0">
                <a:solidFill>
                  <a:srgbClr val="002060"/>
                </a:solidFill>
              </a:rPr>
              <a:t>Решение логических задач</a:t>
            </a:r>
            <a:endParaRPr lang="ru-RU" sz="4000" i="1" dirty="0">
              <a:solidFill>
                <a:srgbClr val="002060"/>
              </a:solidFill>
            </a:endParaRPr>
          </a:p>
        </p:txBody>
      </p:sp>
      <p:pic>
        <p:nvPicPr>
          <p:cNvPr id="1028" name="Picture 4" descr="C:\Documents and Settings\Сергей\Local Settings\Temporary Internet Files\Content.IE5\JBVYGORU\MC900434901[1].png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3143240" y="4214818"/>
            <a:ext cx="2285714" cy="2285714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148399577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1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1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1000"/>
                            </p:stCondLst>
                            <p:childTnLst>
                              <p:par>
                                <p:cTn id="11" presetID="55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3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w*0.7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4" dur="1000" fill="hold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5" dur="1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062" name="Rectangle 14"/>
          <p:cNvSpPr>
            <a:spLocks noChangeArrowheads="1"/>
          </p:cNvSpPr>
          <p:nvPr/>
        </p:nvSpPr>
        <p:spPr bwMode="auto">
          <a:xfrm>
            <a:off x="0" y="214290"/>
            <a:ext cx="9144000" cy="457200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endParaRPr lang="ru-RU"/>
          </a:p>
        </p:txBody>
      </p:sp>
      <p:grpSp>
        <p:nvGrpSpPr>
          <p:cNvPr id="22" name="Группа 21"/>
          <p:cNvGrpSpPr/>
          <p:nvPr/>
        </p:nvGrpSpPr>
        <p:grpSpPr>
          <a:xfrm>
            <a:off x="1714480" y="785794"/>
            <a:ext cx="1427079" cy="1993770"/>
            <a:chOff x="2214546" y="1210247"/>
            <a:chExt cx="1141327" cy="1993770"/>
          </a:xfrm>
        </p:grpSpPr>
        <p:sp>
          <p:nvSpPr>
            <p:cNvPr id="2060" name="AutoShape 12"/>
            <p:cNvSpPr>
              <a:spLocks noChangeArrowheads="1"/>
            </p:cNvSpPr>
            <p:nvPr/>
          </p:nvSpPr>
          <p:spPr bwMode="auto">
            <a:xfrm>
              <a:off x="2214546" y="1210247"/>
              <a:ext cx="1141327" cy="887872"/>
            </a:xfrm>
            <a:prstGeom prst="triangle">
              <a:avLst>
                <a:gd name="adj" fmla="val 50000"/>
              </a:avLst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9" name="Oval 11"/>
            <p:cNvSpPr>
              <a:spLocks noChangeArrowheads="1"/>
            </p:cNvSpPr>
            <p:nvPr/>
          </p:nvSpPr>
          <p:spPr bwMode="auto">
            <a:xfrm>
              <a:off x="2500297" y="1495999"/>
              <a:ext cx="575830" cy="576000"/>
            </a:xfrm>
            <a:prstGeom prst="ellipse">
              <a:avLst/>
            </a:prstGeom>
            <a:solidFill>
              <a:srgbClr val="FDE9D9"/>
            </a:solidFill>
            <a:ln w="9525">
              <a:solidFill>
                <a:srgbClr val="000000"/>
              </a:solidFill>
              <a:round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lang="ru-RU" sz="2000" b="1" dirty="0" smtClean="0">
                  <a:solidFill>
                    <a:srgbClr val="002060"/>
                  </a:solidFill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11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7" name="Rectangle 9" descr="Горизонтальный кирпич"/>
            <p:cNvSpPr>
              <a:spLocks noChangeArrowheads="1"/>
            </p:cNvSpPr>
            <p:nvPr/>
          </p:nvSpPr>
          <p:spPr bwMode="auto">
            <a:xfrm>
              <a:off x="2214546" y="2071678"/>
              <a:ext cx="1141327" cy="1116567"/>
            </a:xfrm>
            <a:prstGeom prst="rect">
              <a:avLst/>
            </a:prstGeom>
            <a:pattFill prst="horzBrick">
              <a:fgClr>
                <a:srgbClr val="000000"/>
              </a:fgClr>
              <a:bgClr>
                <a:srgbClr val="FDE9D9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6" name="Rectangle 8"/>
            <p:cNvSpPr>
              <a:spLocks noChangeArrowheads="1"/>
            </p:cNvSpPr>
            <p:nvPr/>
          </p:nvSpPr>
          <p:spPr bwMode="auto">
            <a:xfrm>
              <a:off x="2271680" y="2138941"/>
              <a:ext cx="447118" cy="390126"/>
            </a:xfrm>
            <a:prstGeom prst="rect">
              <a:avLst/>
            </a:prstGeom>
            <a:solidFill>
              <a:srgbClr val="DAEEF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12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5" name="Rectangle 7"/>
            <p:cNvSpPr>
              <a:spLocks noChangeArrowheads="1"/>
            </p:cNvSpPr>
            <p:nvPr/>
          </p:nvSpPr>
          <p:spPr bwMode="auto">
            <a:xfrm>
              <a:off x="2843015" y="2138941"/>
              <a:ext cx="435352" cy="390126"/>
            </a:xfrm>
            <a:prstGeom prst="rect">
              <a:avLst/>
            </a:prstGeom>
            <a:solidFill>
              <a:srgbClr val="DAEEF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15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4" name="Rectangle 6"/>
            <p:cNvSpPr>
              <a:spLocks noChangeArrowheads="1"/>
            </p:cNvSpPr>
            <p:nvPr/>
          </p:nvSpPr>
          <p:spPr bwMode="auto">
            <a:xfrm>
              <a:off x="2557347" y="2639007"/>
              <a:ext cx="443196" cy="565010"/>
            </a:xfrm>
            <a:prstGeom prst="rect">
              <a:avLst/>
            </a:prstGeom>
            <a:solidFill>
              <a:srgbClr val="D6E3BC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16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</p:grpSp>
      <p:grpSp>
        <p:nvGrpSpPr>
          <p:cNvPr id="23" name="Группа 22"/>
          <p:cNvGrpSpPr/>
          <p:nvPr/>
        </p:nvGrpSpPr>
        <p:grpSpPr>
          <a:xfrm>
            <a:off x="4071934" y="714356"/>
            <a:ext cx="1357322" cy="2071702"/>
            <a:chOff x="4097147" y="1142984"/>
            <a:chExt cx="1117795" cy="2071702"/>
          </a:xfrm>
        </p:grpSpPr>
        <p:sp>
          <p:nvSpPr>
            <p:cNvPr id="2061" name="AutoShape 13"/>
            <p:cNvSpPr>
              <a:spLocks noChangeArrowheads="1"/>
            </p:cNvSpPr>
            <p:nvPr/>
          </p:nvSpPr>
          <p:spPr bwMode="auto">
            <a:xfrm>
              <a:off x="4097147" y="1142984"/>
              <a:ext cx="1117795" cy="917468"/>
            </a:xfrm>
            <a:prstGeom prst="triangle">
              <a:avLst>
                <a:gd name="adj" fmla="val 50000"/>
              </a:avLst>
            </a:prstGeom>
            <a:solidFill>
              <a:srgbClr val="92D050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3" name="Rectangle 5" descr="Горизонтальный кирпич"/>
            <p:cNvSpPr>
              <a:spLocks noChangeArrowheads="1"/>
            </p:cNvSpPr>
            <p:nvPr/>
          </p:nvSpPr>
          <p:spPr bwMode="auto">
            <a:xfrm>
              <a:off x="4097147" y="2060452"/>
              <a:ext cx="1117795" cy="1154234"/>
            </a:xfrm>
            <a:prstGeom prst="rect">
              <a:avLst/>
            </a:prstGeom>
            <a:pattFill prst="horzBrick">
              <a:fgClr>
                <a:srgbClr val="000000"/>
              </a:fgClr>
              <a:bgClr>
                <a:srgbClr val="FDE9D9"/>
              </a:bgClr>
            </a:patt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endParaRPr lang="ru-RU"/>
            </a:p>
          </p:txBody>
        </p:sp>
        <p:sp>
          <p:nvSpPr>
            <p:cNvPr id="2052" name="Rectangle 4"/>
            <p:cNvSpPr>
              <a:spLocks noChangeArrowheads="1"/>
            </p:cNvSpPr>
            <p:nvPr/>
          </p:nvSpPr>
          <p:spPr bwMode="auto">
            <a:xfrm>
              <a:off x="4174805" y="2143858"/>
              <a:ext cx="428292" cy="403578"/>
            </a:xfrm>
            <a:prstGeom prst="rect">
              <a:avLst/>
            </a:prstGeom>
            <a:solidFill>
              <a:srgbClr val="DAEEF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 8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1" name="Rectangle 3"/>
            <p:cNvSpPr>
              <a:spLocks noChangeArrowheads="1"/>
            </p:cNvSpPr>
            <p:nvPr/>
          </p:nvSpPr>
          <p:spPr bwMode="auto">
            <a:xfrm>
              <a:off x="4744291" y="2143116"/>
              <a:ext cx="436920" cy="403578"/>
            </a:xfrm>
            <a:prstGeom prst="rect">
              <a:avLst/>
            </a:prstGeom>
            <a:solidFill>
              <a:srgbClr val="DAEEF3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 10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  <p:sp>
          <p:nvSpPr>
            <p:cNvPr id="2050" name="Rectangle 2"/>
            <p:cNvSpPr>
              <a:spLocks noChangeArrowheads="1"/>
            </p:cNvSpPr>
            <p:nvPr/>
          </p:nvSpPr>
          <p:spPr bwMode="auto">
            <a:xfrm>
              <a:off x="4461117" y="2630843"/>
              <a:ext cx="424370" cy="583843"/>
            </a:xfrm>
            <a:prstGeom prst="rect">
              <a:avLst/>
            </a:prstGeom>
            <a:solidFill>
              <a:srgbClr val="C2D69B"/>
            </a:solidFill>
            <a:ln w="9525">
              <a:solidFill>
                <a:srgbClr val="000000"/>
              </a:solidFill>
              <a:miter lim="800000"/>
              <a:headEnd/>
              <a:tailEnd/>
            </a:ln>
          </p:spPr>
          <p:txBody>
            <a:bodyPr vert="horz" wrap="square" lIns="91440" tIns="45720" rIns="91440" bIns="45720" numCol="1" anchor="t" anchorCtr="0" compatLnSpc="1">
              <a:prstTxWarp prst="textNoShape">
                <a:avLst/>
              </a:prstTxWarp>
            </a:bodyPr>
            <a:lstStyle/>
            <a:p>
              <a:pPr marL="0" marR="0" lvl="0" indent="0" algn="l" defTabSz="914400" rtl="0" eaLnBrk="1" fontAlgn="base" latinLnBrk="0" hangingPunct="1">
                <a:lnSpc>
                  <a:spcPct val="100000"/>
                </a:lnSpc>
                <a:spcBef>
                  <a:spcPct val="0"/>
                </a:spcBef>
                <a:spcAft>
                  <a:spcPct val="0"/>
                </a:spcAft>
                <a:buClrTx/>
                <a:buSzTx/>
                <a:buFontTx/>
                <a:buNone/>
                <a:tabLst/>
              </a:pPr>
              <a:r>
                <a:rPr kumimoji="0" lang="ru-RU" sz="2000" b="1" i="0" u="none" strike="noStrike" cap="none" normalizeH="0" baseline="0" dirty="0" smtClean="0">
                  <a:ln>
                    <a:noFill/>
                  </a:ln>
                  <a:solidFill>
                    <a:srgbClr val="002060"/>
                  </a:solidFill>
                  <a:effectLst/>
                  <a:latin typeface="Calibri" pitchFamily="34" charset="0"/>
                  <a:ea typeface="Times New Roman" pitchFamily="18" charset="0"/>
                  <a:cs typeface="Times New Roman" pitchFamily="18" charset="0"/>
                </a:rPr>
                <a:t>17</a:t>
              </a:r>
              <a:endParaRPr kumimoji="0" lang="ru-RU" sz="3600" b="1" i="0" u="none" strike="noStrike" cap="none" normalizeH="0" baseline="0" dirty="0" smtClean="0">
                <a:ln>
                  <a:noFill/>
                </a:ln>
                <a:solidFill>
                  <a:srgbClr val="002060"/>
                </a:solidFill>
                <a:effectLst/>
                <a:latin typeface="Arial" pitchFamily="34" charset="0"/>
              </a:endParaRPr>
            </a:p>
          </p:txBody>
        </p:sp>
      </p:grpSp>
      <p:sp>
        <p:nvSpPr>
          <p:cNvPr id="2071" name="Rectangle 23"/>
          <p:cNvSpPr>
            <a:spLocks noChangeArrowheads="1"/>
          </p:cNvSpPr>
          <p:nvPr/>
        </p:nvSpPr>
        <p:spPr bwMode="auto">
          <a:xfrm>
            <a:off x="1285852" y="0"/>
            <a:ext cx="4583947" cy="96949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endParaRPr kumimoji="0" lang="ru-RU" sz="11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i="0" u="none" strike="noStrike" cap="none" normalizeH="0" baseline="0" dirty="0" smtClean="0">
                <a:ln>
                  <a:noFill/>
                </a:ln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1) Вставьте недостающее число</a:t>
            </a:r>
            <a:endParaRPr kumimoji="0" lang="ru-RU" sz="2400" i="0" u="none" strike="noStrike" cap="none" normalizeH="0" baseline="0" dirty="0" smtClean="0">
              <a:ln>
                <a:noFill/>
              </a:ln>
              <a:effectLst/>
              <a:latin typeface="Arial" pitchFamily="34" charset="0"/>
            </a:endParaRP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                                </a:t>
            </a:r>
          </a:p>
          <a:p>
            <a:pPr marL="0" marR="0" lvl="0" indent="269875" algn="l" defTabSz="914400" rtl="0" eaLnBrk="0" fontAlgn="base" latinLnBrk="0" hangingPunct="0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                                                                        </a:t>
            </a:r>
            <a:endParaRPr kumimoji="0" lang="ru-RU" sz="1800" b="0" i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1285852" y="2928934"/>
            <a:ext cx="6572296" cy="3354765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400" dirty="0" smtClean="0"/>
              <a:t>2) Вставьте слово, которое является окончанием первого и началом второго слов:</a:t>
            </a:r>
          </a:p>
          <a:p>
            <a:r>
              <a:rPr lang="ru-RU" sz="2400" dirty="0" smtClean="0">
                <a:solidFill>
                  <a:srgbClr val="002060"/>
                </a:solidFill>
              </a:rPr>
              <a:t>                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ОБЫ (…) КА           </a:t>
            </a:r>
            <a:endParaRPr lang="ru-RU" sz="2400" dirty="0" smtClean="0">
              <a:solidFill>
                <a:schemeClr val="accent2">
                  <a:lumMod val="75000"/>
                </a:schemeClr>
              </a:solidFill>
            </a:endParaRPr>
          </a:p>
          <a:p>
            <a:r>
              <a:rPr lang="ru-RU" sz="2400" dirty="0" smtClean="0"/>
              <a:t>3) Исключите лишнее слово: </a:t>
            </a:r>
          </a:p>
          <a:p>
            <a:r>
              <a:rPr lang="ru-RU" sz="2800" dirty="0" smtClean="0">
                <a:solidFill>
                  <a:srgbClr val="0070C0"/>
                </a:solidFill>
              </a:rPr>
              <a:t>                </a:t>
            </a:r>
            <a:r>
              <a:rPr lang="ru-RU" sz="2800" dirty="0" smtClean="0">
                <a:solidFill>
                  <a:srgbClr val="002060"/>
                </a:solidFill>
              </a:rPr>
              <a:t>ААЛТЕРК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КОЖАЛ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ДМОНЧЕА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ШКААЧ</a:t>
            </a:r>
            <a:endParaRPr lang="ru-RU" sz="2800" dirty="0">
              <a:solidFill>
                <a:srgbClr val="00206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500562" y="3643314"/>
            <a:ext cx="2571768" cy="523220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ОБЫ</a:t>
            </a:r>
            <a:r>
              <a:rPr lang="ru-RU" sz="2400" dirty="0" smtClean="0">
                <a:solidFill>
                  <a:schemeClr val="accent2">
                    <a:lumMod val="75000"/>
                  </a:schemeClr>
                </a:solidFill>
              </a:rPr>
              <a:t> </a:t>
            </a:r>
            <a:r>
              <a:rPr lang="ru-RU" sz="2800" dirty="0" smtClean="0">
                <a:solidFill>
                  <a:schemeClr val="accent2">
                    <a:lumMod val="75000"/>
                  </a:schemeClr>
                </a:solidFill>
              </a:rPr>
              <a:t>( ЧАЙ ) КА</a:t>
            </a:r>
            <a:endParaRPr lang="ru-RU" sz="2400" dirty="0">
              <a:solidFill>
                <a:schemeClr val="accent2">
                  <a:lumMod val="75000"/>
                </a:schemeClr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3643306" y="4500570"/>
            <a:ext cx="3429024" cy="1815882"/>
          </a:xfrm>
          <a:prstGeom prst="rect">
            <a:avLst/>
          </a:prstGeom>
        </p:spPr>
        <p:txBody>
          <a:bodyPr wrap="square">
            <a:spAutoFit/>
          </a:bodyPr>
          <a:lstStyle/>
          <a:p>
            <a:pPr indent="355600"/>
            <a:r>
              <a:rPr lang="ru-RU" sz="2000" dirty="0" smtClean="0">
                <a:solidFill>
                  <a:srgbClr val="002060"/>
                </a:solidFill>
              </a:rPr>
              <a:t>                  </a:t>
            </a:r>
            <a:r>
              <a:rPr lang="ru-RU" sz="2800" dirty="0" smtClean="0">
                <a:solidFill>
                  <a:srgbClr val="002060"/>
                </a:solidFill>
              </a:rPr>
              <a:t>ТАРЕЛКА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  ЛОЖКА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  ЧЕМОДАН</a:t>
            </a:r>
          </a:p>
          <a:p>
            <a:r>
              <a:rPr lang="ru-RU" sz="2800" dirty="0" smtClean="0">
                <a:solidFill>
                  <a:srgbClr val="002060"/>
                </a:solidFill>
              </a:rPr>
              <a:t>                   ЧАШКА</a:t>
            </a:r>
            <a:endParaRPr lang="ru-RU" sz="2800" dirty="0"/>
          </a:p>
        </p:txBody>
      </p:sp>
      <p:sp>
        <p:nvSpPr>
          <p:cNvPr id="2058" name="Oval 10"/>
          <p:cNvSpPr>
            <a:spLocks noChangeArrowheads="1"/>
          </p:cNvSpPr>
          <p:nvPr/>
        </p:nvSpPr>
        <p:spPr bwMode="auto">
          <a:xfrm>
            <a:off x="4357686" y="1071546"/>
            <a:ext cx="720000" cy="576000"/>
          </a:xfrm>
          <a:prstGeom prst="ellipse">
            <a:avLst/>
          </a:prstGeom>
          <a:solidFill>
            <a:srgbClr val="FDE9D9"/>
          </a:solidFill>
          <a:ln w="9525">
            <a:solidFill>
              <a:srgbClr val="000000"/>
            </a:solidFill>
            <a:round/>
            <a:headEnd/>
            <a:tailEnd/>
          </a:ln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pPr marL="0" marR="0" lvl="0" indent="0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100" b="0" i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 </a:t>
            </a:r>
            <a:r>
              <a:rPr kumimoji="0" lang="ru-RU" sz="2400" b="0" i="0" u="none" strike="noStrike" cap="none" normalizeH="0" baseline="0" dirty="0" smtClean="0">
                <a:ln>
                  <a:noFill/>
                </a:ln>
                <a:solidFill>
                  <a:srgbClr val="C00000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?</a:t>
            </a:r>
            <a:endParaRPr kumimoji="0" lang="ru-RU" sz="4400" b="0" i="0" u="none" strike="noStrike" cap="none" normalizeH="0" baseline="0" dirty="0" smtClean="0">
              <a:ln>
                <a:noFill/>
              </a:ln>
              <a:solidFill>
                <a:srgbClr val="C00000"/>
              </a:solidFill>
              <a:effectLst/>
              <a:latin typeface="Arial" pitchFamily="34" charset="0"/>
            </a:endParaRPr>
          </a:p>
        </p:txBody>
      </p:sp>
      <p:sp>
        <p:nvSpPr>
          <p:cNvPr id="21" name="TextBox 20"/>
          <p:cNvSpPr txBox="1"/>
          <p:nvPr/>
        </p:nvSpPr>
        <p:spPr>
          <a:xfrm>
            <a:off x="4572000" y="1142984"/>
            <a:ext cx="340158" cy="461665"/>
          </a:xfrm>
          <a:prstGeom prst="rect">
            <a:avLst/>
          </a:prstGeom>
          <a:noFill/>
        </p:spPr>
        <p:txBody>
          <a:bodyPr wrap="none" rtlCol="0">
            <a:spAutoFit/>
          </a:bodyPr>
          <a:lstStyle/>
          <a:p>
            <a:r>
              <a:rPr lang="ru-RU" sz="2400" dirty="0" smtClean="0">
                <a:solidFill>
                  <a:srgbClr val="FF0000"/>
                </a:solidFill>
              </a:rPr>
              <a:t>1</a:t>
            </a:r>
            <a:endParaRPr lang="ru-RU" sz="2400" dirty="0">
              <a:solidFill>
                <a:srgbClr val="FF0000"/>
              </a:solidFill>
            </a:endParaRPr>
          </a:p>
        </p:txBody>
      </p:sp>
    </p:spTree>
    <p:extLst>
      <p:ext uri="{BB962C8B-B14F-4D97-AF65-F5344CB8AC3E}">
        <p14:creationId xmlns:p14="http://schemas.microsoft.com/office/powerpoint/2010/main" val="905882579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22" presetClass="entr" presetSubtype="8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wipe(left)">
                                      <p:cBhvr>
                                        <p:cTn id="7" dur="1000"/>
                                        <p:tgtEl>
                                          <p:spTgt spid="2071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1000"/>
                            </p:stCondLst>
                            <p:childTnLst>
                              <p:par>
                                <p:cTn id="9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bg/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1" dur="500" fill="hold"/>
                                        <p:tgtEl>
                                          <p:spTgt spid="2058">
                                            <p:bg/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2" dur="500" fill="hold"/>
                                        <p:tgtEl>
                                          <p:spTgt spid="2058">
                                            <p:bg/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3" fill="hold">
                            <p:stCondLst>
                              <p:cond delay="1500"/>
                            </p:stCondLst>
                            <p:childTnLst>
                              <p:par>
                                <p:cTn id="14" presetID="17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6" dur="500" fill="hold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7" dur="500" fill="hold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#ppt_h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  <p:par>
                                <p:cTn id="18" presetID="35" presetClass="emph" presetSubtype="0" repeatCount="3000" fill="hold" nodeType="withEffect">
                                  <p:stCondLst>
                                    <p:cond delay="0"/>
                                  </p:stCondLst>
                                  <p:childTnLst>
                                    <p:anim calcmode="discrete" valueType="str">
                                      <p:cBhvr>
                                        <p:cTn id="19" dur="2000" fill="hold"/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strVal val="hidden"/>
                                          </p:val>
                                        </p:tav>
                                        <p:tav tm="50000">
                                          <p:val>
                                            <p:strVal val="visible"/>
                                          </p:val>
                                        </p:tav>
                                      </p:tavLst>
                                    </p:anim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0" fill="hold">
                      <p:stCondLst>
                        <p:cond delay="indefinite"/>
                      </p:stCondLst>
                      <p:childTnLst>
                        <p:par>
                          <p:cTn id="21" fill="hold">
                            <p:stCondLst>
                              <p:cond delay="0"/>
                            </p:stCondLst>
                            <p:childTnLst>
                              <p:par>
                                <p:cTn id="22" presetID="1" presetClass="exit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58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hidden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24" fill="hold">
                            <p:stCondLst>
                              <p:cond delay="0"/>
                            </p:stCondLst>
                            <p:childTnLst>
                              <p:par>
                                <p:cTn id="25" presetID="1" presetClass="entr" presetSubtype="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7" fill="hold">
                      <p:stCondLst>
                        <p:cond delay="indefinite"/>
                      </p:stCondLst>
                      <p:childTnLst>
                        <p:par>
                          <p:cTn id="28" fill="hold">
                            <p:stCondLst>
                              <p:cond delay="0"/>
                            </p:stCondLst>
                            <p:childTnLst>
                              <p:par>
                                <p:cTn id="29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1" dur="2000"/>
                                        <p:tgtEl>
                                          <p:spTgt spid="17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32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34" dur="2000"/>
                                        <p:tgtEl>
                                          <p:spTgt spid="17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5" fill="hold">
                      <p:stCondLst>
                        <p:cond delay="indefinite"/>
                      </p:stCondLst>
                      <p:childTnLst>
                        <p:par>
                          <p:cTn id="36" fill="hold">
                            <p:stCondLst>
                              <p:cond delay="0"/>
                            </p:stCondLst>
                            <p:childTnLst>
                              <p:par>
                                <p:cTn id="37" presetID="9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39" dur="500"/>
                                        <p:tgtEl>
                                          <p:spTgt spid="18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0" fill="hold">
                      <p:stCondLst>
                        <p:cond delay="indefinite"/>
                      </p:stCondLst>
                      <p:childTnLst>
                        <p:par>
                          <p:cTn id="41" fill="hold">
                            <p:stCondLst>
                              <p:cond delay="0"/>
                            </p:stCondLst>
                            <p:childTnLst>
                              <p:par>
                                <p:cTn id="42" presetID="1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44" fill="hold">
                            <p:stCondLst>
                              <p:cond delay="0"/>
                            </p:stCondLst>
                            <p:childTnLst>
                              <p:par>
                                <p:cTn id="4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47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48" dur="500" fill="hold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49" dur="500"/>
                                        <p:tgtEl>
                                          <p:spTgt spid="17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2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3" dur="500" fill="hold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4" dur="500"/>
                                        <p:tgtEl>
                                          <p:spTgt spid="17">
                                            <p:txEl>
                                              <p:pRg st="4" end="4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55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57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58" dur="500" fill="hold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59" dur="500"/>
                                        <p:tgtEl>
                                          <p:spTgt spid="17">
                                            <p:txEl>
                                              <p:pRg st="5" end="5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60" presetID="53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2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63" dur="500" fill="hold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64" dur="500"/>
                                        <p:tgtEl>
                                          <p:spTgt spid="17">
                                            <p:txEl>
                                              <p:pRg st="6" end="6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5" fill="hold">
                      <p:stCondLst>
                        <p:cond delay="indefinite"/>
                      </p:stCondLst>
                      <p:childTnLst>
                        <p:par>
                          <p:cTn id="66" fill="hold">
                            <p:stCondLst>
                              <p:cond delay="0"/>
                            </p:stCondLst>
                            <p:childTnLst>
                              <p:par>
                                <p:cTn id="67" presetID="53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8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69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0" dur="500" fill="hold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1" dur="500"/>
                                        <p:tgtEl>
                                          <p:spTgt spid="20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2" fill="hold">
                            <p:stCondLst>
                              <p:cond delay="500"/>
                            </p:stCondLst>
                            <p:childTnLst>
                              <p:par>
                                <p:cTn id="73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5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76" dur="500" fill="hold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77" dur="500"/>
                                        <p:tgtEl>
                                          <p:spTgt spid="20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78" fill="hold">
                            <p:stCondLst>
                              <p:cond delay="1000"/>
                            </p:stCondLst>
                            <p:childTnLst>
                              <p:par>
                                <p:cTn id="79" presetID="53" presetClass="entr" presetSubtype="0" fill="hold" nodeType="after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set>
                                      <p:cBhvr>
                                        <p:cTn id="8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1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2" dur="5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3" dur="500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4" fill="hold">
                            <p:stCondLst>
                              <p:cond delay="1500"/>
                            </p:stCondLst>
                            <p:childTnLst>
                              <p:par>
                                <p:cTn id="8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87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8" dur="500" fill="hold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89" dur="500"/>
                                        <p:tgtEl>
                                          <p:spTgt spid="20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90" fill="hold">
                      <p:stCondLst>
                        <p:cond delay="indefinite"/>
                      </p:stCondLst>
                      <p:childTnLst>
                        <p:par>
                          <p:cTn id="91" fill="hold">
                            <p:stCondLst>
                              <p:cond delay="0"/>
                            </p:stCondLst>
                            <p:childTnLst>
                              <p:par>
                                <p:cTn id="92" presetID="3" presetClass="emph" presetSubtype="2" fill="hold" nodeType="clickEffect">
                                  <p:stCondLst>
                                    <p:cond delay="0"/>
                                  </p:stCondLst>
                                  <p:iterate type="lt">
                                    <p:tmPct val="0"/>
                                  </p:iterate>
                                  <p:childTnLst>
                                    <p:animClr clrSpc="rgb" dir="cw">
                                      <p:cBhvr override="childStyle">
                                        <p:cTn id="93" dur="2000" fill="hold"/>
                                        <p:tgtEl>
                                          <p:spTgt spid="20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style.color</p:attrName>
                                        </p:attrNameLst>
                                      </p:cBhvr>
                                      <p:to>
                                        <a:srgbClr val="9D332B"/>
                                      </p:to>
                                    </p:animClr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18" grpId="0"/>
      <p:bldP spid="2058" grpId="0" build="allAtOnce" animBg="1"/>
      <p:bldP spid="21" grpId="0"/>
    </p:bldLst>
  </p:timing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graphicFrame>
        <p:nvGraphicFramePr>
          <p:cNvPr id="4" name="Таблица 3"/>
          <p:cNvGraphicFramePr>
            <a:graphicFrameLocks noGrp="1"/>
          </p:cNvGraphicFramePr>
          <p:nvPr/>
        </p:nvGraphicFramePr>
        <p:xfrm>
          <a:off x="785788" y="2857496"/>
          <a:ext cx="6000790" cy="3133472"/>
        </p:xfrm>
        <a:graphic>
          <a:graphicData uri="http://schemas.openxmlformats.org/drawingml/2006/table">
            <a:tbl>
              <a:tblPr/>
              <a:tblGrid>
                <a:gridCol w="1068634"/>
                <a:gridCol w="1288818"/>
                <a:gridCol w="1177260"/>
                <a:gridCol w="1233039"/>
                <a:gridCol w="1233039"/>
              </a:tblGrid>
              <a:tr h="571504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latin typeface="Calibri"/>
                          <a:ea typeface="Times New Roman"/>
                          <a:cs typeface="Times New Roman"/>
                        </a:rPr>
                        <a:t>Место</a:t>
                      </a:r>
                      <a:endParaRPr lang="ru-RU" sz="20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Коля</a:t>
                      </a:r>
                      <a:endParaRPr lang="ru-RU" sz="1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Боря</a:t>
                      </a:r>
                      <a:endParaRPr lang="ru-RU" sz="1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Вова</a:t>
                      </a:r>
                      <a:endParaRPr lang="ru-RU" sz="1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dirty="0">
                          <a:solidFill>
                            <a:srgbClr val="C00000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Юра</a:t>
                      </a:r>
                      <a:endParaRPr lang="ru-RU" sz="1800" dirty="0">
                        <a:solidFill>
                          <a:srgbClr val="C0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  <a:solidFill>
                      <a:srgbClr val="C6D9F1"/>
                    </a:solidFill>
                  </a:tcPr>
                </a:tc>
              </a:tr>
              <a:tr h="6331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1-ое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2-ое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latin typeface="Calibri"/>
                          <a:ea typeface="Times New Roman"/>
                          <a:cs typeface="Times New Roman"/>
                        </a:rPr>
                        <a:t>3-ое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  <a:tr h="642942"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r>
                        <a:rPr lang="ru-RU" sz="2400" b="1" dirty="0">
                          <a:solidFill>
                            <a:schemeClr val="tx1"/>
                          </a:solidFill>
                          <a:latin typeface="Calibri"/>
                          <a:ea typeface="Times New Roman"/>
                          <a:cs typeface="Times New Roman"/>
                        </a:rPr>
                        <a:t>4-ое</a:t>
                      </a: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2800" dirty="0">
                        <a:solidFill>
                          <a:srgbClr val="FF0000"/>
                        </a:solidFill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 algn="ctr"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  <a:tc>
                  <a:txBody>
                    <a:bodyPr/>
                    <a:lstStyle/>
                    <a:p>
                      <a:pPr>
                        <a:lnSpc>
                          <a:spcPct val="115000"/>
                        </a:lnSpc>
                        <a:spcAft>
                          <a:spcPts val="0"/>
                        </a:spcAft>
                      </a:pPr>
                      <a:endParaRPr lang="ru-RU" sz="1100" dirty="0">
                        <a:latin typeface="Calibri"/>
                        <a:ea typeface="Times New Roman"/>
                        <a:cs typeface="Times New Roman"/>
                      </a:endParaRPr>
                    </a:p>
                  </a:txBody>
                  <a:tcPr marL="68580" marR="68580" marT="0" marB="0">
                    <a:lnL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L>
                    <a:lnR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R>
                    <a:lnT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T>
                    <a:lnB w="12700" cap="flat" cmpd="sng" algn="ctr">
                      <a:solidFill>
                        <a:srgbClr val="000000"/>
                      </a:solidFill>
                      <a:prstDash val="solid"/>
                      <a:round/>
                      <a:headEnd type="none" w="med" len="med"/>
                      <a:tailEnd type="none" w="med" len="med"/>
                    </a:lnB>
                  </a:tcPr>
                </a:tc>
              </a:tr>
            </a:tbl>
          </a:graphicData>
        </a:graphic>
      </p:graphicFrame>
      <p:sp>
        <p:nvSpPr>
          <p:cNvPr id="1025" name="Rectangle 1"/>
          <p:cNvSpPr>
            <a:spLocks noChangeArrowheads="1"/>
          </p:cNvSpPr>
          <p:nvPr/>
        </p:nvSpPr>
        <p:spPr bwMode="auto">
          <a:xfrm>
            <a:off x="29132" y="285728"/>
            <a:ext cx="9058442" cy="1754326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  <a:effectLst/>
        </p:spPr>
        <p:txBody>
          <a:bodyPr vert="horz" wrap="none" lIns="91440" tIns="45720" rIns="91440" bIns="45720" numCol="1" anchor="ctr" anchorCtr="0" compatLnSpc="1">
            <a:prstTxWarp prst="textNoShape">
              <a:avLst/>
            </a:prstTxWarp>
            <a:spAutoFit/>
          </a:bodyPr>
          <a:lstStyle/>
          <a:p>
            <a:pPr marR="0" lvl="0" indent="5365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Коля, Боря, Вова, Юра заняли первые 4 места в соревнованиях.</a:t>
            </a:r>
            <a:endParaRPr lang="ru-RU" sz="3200" dirty="0" smtClean="0"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32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На вопрос, какие места они заняли, трое ответили:</a:t>
            </a:r>
            <a:endParaRPr kumimoji="0" lang="ru-RU" sz="20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28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Коля ни 1-й, ни 4-й. Боря – 2-й, Вова – не 4-й.</a:t>
            </a:r>
            <a:endParaRPr kumimoji="0" lang="ru-RU" b="0" i="1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Calibri" pitchFamily="34" charset="0"/>
              <a:ea typeface="Times New Roman" pitchFamily="18" charset="0"/>
              <a:cs typeface="Times New Roman" pitchFamily="18" charset="0"/>
            </a:endParaRPr>
          </a:p>
          <a:p>
            <a:pPr marL="0" marR="0" lvl="0" indent="180975" algn="l" defTabSz="914400" rtl="0" eaLnBrk="1" fontAlgn="base" latinLnBrk="0" hangingPunct="1">
              <a:lnSpc>
                <a:spcPct val="100000"/>
              </a:lnSpc>
              <a:spcBef>
                <a:spcPct val="0"/>
              </a:spcBef>
              <a:spcAft>
                <a:spcPct val="0"/>
              </a:spcAft>
              <a:buClrTx/>
              <a:buSzTx/>
              <a:buFontTx/>
              <a:buNone/>
              <a:tabLst/>
            </a:pPr>
            <a:r>
              <a:rPr kumimoji="0" lang="ru-RU" sz="1400" b="0" i="1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 </a:t>
            </a:r>
            <a:r>
              <a:rPr kumimoji="0" lang="ru-RU" sz="2400" b="0" u="none" strike="noStrike" cap="none" normalizeH="0" baseline="0" dirty="0" smtClean="0">
                <a:ln>
                  <a:noFill/>
                </a:ln>
                <a:solidFill>
                  <a:schemeClr val="tx1"/>
                </a:solidFill>
                <a:effectLst/>
                <a:latin typeface="Calibri" pitchFamily="34" charset="0"/>
                <a:ea typeface="Times New Roman" pitchFamily="18" charset="0"/>
                <a:cs typeface="Times New Roman" pitchFamily="18" charset="0"/>
              </a:rPr>
              <a:t>Какие места заняли мальчики?</a:t>
            </a:r>
            <a:endParaRPr kumimoji="0" lang="ru-RU" sz="2400" b="0" u="none" strike="noStrike" cap="none" normalizeH="0" baseline="0" dirty="0" smtClean="0">
              <a:ln>
                <a:noFill/>
              </a:ln>
              <a:solidFill>
                <a:schemeClr val="tx1"/>
              </a:solidFill>
              <a:effectLst/>
              <a:latin typeface="Arial" pitchFamily="34" charset="0"/>
            </a:endParaRPr>
          </a:p>
        </p:txBody>
      </p:sp>
      <p:sp>
        <p:nvSpPr>
          <p:cNvPr id="6" name="Прямоугольник 5"/>
          <p:cNvSpPr/>
          <p:nvPr/>
        </p:nvSpPr>
        <p:spPr>
          <a:xfrm>
            <a:off x="1857356" y="3429000"/>
            <a:ext cx="1285884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7" name="Прямоугольник 6"/>
          <p:cNvSpPr/>
          <p:nvPr/>
        </p:nvSpPr>
        <p:spPr>
          <a:xfrm>
            <a:off x="3143240" y="3429000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8" name="Прямоугольник 7"/>
          <p:cNvSpPr/>
          <p:nvPr/>
        </p:nvSpPr>
        <p:spPr>
          <a:xfrm>
            <a:off x="4357686" y="3429000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9" name="Прямоугольник 8"/>
          <p:cNvSpPr/>
          <p:nvPr/>
        </p:nvSpPr>
        <p:spPr>
          <a:xfrm>
            <a:off x="5572132" y="3429000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0" name="Прямоугольник 9"/>
          <p:cNvSpPr/>
          <p:nvPr/>
        </p:nvSpPr>
        <p:spPr>
          <a:xfrm>
            <a:off x="1857356" y="4071942"/>
            <a:ext cx="1285884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1" name="Прямоугольник 10"/>
          <p:cNvSpPr/>
          <p:nvPr/>
        </p:nvSpPr>
        <p:spPr>
          <a:xfrm>
            <a:off x="1857356" y="4714884"/>
            <a:ext cx="1285884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2" name="Прямоугольник 11"/>
          <p:cNvSpPr/>
          <p:nvPr/>
        </p:nvSpPr>
        <p:spPr>
          <a:xfrm>
            <a:off x="1857356" y="5357826"/>
            <a:ext cx="1285884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3" name="Прямоугольник 12"/>
          <p:cNvSpPr/>
          <p:nvPr/>
        </p:nvSpPr>
        <p:spPr>
          <a:xfrm>
            <a:off x="3143240" y="4071942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sp>
        <p:nvSpPr>
          <p:cNvPr id="14" name="Прямоугольник 13"/>
          <p:cNvSpPr/>
          <p:nvPr/>
        </p:nvSpPr>
        <p:spPr>
          <a:xfrm>
            <a:off x="3143240" y="4714884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5" name="Прямоугольник 14"/>
          <p:cNvSpPr/>
          <p:nvPr/>
        </p:nvSpPr>
        <p:spPr>
          <a:xfrm>
            <a:off x="3143240" y="5357826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6" name="Прямоугольник 15"/>
          <p:cNvSpPr/>
          <p:nvPr/>
        </p:nvSpPr>
        <p:spPr>
          <a:xfrm>
            <a:off x="4357686" y="4071942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7" name="Прямоугольник 16"/>
          <p:cNvSpPr/>
          <p:nvPr/>
        </p:nvSpPr>
        <p:spPr>
          <a:xfrm>
            <a:off x="4357686" y="4714884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8" name="Прямоугольник 17"/>
          <p:cNvSpPr/>
          <p:nvPr/>
        </p:nvSpPr>
        <p:spPr>
          <a:xfrm>
            <a:off x="4357686" y="5357826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19" name="Прямоугольник 18"/>
          <p:cNvSpPr/>
          <p:nvPr/>
        </p:nvSpPr>
        <p:spPr>
          <a:xfrm>
            <a:off x="5572132" y="4071942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20" name="Прямоугольник 19"/>
          <p:cNvSpPr/>
          <p:nvPr/>
        </p:nvSpPr>
        <p:spPr>
          <a:xfrm>
            <a:off x="5572132" y="4714884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800" dirty="0" smtClean="0">
                <a:solidFill>
                  <a:srgbClr val="FF0000"/>
                </a:solidFill>
              </a:rPr>
              <a:t>-</a:t>
            </a:r>
            <a:endParaRPr lang="ru-RU" sz="4800" dirty="0">
              <a:solidFill>
                <a:srgbClr val="FF0000"/>
              </a:solidFill>
            </a:endParaRPr>
          </a:p>
        </p:txBody>
      </p:sp>
      <p:sp>
        <p:nvSpPr>
          <p:cNvPr id="21" name="Прямоугольник 20"/>
          <p:cNvSpPr/>
          <p:nvPr/>
        </p:nvSpPr>
        <p:spPr>
          <a:xfrm>
            <a:off x="5572132" y="5357826"/>
            <a:ext cx="1214446" cy="642942"/>
          </a:xfrm>
          <a:prstGeom prst="rect">
            <a:avLst/>
          </a:prstGeom>
          <a:solidFill>
            <a:schemeClr val="accent5">
              <a:lumMod val="40000"/>
              <a:lumOff val="60000"/>
            </a:schemeClr>
          </a:solidFill>
          <a:ln>
            <a:solidFill>
              <a:schemeClr val="accent1">
                <a:lumMod val="40000"/>
                <a:lumOff val="60000"/>
              </a:schemeClr>
            </a:solidFill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ru-RU" sz="4400" dirty="0" smtClean="0">
                <a:solidFill>
                  <a:srgbClr val="FF0000"/>
                </a:solidFill>
              </a:rPr>
              <a:t>+</a:t>
            </a:r>
            <a:endParaRPr lang="ru-RU" sz="4400" dirty="0">
              <a:solidFill>
                <a:srgbClr val="FF0000"/>
              </a:solidFill>
            </a:endParaRPr>
          </a:p>
        </p:txBody>
      </p:sp>
      <p:pic>
        <p:nvPicPr>
          <p:cNvPr id="1027" name="Picture 3" descr="C:\Documents and Settings\нина\Local Settings\Temporary Internet Files\Content.IE5\P83RSLU3\MCj04405380000[1].wmf"/>
          <p:cNvPicPr>
            <a:picLocks noChangeAspect="1" noChangeArrowheads="1"/>
          </p:cNvPicPr>
          <p:nvPr/>
        </p:nvPicPr>
        <p:blipFill>
          <a:blip r:embed="rId2" cstate="print"/>
          <a:srcRect/>
          <a:stretch>
            <a:fillRect/>
          </a:stretch>
        </p:blipFill>
        <p:spPr bwMode="auto">
          <a:xfrm>
            <a:off x="7500958" y="1285860"/>
            <a:ext cx="1212850" cy="1828800"/>
          </a:xfrm>
          <a:prstGeom prst="rect">
            <a:avLst/>
          </a:prstGeom>
          <a:noFill/>
        </p:spPr>
      </p:pic>
    </p:spTree>
    <p:extLst>
      <p:ext uri="{BB962C8B-B14F-4D97-AF65-F5344CB8AC3E}">
        <p14:creationId xmlns:p14="http://schemas.microsoft.com/office/powerpoint/2010/main" val="8616874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7" dur="2000"/>
                                        <p:tgtEl>
                                          <p:spTgt spid="1025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8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0" dur="2000"/>
                                        <p:tgtEl>
                                          <p:spTgt spid="1025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1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3" dur="2000"/>
                                        <p:tgtEl>
                                          <p:spTgt spid="1025">
                                            <p:txEl>
                                              <p:pRg st="2" end="2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  <p:par>
                                <p:cTn id="14" presetID="10" presetClass="entr" presetSubtype="0" fill="hold" nodeType="with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6" dur="2000"/>
                                        <p:tgtEl>
                                          <p:spTgt spid="1025">
                                            <p:txEl>
                                              <p:pRg st="3" end="3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7" fill="hold">
                            <p:stCondLst>
                              <p:cond delay="2000"/>
                            </p:stCondLst>
                            <p:childTnLst>
                              <p:par>
                                <p:cTn id="18" presetID="10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2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0" dur="2000"/>
                                        <p:tgtEl>
                                          <p:spTgt spid="1027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1" fill="hold">
                      <p:stCondLst>
                        <p:cond delay="indefinite"/>
                      </p:stCondLst>
                      <p:childTnLst>
                        <p:par>
                          <p:cTn id="22" fill="hold">
                            <p:stCondLst>
                              <p:cond delay="0"/>
                            </p:stCondLst>
                            <p:childTnLst>
                              <p:par>
                                <p:cTn id="23" presetID="10" presetClass="entr" presetSubtype="0" fill="hold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4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25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26" fill="hold">
                      <p:stCondLst>
                        <p:cond delay="indefinite"/>
                      </p:stCondLst>
                      <p:childTnLst>
                        <p:par>
                          <p:cTn id="27" fill="hold">
                            <p:stCondLst>
                              <p:cond delay="0"/>
                            </p:stCondLst>
                            <p:childTnLst>
                              <p:par>
                                <p:cTn id="2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2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0" fill="hold">
                      <p:stCondLst>
                        <p:cond delay="indefinite"/>
                      </p:stCondLst>
                      <p:childTnLst>
                        <p:par>
                          <p:cTn id="31" fill="hold">
                            <p:stCondLst>
                              <p:cond delay="0"/>
                            </p:stCondLst>
                            <p:childTnLst>
                              <p:par>
                                <p:cTn id="3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4" fill="hold">
                      <p:stCondLst>
                        <p:cond delay="indefinite"/>
                      </p:stCondLst>
                      <p:childTnLst>
                        <p:par>
                          <p:cTn id="35" fill="hold">
                            <p:stCondLst>
                              <p:cond delay="0"/>
                            </p:stCondLst>
                            <p:childTnLst>
                              <p:par>
                                <p:cTn id="3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3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3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38" fill="hold">
                      <p:stCondLst>
                        <p:cond delay="indefinite"/>
                      </p:stCondLst>
                      <p:childTnLst>
                        <p:par>
                          <p:cTn id="39" fill="hold">
                            <p:stCondLst>
                              <p:cond delay="0"/>
                            </p:stCondLst>
                            <p:childTnLst>
                              <p:par>
                                <p:cTn id="4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2" fill="hold">
                      <p:stCondLst>
                        <p:cond delay="indefinite"/>
                      </p:stCondLst>
                      <p:childTnLst>
                        <p:par>
                          <p:cTn id="43" fill="hold">
                            <p:stCondLst>
                              <p:cond delay="0"/>
                            </p:stCondLst>
                            <p:childTnLst>
                              <p:par>
                                <p:cTn id="4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46" fill="hold">
                      <p:stCondLst>
                        <p:cond delay="indefinite"/>
                      </p:stCondLst>
                      <p:childTnLst>
                        <p:par>
                          <p:cTn id="47" fill="hold">
                            <p:stCondLst>
                              <p:cond delay="0"/>
                            </p:stCondLst>
                            <p:childTnLst>
                              <p:par>
                                <p:cTn id="4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4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6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0" fill="hold">
                      <p:stCondLst>
                        <p:cond delay="indefinite"/>
                      </p:stCondLst>
                      <p:childTnLst>
                        <p:par>
                          <p:cTn id="51" fill="hold">
                            <p:stCondLst>
                              <p:cond delay="0"/>
                            </p:stCondLst>
                            <p:childTnLst>
                              <p:par>
                                <p:cTn id="5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4" fill="hold">
                      <p:stCondLst>
                        <p:cond delay="indefinite"/>
                      </p:stCondLst>
                      <p:childTnLst>
                        <p:par>
                          <p:cTn id="55" fill="hold">
                            <p:stCondLst>
                              <p:cond delay="0"/>
                            </p:stCondLst>
                            <p:childTnLst>
                              <p:par>
                                <p:cTn id="5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5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58" fill="hold">
                      <p:stCondLst>
                        <p:cond delay="indefinite"/>
                      </p:stCondLst>
                      <p:childTnLst>
                        <p:par>
                          <p:cTn id="59" fill="hold">
                            <p:stCondLst>
                              <p:cond delay="0"/>
                            </p:stCondLst>
                            <p:childTnLst>
                              <p:par>
                                <p:cTn id="6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2" fill="hold">
                      <p:stCondLst>
                        <p:cond delay="indefinite"/>
                      </p:stCondLst>
                      <p:childTnLst>
                        <p:par>
                          <p:cTn id="63" fill="hold">
                            <p:stCondLst>
                              <p:cond delay="0"/>
                            </p:stCondLst>
                            <p:childTnLst>
                              <p:par>
                                <p:cTn id="6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5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66" fill="hold">
                      <p:stCondLst>
                        <p:cond delay="indefinite"/>
                      </p:stCondLst>
                      <p:childTnLst>
                        <p:par>
                          <p:cTn id="67" fill="hold">
                            <p:stCondLst>
                              <p:cond delay="0"/>
                            </p:stCondLst>
                            <p:childTnLst>
                              <p:par>
                                <p:cTn id="6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0" fill="hold">
                      <p:stCondLst>
                        <p:cond delay="indefinite"/>
                      </p:stCondLst>
                      <p:childTnLst>
                        <p:par>
                          <p:cTn id="71" fill="hold">
                            <p:stCondLst>
                              <p:cond delay="0"/>
                            </p:stCondLst>
                            <p:childTnLst>
                              <p:par>
                                <p:cTn id="72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3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17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4" fill="hold">
                      <p:stCondLst>
                        <p:cond delay="indefinite"/>
                      </p:stCondLst>
                      <p:childTnLst>
                        <p:par>
                          <p:cTn id="75" fill="hold">
                            <p:stCondLst>
                              <p:cond delay="0"/>
                            </p:stCondLst>
                            <p:childTnLst>
                              <p:par>
                                <p:cTn id="76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77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0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78" fill="hold">
                      <p:stCondLst>
                        <p:cond delay="indefinite"/>
                      </p:stCondLst>
                      <p:childTnLst>
                        <p:par>
                          <p:cTn id="79" fill="hold">
                            <p:stCondLst>
                              <p:cond delay="0"/>
                            </p:stCondLst>
                            <p:childTnLst>
                              <p:par>
                                <p:cTn id="80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1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1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2" fill="hold">
                      <p:stCondLst>
                        <p:cond delay="indefinite"/>
                      </p:stCondLst>
                      <p:childTnLst>
                        <p:par>
                          <p:cTn id="83" fill="hold">
                            <p:stCondLst>
                              <p:cond delay="0"/>
                            </p:stCondLst>
                            <p:childTnLst>
                              <p:par>
                                <p:cTn id="84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5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9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  <p:par>
                    <p:cTn id="86" fill="hold">
                      <p:stCondLst>
                        <p:cond delay="indefinite"/>
                      </p:stCondLst>
                      <p:childTnLst>
                        <p:par>
                          <p:cTn id="87" fill="hold">
                            <p:stCondLst>
                              <p:cond delay="0"/>
                            </p:stCondLst>
                            <p:childTnLst>
                              <p:par>
                                <p:cTn id="88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89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8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6" grpId="0" animBg="1"/>
      <p:bldP spid="7" grpId="0" animBg="1"/>
      <p:bldP spid="8" grpId="0" animBg="1"/>
      <p:bldP spid="9" grpId="0" animBg="1"/>
      <p:bldP spid="10" grpId="0" animBg="1"/>
      <p:bldP spid="11" grpId="0" animBg="1"/>
      <p:bldP spid="12" grpId="0" animBg="1"/>
      <p:bldP spid="13" grpId="0" animBg="1"/>
      <p:bldP spid="14" grpId="0" animBg="1"/>
      <p:bldP spid="15" grpId="0" animBg="1"/>
      <p:bldP spid="16" grpId="0" animBg="1"/>
      <p:bldP spid="17" grpId="0" animBg="1"/>
      <p:bldP spid="18" grpId="0" animBg="1"/>
      <p:bldP spid="19" grpId="0" animBg="1"/>
      <p:bldP spid="20" grpId="0" animBg="1"/>
      <p:bldP spid="21" grpId="0" animBg="1"/>
    </p:bldLst>
  </p:timing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Заголовок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pPr algn="ctr"/>
            <a:r>
              <a:rPr lang="ru-RU" dirty="0" smtClean="0">
                <a:solidFill>
                  <a:srgbClr val="002060"/>
                </a:solidFill>
              </a:rPr>
              <a:t>Старинная восточная притча:</a:t>
            </a:r>
            <a:endParaRPr lang="ru-RU" dirty="0">
              <a:solidFill>
                <a:srgbClr val="002060"/>
              </a:solidFill>
            </a:endParaRPr>
          </a:p>
        </p:txBody>
      </p:sp>
      <p:pic>
        <p:nvPicPr>
          <p:cNvPr id="4" name="Содержимое 3" descr="C:\Documents and Settings\нина\Local Settings\Temporary Internet Files\Content.IE5\9YT2RUB7\MCj04349830000[1].wmf"/>
          <p:cNvPicPr>
            <a:picLocks noGrp="1"/>
          </p:cNvPicPr>
          <p:nvPr>
            <p:ph idx="1"/>
          </p:nvPr>
        </p:nvPicPr>
        <p:blipFill>
          <a:blip r:embed="rId2" cstate="print"/>
          <a:stretch>
            <a:fillRect/>
          </a:stretch>
        </p:blipFill>
        <p:spPr bwMode="auto">
          <a:xfrm>
            <a:off x="2357422" y="1285860"/>
            <a:ext cx="3857652" cy="4357718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2554271231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" presetClass="entr" presetSubtype="10" fill="hold" grpId="0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checkerboard(across)">
                                      <p:cBhvr>
                                        <p:cTn id="7" dur="500"/>
                                        <p:tgtEl>
                                          <p:spTgt spid="2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8" fill="hold">
                            <p:stCondLst>
                              <p:cond delay="500"/>
                            </p:stCondLst>
                            <p:childTnLst>
                              <p:par>
                                <p:cTn id="9" presetID="10" presetClass="entr" presetSubtype="0" fill="hold" nodeType="afterEffect">
                                  <p:stCondLst>
                                    <p:cond delay="1500"/>
                                  </p:stCondLst>
                                  <p:childTnLst>
                                    <p:set>
                                      <p:cBhvr>
                                        <p:cTn id="10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fade">
                                      <p:cBhvr>
                                        <p:cTn id="11" dur="5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3" name="Содержимое 2"/>
          <p:cNvSpPr>
            <a:spLocks noGrp="1"/>
          </p:cNvSpPr>
          <p:nvPr>
            <p:ph idx="1"/>
          </p:nvPr>
        </p:nvSpPr>
        <p:spPr>
          <a:xfrm>
            <a:off x="0" y="214290"/>
            <a:ext cx="8229600" cy="4525963"/>
          </a:xfrm>
        </p:spPr>
        <p:txBody>
          <a:bodyPr>
            <a:normAutofit/>
          </a:bodyPr>
          <a:lstStyle/>
          <a:p>
            <a:pPr indent="107950" algn="just">
              <a:buNone/>
            </a:pPr>
            <a:r>
              <a:rPr lang="ru-RU" sz="2400" dirty="0" smtClean="0"/>
              <a:t> «Решение задач – практическое искусство, подобное плаванию, катанию на лыжах или игре на фортепиано, научиться ему можно, только подражая хорошим образцам и постоянно практикуясь. Помните, если вы хотите научиться плавать, то смело входите в воду, а если хотите научиться решать задачи, то решайте их».                                             </a:t>
            </a:r>
          </a:p>
          <a:p>
            <a:pPr>
              <a:buNone/>
            </a:pPr>
            <a:r>
              <a:rPr lang="ru-RU" sz="2000" dirty="0" smtClean="0"/>
              <a:t>                                                                                                (Д. </a:t>
            </a:r>
            <a:r>
              <a:rPr lang="ru-RU" sz="2000" dirty="0" err="1" smtClean="0"/>
              <a:t>Пойя</a:t>
            </a:r>
            <a:r>
              <a:rPr lang="ru-RU" sz="2000" dirty="0" smtClean="0"/>
              <a:t>).</a:t>
            </a:r>
          </a:p>
          <a:p>
            <a:endParaRPr lang="ru-RU" dirty="0"/>
          </a:p>
        </p:txBody>
      </p:sp>
      <p:pic>
        <p:nvPicPr>
          <p:cNvPr id="4" name="Рисунок 3" descr="http://upload.wikimedia.org/wikipedia/commons/thumb/5/5a/George_P%C3%B3lya_ca_1973.jpg/150px-George_P%C3%B3lya_ca_1973.jpg">
            <a:hlinkClick r:id="rId2" tooltip="&quot;Дьёрдь Пойа&quot;"/>
          </p:cNvPr>
          <p:cNvPicPr/>
          <p:nvPr/>
        </p:nvPicPr>
        <p:blipFill>
          <a:blip r:embed="rId3" cstate="print"/>
          <a:srcRect/>
          <a:stretch>
            <a:fillRect/>
          </a:stretch>
        </p:blipFill>
        <p:spPr bwMode="auto">
          <a:xfrm>
            <a:off x="3428992" y="4000504"/>
            <a:ext cx="1428760" cy="1357322"/>
          </a:xfrm>
          <a:prstGeom prst="rect">
            <a:avLst/>
          </a:prstGeom>
          <a:noFill/>
          <a:ln w="9525">
            <a:noFill/>
            <a:miter lim="800000"/>
            <a:headEnd/>
            <a:tailEnd/>
          </a:ln>
        </p:spPr>
      </p:pic>
    </p:spTree>
    <p:extLst>
      <p:ext uri="{BB962C8B-B14F-4D97-AF65-F5344CB8AC3E}">
        <p14:creationId xmlns:p14="http://schemas.microsoft.com/office/powerpoint/2010/main" val="355652887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  <p:cond evt="onBegin" delay="0">
                          <p:tn val="2"/>
                        </p:cond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7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8" dur="2000" fill="hold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9" dur="2000"/>
                                        <p:tgtEl>
                                          <p:spTgt spid="3">
                                            <p:txEl>
                                              <p:pRg st="0" end="0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0" fill="hold">
                            <p:stCondLst>
                              <p:cond delay="2000"/>
                            </p:stCondLst>
                            <p:childTnLst>
                              <p:par>
                                <p:cTn id="11" presetID="9" presetClass="entr" presetSubtype="0" fill="hold" nodeType="afterEffect">
                                  <p:stCondLst>
                                    <p:cond delay="1000"/>
                                  </p:stCondLst>
                                  <p:childTnLst>
                                    <p:set>
                                      <p:cBhvr>
                                        <p:cTn id="12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Effect transition="in" filter="dissolve">
                                      <p:cBhvr>
                                        <p:cTn id="13" dur="2000"/>
                                        <p:tgtEl>
                                          <p:spTgt spid="3">
                                            <p:txEl>
                                              <p:pRg st="1" end="1"/>
                                            </p:txEl>
                                          </p:spTgt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  <p:par>
                          <p:cTn id="14" fill="hold">
                            <p:stCondLst>
                              <p:cond delay="5000"/>
                            </p:stCondLst>
                            <p:childTnLst>
                              <p:par>
                                <p:cTn id="15" presetID="53" presetClass="entr" presetSubtype="0" fill="hold" nodeType="after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1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  <p:anim calcmode="lin" valueType="num">
                                      <p:cBhvr>
                                        <p:cTn id="17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ppt_w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w"/>
                                          </p:val>
                                        </p:tav>
                                      </p:tavLst>
                                    </p:anim>
                                    <p:anim calcmode="lin" valueType="num">
                                      <p:cBhvr>
                                        <p:cTn id="18" dur="2000" fill="hold"/>
                                        <p:tgtEl>
                                          <p:spTgt spid="4"/>
                                        </p:tgtEl>
                                        <p:attrNameLst>
                                          <p:attrName>ppt_h</p:attrName>
                                        </p:attrNameLst>
                                      </p:cBhvr>
                                      <p:tavLst>
                                        <p:tav tm="0">
                                          <p:val>
                                            <p:fltVal val="0"/>
                                          </p:val>
                                        </p:tav>
                                        <p:tav tm="100000">
                                          <p:val>
                                            <p:strVal val="#ppt_h"/>
                                          </p:val>
                                        </p:tav>
                                      </p:tavLst>
                                    </p:anim>
                                    <p:animEffect transition="in" filter="fade">
                                      <p:cBhvr>
                                        <p:cTn id="19" dur="2000"/>
                                        <p:tgtEl>
                                          <p:spTgt spid="4"/>
                                        </p:tgtEl>
                                      </p:cBhvr>
                                    </p:animEffec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</p:timing>
</p:sld>
</file>

<file path=ppt/theme/theme1.xml><?xml version="1.0" encoding="utf-8"?>
<a:theme xmlns:a="http://schemas.openxmlformats.org/drawingml/2006/main" name="Тема Office">
  <a:themeElements>
    <a:clrScheme name="Стандартная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Стандартная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Стандартная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docProps/app.xml><?xml version="1.0" encoding="utf-8"?>
<Properties xmlns="http://schemas.openxmlformats.org/officeDocument/2006/extended-properties" xmlns:vt="http://schemas.openxmlformats.org/officeDocument/2006/docPropsVTypes">
  <TotalTime>5</TotalTime>
  <Words>216</Words>
  <Application>Microsoft Office PowerPoint</Application>
  <PresentationFormat>Экран (4:3)</PresentationFormat>
  <Paragraphs>60</Paragraphs>
  <Slides>5</Slides>
  <Notes>0</Notes>
  <HiddenSlides>0</HiddenSlides>
  <MMClips>0</MMClips>
  <ScaleCrop>false</ScaleCrop>
  <HeadingPairs>
    <vt:vector size="4" baseType="variant">
      <vt:variant>
        <vt:lpstr>Тема</vt:lpstr>
      </vt:variant>
      <vt:variant>
        <vt:i4>1</vt:i4>
      </vt:variant>
      <vt:variant>
        <vt:lpstr>Заголовки слайдов</vt:lpstr>
      </vt:variant>
      <vt:variant>
        <vt:i4>5</vt:i4>
      </vt:variant>
    </vt:vector>
  </HeadingPairs>
  <TitlesOfParts>
    <vt:vector size="6" baseType="lpstr">
      <vt:lpstr>Тема Office</vt:lpstr>
      <vt:lpstr>Занятие №1</vt:lpstr>
      <vt:lpstr>Презентация PowerPoint</vt:lpstr>
      <vt:lpstr>Презентация PowerPoint</vt:lpstr>
      <vt:lpstr>Старинная восточная притча:</vt:lpstr>
      <vt:lpstr>Презентация PowerPoint</vt:lpstr>
    </vt:vector>
  </TitlesOfParts>
  <LinksUpToDate>false</LinksUpToDate>
  <SharedDoc>false</SharedDoc>
  <HyperlinksChanged>false</HyperlinksChanged>
  <AppVersion>14.0000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Занятие №1</dc:title>
  <dc:creator>Elena</dc:creator>
  <cp:lastModifiedBy>Elena</cp:lastModifiedBy>
  <cp:revision>1</cp:revision>
  <dcterms:created xsi:type="dcterms:W3CDTF">2023-11-16T18:15:34Z</dcterms:created>
  <dcterms:modified xsi:type="dcterms:W3CDTF">2023-11-16T18:21:14Z</dcterms:modified>
</cp:coreProperties>
</file>