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4423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802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080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557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228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08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357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764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21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894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079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899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2210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531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716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5189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5771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241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7770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038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183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80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1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95000"/>
                </a:schemeClr>
              </a:gs>
              <a:gs pos="63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6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311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Прямоугольник 40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20000"/>
                  <a:lumOff val="80000"/>
                </a:schemeClr>
              </a:gs>
              <a:gs pos="63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7836" y="190500"/>
            <a:ext cx="8766163" cy="1358900"/>
          </a:xfrm>
          <a:noFill/>
        </p:spPr>
        <p:txBody>
          <a:bodyPr>
            <a:noAutofit/>
          </a:bodyPr>
          <a:lstStyle/>
          <a:p>
            <a:r>
              <a:rPr lang="ru-RU" sz="4800" b="1" dirty="0">
                <a:ln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dventure" panose="02000503020000020003" pitchFamily="2" charset="0"/>
              </a:rPr>
              <a:t>Добро пожаловать в </a:t>
            </a:r>
            <a:r>
              <a:rPr lang="ru-RU" sz="4800" b="1" dirty="0" smtClean="0">
                <a:ln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dventure" panose="02000503020000020003" pitchFamily="2" charset="0"/>
              </a:rPr>
              <a:t>ИНТЕЛЛЕКТУАЛЬНОЕ КАФЕ</a:t>
            </a:r>
            <a:endParaRPr lang="ru-RU" sz="4800" b="1" dirty="0">
              <a:ln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dventure" panose="02000503020000020003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7800" y="1917936"/>
            <a:ext cx="4889500" cy="1588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90000"/>
              </a:lnSpc>
              <a:spcBef>
                <a:spcPts val="750"/>
              </a:spcBef>
            </a:pPr>
            <a:r>
              <a:rPr lang="ru-RU" sz="3600" dirty="0">
                <a:solidFill>
                  <a:prstClr val="black"/>
                </a:solidFill>
              </a:rPr>
              <a:t>Установочный педагогический совет № 1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019799" y="1862535"/>
            <a:ext cx="3124201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85800">
              <a:lnSpc>
                <a:spcPct val="90000"/>
              </a:lnSpc>
              <a:spcBef>
                <a:spcPts val="750"/>
              </a:spcBef>
            </a:pPr>
            <a:r>
              <a:rPr lang="ru-RU" sz="2400" dirty="0">
                <a:solidFill>
                  <a:prstClr val="black"/>
                </a:solidFill>
              </a:rPr>
              <a:t>Управляющий  </a:t>
            </a:r>
            <a:r>
              <a:rPr lang="ru-RU" sz="2400" dirty="0">
                <a:solidFill>
                  <a:prstClr val="black"/>
                </a:solidFill>
              </a:rPr>
              <a:t>кафе </a:t>
            </a:r>
            <a:r>
              <a:rPr lang="ru-RU" sz="2400" dirty="0">
                <a:solidFill>
                  <a:prstClr val="black"/>
                </a:solidFill>
              </a:rPr>
              <a:t>зам. зав. </a:t>
            </a:r>
            <a:r>
              <a:rPr lang="ru-RU" sz="2400" dirty="0">
                <a:solidFill>
                  <a:prstClr val="black"/>
                </a:solidFill>
              </a:rPr>
              <a:t>по ВМР Кичигина И.А.</a:t>
            </a:r>
          </a:p>
        </p:txBody>
      </p:sp>
    </p:spTree>
    <p:extLst>
      <p:ext uri="{BB962C8B-B14F-4D97-AF65-F5344CB8AC3E}">
        <p14:creationId xmlns:p14="http://schemas.microsoft.com/office/powerpoint/2010/main" val="407060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3981"/>
            <a:ext cx="9147359" cy="898895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ln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dventure" panose="02000503020000020003" pitchFamily="2" charset="0"/>
              </a:rPr>
              <a:t>МЕНЮ (повестка)</a:t>
            </a:r>
          </a:p>
        </p:txBody>
      </p:sp>
      <p:grpSp>
        <p:nvGrpSpPr>
          <p:cNvPr id="339" name="Group 92"/>
          <p:cNvGrpSpPr>
            <a:grpSpLocks/>
          </p:cNvGrpSpPr>
          <p:nvPr/>
        </p:nvGrpSpPr>
        <p:grpSpPr bwMode="auto">
          <a:xfrm>
            <a:off x="444500" y="1219201"/>
            <a:ext cx="8724021" cy="1022245"/>
            <a:chOff x="1269" y="1296"/>
            <a:chExt cx="3202" cy="334"/>
          </a:xfrm>
        </p:grpSpPr>
        <p:sp>
          <p:nvSpPr>
            <p:cNvPr id="340" name="AutoShape 3"/>
            <p:cNvSpPr>
              <a:spLocks noChangeArrowheads="1"/>
            </p:cNvSpPr>
            <p:nvPr/>
          </p:nvSpPr>
          <p:spPr bwMode="gray">
            <a:xfrm>
              <a:off x="1422" y="1296"/>
              <a:ext cx="3040" cy="33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341" name="Text Box 4"/>
            <p:cNvSpPr txBox="1">
              <a:spLocks noChangeArrowheads="1"/>
            </p:cNvSpPr>
            <p:nvPr/>
          </p:nvSpPr>
          <p:spPr bwMode="gray">
            <a:xfrm>
              <a:off x="1534" y="1325"/>
              <a:ext cx="2937" cy="2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solidFill>
                    <a:srgbClr val="D48844"/>
                  </a:solidFill>
                </a:rPr>
                <a:t>ЗАКУСКА</a:t>
              </a:r>
              <a:r>
                <a:rPr lang="ru-RU" sz="2400" b="1" dirty="0">
                  <a:solidFill>
                    <a:prstClr val="black"/>
                  </a:solidFill>
                </a:rPr>
                <a:t> «Классическая нарезка» Подведение итогов летней оздоровительной работы ДОО (отчеты) </a:t>
              </a:r>
            </a:p>
          </p:txBody>
        </p:sp>
        <p:grpSp>
          <p:nvGrpSpPr>
            <p:cNvPr id="342" name="Group 55"/>
            <p:cNvGrpSpPr>
              <a:grpSpLocks/>
            </p:cNvGrpSpPr>
            <p:nvPr/>
          </p:nvGrpSpPr>
          <p:grpSpPr bwMode="auto">
            <a:xfrm>
              <a:off x="1269" y="1324"/>
              <a:ext cx="266" cy="298"/>
              <a:chOff x="1415" y="1276"/>
              <a:chExt cx="266" cy="298"/>
            </a:xfrm>
          </p:grpSpPr>
          <p:grpSp>
            <p:nvGrpSpPr>
              <p:cNvPr id="343" name="Group 56"/>
              <p:cNvGrpSpPr>
                <a:grpSpLocks/>
              </p:cNvGrpSpPr>
              <p:nvPr/>
            </p:nvGrpSpPr>
            <p:grpSpPr bwMode="auto">
              <a:xfrm>
                <a:off x="1415" y="1276"/>
                <a:ext cx="266" cy="298"/>
                <a:chOff x="1415" y="1276"/>
                <a:chExt cx="266" cy="298"/>
              </a:xfrm>
            </p:grpSpPr>
            <p:pic>
              <p:nvPicPr>
                <p:cNvPr id="345" name="Picture 57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46" name="Oval 58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/>
                    </a:gs>
                    <a:gs pos="100000">
                      <a:srgbClr val="FF990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47" name="Oval 59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>
                        <a:gamma/>
                        <a:shade val="63529"/>
                        <a:invGamma/>
                      </a:srgbClr>
                    </a:gs>
                    <a:gs pos="100000">
                      <a:srgbClr val="FF990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pic>
              <p:nvPicPr>
                <p:cNvPr id="348" name="Picture 60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44" name="Text Box 61"/>
              <p:cNvSpPr txBox="1">
                <a:spLocks noChangeArrowheads="1"/>
              </p:cNvSpPr>
              <p:nvPr/>
            </p:nvSpPr>
            <p:spPr bwMode="gray">
              <a:xfrm>
                <a:off x="1441" y="12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349" name="Group 93"/>
          <p:cNvGrpSpPr>
            <a:grpSpLocks/>
          </p:cNvGrpSpPr>
          <p:nvPr/>
        </p:nvGrpSpPr>
        <p:grpSpPr bwMode="auto">
          <a:xfrm>
            <a:off x="515338" y="2349389"/>
            <a:ext cx="8450862" cy="1199159"/>
            <a:chOff x="1268" y="1748"/>
            <a:chExt cx="3194" cy="440"/>
          </a:xfrm>
        </p:grpSpPr>
        <p:sp>
          <p:nvSpPr>
            <p:cNvPr id="350" name="AutoShape 13"/>
            <p:cNvSpPr>
              <a:spLocks noChangeArrowheads="1"/>
            </p:cNvSpPr>
            <p:nvPr/>
          </p:nvSpPr>
          <p:spPr bwMode="gray">
            <a:xfrm>
              <a:off x="1422" y="1776"/>
              <a:ext cx="3040" cy="33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351" name="Text Box 21"/>
            <p:cNvSpPr txBox="1">
              <a:spLocks noChangeArrowheads="1"/>
            </p:cNvSpPr>
            <p:nvPr/>
          </p:nvSpPr>
          <p:spPr bwMode="gray">
            <a:xfrm>
              <a:off x="1534" y="1748"/>
              <a:ext cx="2880" cy="4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>
                  <a:solidFill>
                    <a:srgbClr val="CCCC00"/>
                  </a:solidFill>
                </a:rPr>
                <a:t>САЛАТ</a:t>
              </a:r>
              <a:r>
                <a:rPr lang="ru-RU" sz="2400" b="1" dirty="0">
                  <a:solidFill>
                    <a:srgbClr val="000000"/>
                  </a:solidFill>
                </a:rPr>
                <a:t> «Рассмотрение </a:t>
              </a:r>
              <a:r>
                <a:rPr lang="ru-RU" sz="2400" b="1" dirty="0">
                  <a:solidFill>
                    <a:srgbClr val="000000"/>
                  </a:solidFill>
                </a:rPr>
                <a:t>и утверждение расписания, режима организованной образовательной деятельности во всех группах детского </a:t>
              </a:r>
              <a:r>
                <a:rPr lang="ru-RU" sz="2400" b="1" dirty="0">
                  <a:solidFill>
                    <a:srgbClr val="000000"/>
                  </a:solidFill>
                </a:rPr>
                <a:t>сада</a:t>
              </a:r>
              <a:r>
                <a:rPr lang="ru-RU" sz="2000" dirty="0">
                  <a:solidFill>
                    <a:srgbClr val="000000"/>
                  </a:solidFill>
                </a:rPr>
                <a:t>»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grpSp>
          <p:nvGrpSpPr>
            <p:cNvPr id="352" name="Group 62"/>
            <p:cNvGrpSpPr>
              <a:grpSpLocks/>
            </p:cNvGrpSpPr>
            <p:nvPr/>
          </p:nvGrpSpPr>
          <p:grpSpPr bwMode="auto">
            <a:xfrm>
              <a:off x="1268" y="1824"/>
              <a:ext cx="266" cy="298"/>
              <a:chOff x="1414" y="1776"/>
              <a:chExt cx="266" cy="298"/>
            </a:xfrm>
          </p:grpSpPr>
          <p:grpSp>
            <p:nvGrpSpPr>
              <p:cNvPr id="353" name="Group 63"/>
              <p:cNvGrpSpPr>
                <a:grpSpLocks/>
              </p:cNvGrpSpPr>
              <p:nvPr/>
            </p:nvGrpSpPr>
            <p:grpSpPr bwMode="auto">
              <a:xfrm>
                <a:off x="1414" y="1776"/>
                <a:ext cx="266" cy="298"/>
                <a:chOff x="1415" y="1276"/>
                <a:chExt cx="266" cy="298"/>
              </a:xfrm>
            </p:grpSpPr>
            <p:pic>
              <p:nvPicPr>
                <p:cNvPr id="355" name="Picture 64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56" name="Oval 65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/>
                    </a:gs>
                    <a:gs pos="100000">
                      <a:srgbClr val="FCF71A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57" name="Oval 66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>
                        <a:gamma/>
                        <a:shade val="63529"/>
                        <a:invGamma/>
                      </a:srgbClr>
                    </a:gs>
                    <a:gs pos="100000">
                      <a:srgbClr val="FCF71A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pic>
              <p:nvPicPr>
                <p:cNvPr id="358" name="Picture 67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54" name="Text Box 68"/>
              <p:cNvSpPr txBox="1">
                <a:spLocks noChangeArrowheads="1"/>
              </p:cNvSpPr>
              <p:nvPr/>
            </p:nvSpPr>
            <p:spPr bwMode="gray">
              <a:xfrm>
                <a:off x="1440" y="17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2</a:t>
                </a:r>
              </a:p>
            </p:txBody>
          </p:sp>
        </p:grpSp>
      </p:grpSp>
      <p:grpSp>
        <p:nvGrpSpPr>
          <p:cNvPr id="359" name="Group 94"/>
          <p:cNvGrpSpPr>
            <a:grpSpLocks/>
          </p:cNvGrpSpPr>
          <p:nvPr/>
        </p:nvGrpSpPr>
        <p:grpSpPr bwMode="auto">
          <a:xfrm>
            <a:off x="508967" y="3704787"/>
            <a:ext cx="7958680" cy="899325"/>
            <a:chOff x="1270" y="2236"/>
            <a:chExt cx="3121" cy="356"/>
          </a:xfrm>
        </p:grpSpPr>
        <p:sp>
          <p:nvSpPr>
            <p:cNvPr id="360" name="AutoShape 23"/>
            <p:cNvSpPr>
              <a:spLocks noChangeArrowheads="1"/>
            </p:cNvSpPr>
            <p:nvPr/>
          </p:nvSpPr>
          <p:spPr bwMode="gray">
            <a:xfrm>
              <a:off x="1351" y="2247"/>
              <a:ext cx="3040" cy="33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361" name="Text Box 31"/>
            <p:cNvSpPr txBox="1">
              <a:spLocks noChangeArrowheads="1"/>
            </p:cNvSpPr>
            <p:nvPr/>
          </p:nvSpPr>
          <p:spPr bwMode="gray">
            <a:xfrm>
              <a:off x="1519" y="2236"/>
              <a:ext cx="2823" cy="3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rgbClr val="00B050"/>
                  </a:solidFill>
                </a:rPr>
                <a:t>C</a:t>
              </a:r>
              <a:r>
                <a:rPr lang="ru-RU" sz="2400" b="1" dirty="0">
                  <a:solidFill>
                    <a:srgbClr val="00B050"/>
                  </a:solidFill>
                </a:rPr>
                <a:t>ОСНОВНОЕ БЛЮДО </a:t>
              </a:r>
              <a:r>
                <a:rPr lang="ru-RU" sz="2400" b="1" dirty="0">
                  <a:solidFill>
                    <a:srgbClr val="000000"/>
                  </a:solidFill>
                </a:rPr>
                <a:t>«Рассмотрение и утверждение плана работы ДОО на новый учебный </a:t>
              </a:r>
              <a:r>
                <a:rPr lang="ru-RU" sz="2400" b="1" dirty="0">
                  <a:solidFill>
                    <a:srgbClr val="000000"/>
                  </a:solidFill>
                </a:rPr>
                <a:t>год</a:t>
              </a:r>
              <a:r>
                <a:rPr lang="ru-RU" sz="2000" dirty="0">
                  <a:solidFill>
                    <a:srgbClr val="000000"/>
                  </a:solidFill>
                </a:rPr>
                <a:t>» 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grpSp>
          <p:nvGrpSpPr>
            <p:cNvPr id="362" name="Group 69"/>
            <p:cNvGrpSpPr>
              <a:grpSpLocks/>
            </p:cNvGrpSpPr>
            <p:nvPr/>
          </p:nvGrpSpPr>
          <p:grpSpPr bwMode="auto">
            <a:xfrm>
              <a:off x="1270" y="2294"/>
              <a:ext cx="266" cy="298"/>
              <a:chOff x="1416" y="2246"/>
              <a:chExt cx="266" cy="298"/>
            </a:xfrm>
          </p:grpSpPr>
          <p:sp>
            <p:nvSpPr>
              <p:cNvPr id="363" name="Text Box 70"/>
              <p:cNvSpPr txBox="1">
                <a:spLocks noChangeArrowheads="1"/>
              </p:cNvSpPr>
              <p:nvPr/>
            </p:nvSpPr>
            <p:spPr bwMode="gray">
              <a:xfrm>
                <a:off x="1435" y="2267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  <p:grpSp>
            <p:nvGrpSpPr>
              <p:cNvPr id="364" name="Group 71"/>
              <p:cNvGrpSpPr>
                <a:grpSpLocks/>
              </p:cNvGrpSpPr>
              <p:nvPr/>
            </p:nvGrpSpPr>
            <p:grpSpPr bwMode="auto">
              <a:xfrm>
                <a:off x="1416" y="2246"/>
                <a:ext cx="266" cy="298"/>
                <a:chOff x="1415" y="1276"/>
                <a:chExt cx="266" cy="298"/>
              </a:xfrm>
            </p:grpSpPr>
            <p:pic>
              <p:nvPicPr>
                <p:cNvPr id="366" name="Picture 72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67" name="Oval 73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/>
                    </a:gs>
                    <a:gs pos="100000">
                      <a:srgbClr val="10E47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68" name="Oval 74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>
                        <a:gamma/>
                        <a:shade val="63529"/>
                        <a:invGamma/>
                      </a:srgbClr>
                    </a:gs>
                    <a:gs pos="100000">
                      <a:srgbClr val="10E47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pic>
              <p:nvPicPr>
                <p:cNvPr id="369" name="Picture 75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65" name="Text Box 76"/>
              <p:cNvSpPr txBox="1">
                <a:spLocks noChangeArrowheads="1"/>
              </p:cNvSpPr>
              <p:nvPr/>
            </p:nvSpPr>
            <p:spPr bwMode="gray">
              <a:xfrm>
                <a:off x="1442" y="226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</p:grpSp>
      </p:grpSp>
      <p:grpSp>
        <p:nvGrpSpPr>
          <p:cNvPr id="370" name="Group 95"/>
          <p:cNvGrpSpPr>
            <a:grpSpLocks/>
          </p:cNvGrpSpPr>
          <p:nvPr/>
        </p:nvGrpSpPr>
        <p:grpSpPr bwMode="auto">
          <a:xfrm>
            <a:off x="508934" y="4814499"/>
            <a:ext cx="8026470" cy="547687"/>
            <a:chOff x="1268" y="2727"/>
            <a:chExt cx="3194" cy="345"/>
          </a:xfrm>
        </p:grpSpPr>
        <p:sp>
          <p:nvSpPr>
            <p:cNvPr id="371" name="AutoShape 33"/>
            <p:cNvSpPr>
              <a:spLocks noChangeArrowheads="1"/>
            </p:cNvSpPr>
            <p:nvPr/>
          </p:nvSpPr>
          <p:spPr bwMode="gray">
            <a:xfrm>
              <a:off x="1422" y="2727"/>
              <a:ext cx="3040" cy="33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28575" algn="ctr">
              <a:solidFill>
                <a:srgbClr val="B2B2B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372" name="Text Box 41"/>
            <p:cNvSpPr txBox="1">
              <a:spLocks noChangeArrowheads="1"/>
            </p:cNvSpPr>
            <p:nvPr/>
          </p:nvSpPr>
          <p:spPr bwMode="gray">
            <a:xfrm>
              <a:off x="1525" y="2775"/>
              <a:ext cx="263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 b="1" dirty="0">
                  <a:solidFill>
                    <a:srgbClr val="000000"/>
                  </a:solidFill>
                </a:rPr>
                <a:t>Проект решения педсовета </a:t>
              </a:r>
            </a:p>
          </p:txBody>
        </p:sp>
        <p:grpSp>
          <p:nvGrpSpPr>
            <p:cNvPr id="373" name="Group 77"/>
            <p:cNvGrpSpPr>
              <a:grpSpLocks/>
            </p:cNvGrpSpPr>
            <p:nvPr/>
          </p:nvGrpSpPr>
          <p:grpSpPr bwMode="auto">
            <a:xfrm>
              <a:off x="1268" y="2774"/>
              <a:ext cx="266" cy="298"/>
              <a:chOff x="1414" y="2726"/>
              <a:chExt cx="266" cy="298"/>
            </a:xfrm>
          </p:grpSpPr>
          <p:sp>
            <p:nvSpPr>
              <p:cNvPr id="374" name="Text Box 78"/>
              <p:cNvSpPr txBox="1">
                <a:spLocks noChangeArrowheads="1"/>
              </p:cNvSpPr>
              <p:nvPr/>
            </p:nvSpPr>
            <p:spPr bwMode="gray">
              <a:xfrm>
                <a:off x="1435" y="27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  <p:grpSp>
            <p:nvGrpSpPr>
              <p:cNvPr id="375" name="Group 79"/>
              <p:cNvGrpSpPr>
                <a:grpSpLocks/>
              </p:cNvGrpSpPr>
              <p:nvPr/>
            </p:nvGrpSpPr>
            <p:grpSpPr bwMode="auto">
              <a:xfrm>
                <a:off x="1414" y="2726"/>
                <a:ext cx="266" cy="298"/>
                <a:chOff x="1415" y="1276"/>
                <a:chExt cx="266" cy="298"/>
              </a:xfrm>
            </p:grpSpPr>
            <p:pic>
              <p:nvPicPr>
                <p:cNvPr id="377" name="Picture 80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78" name="Oval 81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/>
                    </a:gs>
                    <a:gs pos="100000">
                      <a:srgbClr val="CA55F9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79" name="Oval 82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>
                        <a:gamma/>
                        <a:shade val="63529"/>
                        <a:invGamma/>
                      </a:srgbClr>
                    </a:gs>
                    <a:gs pos="100000">
                      <a:srgbClr val="CA55F9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pic>
              <p:nvPicPr>
                <p:cNvPr id="380" name="Picture 83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76" name="Text Box 84"/>
              <p:cNvSpPr txBox="1">
                <a:spLocks noChangeArrowheads="1"/>
              </p:cNvSpPr>
              <p:nvPr/>
            </p:nvSpPr>
            <p:spPr bwMode="gray">
              <a:xfrm>
                <a:off x="1440" y="274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1948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Выписка из РЕШЕНИЯ  </a:t>
            </a:r>
            <a:br>
              <a:rPr lang="ru-RU" b="1" dirty="0">
                <a:solidFill>
                  <a:srgbClr val="0070C0"/>
                </a:solidFill>
              </a:rPr>
            </a:br>
            <a:r>
              <a:rPr lang="ru-RU" b="1" dirty="0">
                <a:solidFill>
                  <a:srgbClr val="0070C0"/>
                </a:solidFill>
              </a:rPr>
              <a:t>ПЕДАГОГИЧЕСКОГО СОВЕТА  ОТ 26.05.2020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4200" y="1371600"/>
            <a:ext cx="8001000" cy="5245100"/>
          </a:xfrm>
        </p:spPr>
        <p:txBody>
          <a:bodyPr>
            <a:normAutofit/>
          </a:bodyPr>
          <a:lstStyle/>
          <a:p>
            <a:r>
              <a:rPr lang="ru-RU" dirty="0"/>
              <a:t>Провести художественно-творческие проекты в группах в летний период. Ответственные: воспитатели групп  Срок исполнения: лето 2020</a:t>
            </a:r>
          </a:p>
          <a:p>
            <a:r>
              <a:rPr lang="ru-RU" dirty="0"/>
              <a:t>Продолжать использовать разнообразные формы работы с родителями (Ответственные: воспитатели групп  Срок исполнения: постоянно).</a:t>
            </a:r>
          </a:p>
          <a:p>
            <a:r>
              <a:rPr lang="ru-RU" dirty="0"/>
              <a:t>Продолжить проводить выставки детского творчества в течение лета. (Ответственные: воспитатели групп  Срок исполнения: лето 2020).</a:t>
            </a:r>
          </a:p>
          <a:p>
            <a:r>
              <a:rPr lang="ru-RU" dirty="0"/>
              <a:t>Активно участвовать в  конкурсах различных уровней, периодически публиковать свои работы в электронных СМИ. (Ответственные: воспитатели групп  Срок исполнения: постоянно).      </a:t>
            </a:r>
          </a:p>
          <a:p>
            <a:r>
              <a:rPr lang="ru-RU" dirty="0"/>
              <a:t> Педагогам продолжить работу по самообразованию: определить тему на 2020-2021  учебный год.</a:t>
            </a:r>
          </a:p>
        </p:txBody>
      </p:sp>
    </p:spTree>
    <p:extLst>
      <p:ext uri="{BB962C8B-B14F-4D97-AF65-F5344CB8AC3E}">
        <p14:creationId xmlns:p14="http://schemas.microsoft.com/office/powerpoint/2010/main" val="1083289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7600" y="365126"/>
            <a:ext cx="6629400" cy="175577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«Классическая нарезка»</a:t>
            </a:r>
            <a:r>
              <a:rPr lang="ru-RU" sz="3600" b="1" dirty="0">
                <a:solidFill>
                  <a:srgbClr val="006600"/>
                </a:solidFill>
              </a:rPr>
              <a:t/>
            </a:r>
            <a:br>
              <a:rPr lang="ru-RU" sz="3600" b="1" dirty="0">
                <a:solidFill>
                  <a:srgbClr val="006600"/>
                </a:solidFill>
              </a:rPr>
            </a:br>
            <a:r>
              <a:rPr lang="ru-RU" sz="3600" b="1" dirty="0"/>
              <a:t>Подведение итогов летней оздоровительной работы ДОО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7550" y="2849562"/>
            <a:ext cx="7791450" cy="39195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rgbClr val="CC3300"/>
                </a:solidFill>
              </a:rPr>
              <a:t>Выступления педагогов с </a:t>
            </a:r>
            <a:r>
              <a:rPr lang="ru-RU" sz="3200" b="1" dirty="0" smtClean="0">
                <a:solidFill>
                  <a:srgbClr val="CC3300"/>
                </a:solidFill>
              </a:rPr>
              <a:t>отчетами</a:t>
            </a:r>
          </a:p>
          <a:p>
            <a:pPr marL="0" indent="0" algn="ctr">
              <a:buNone/>
            </a:pPr>
            <a:endParaRPr lang="ru-RU" sz="3200" dirty="0"/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3200" b="1" dirty="0" smtClean="0"/>
              <a:t>Шеф повар 5 категории  </a:t>
            </a:r>
            <a:r>
              <a:rPr lang="ru-RU" sz="3200" b="1" dirty="0" smtClean="0">
                <a:solidFill>
                  <a:srgbClr val="C00000"/>
                </a:solidFill>
              </a:rPr>
              <a:t>З……………Т.Л</a:t>
            </a:r>
            <a:r>
              <a:rPr lang="ru-RU" sz="3200" b="1" dirty="0">
                <a:solidFill>
                  <a:srgbClr val="C00000"/>
                </a:solidFill>
              </a:rPr>
              <a:t>.., </a:t>
            </a:r>
            <a:r>
              <a:rPr lang="ru-RU" sz="3200" b="1" dirty="0" smtClean="0">
                <a:solidFill>
                  <a:srgbClr val="C00000"/>
                </a:solidFill>
              </a:rPr>
              <a:t> </a:t>
            </a:r>
            <a:endParaRPr lang="ru-RU" sz="32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3200" b="1" dirty="0" smtClean="0"/>
              <a:t>Шеф повар 4 разряда </a:t>
            </a:r>
            <a:r>
              <a:rPr lang="ru-RU" sz="3200" b="1" dirty="0" smtClean="0">
                <a:solidFill>
                  <a:srgbClr val="C00000"/>
                </a:solidFill>
              </a:rPr>
              <a:t>С…………….. </a:t>
            </a:r>
            <a:r>
              <a:rPr lang="ru-RU" sz="3200" b="1" dirty="0">
                <a:solidFill>
                  <a:srgbClr val="C00000"/>
                </a:solidFill>
              </a:rPr>
              <a:t>А.В.,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3200" b="1" dirty="0" smtClean="0"/>
              <a:t>Шеф повар 4 разряда </a:t>
            </a:r>
            <a:r>
              <a:rPr lang="ru-RU" sz="3200" b="1" dirty="0" smtClean="0">
                <a:solidFill>
                  <a:srgbClr val="C00000"/>
                </a:solidFill>
              </a:rPr>
              <a:t>Г………………. </a:t>
            </a:r>
            <a:r>
              <a:rPr lang="ru-RU" sz="3200" b="1" dirty="0">
                <a:solidFill>
                  <a:srgbClr val="C00000"/>
                </a:solidFill>
              </a:rPr>
              <a:t>О.В., </a:t>
            </a:r>
            <a:endParaRPr lang="ru-RU" sz="3200" b="1" dirty="0" smtClean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ru-RU" sz="3200" b="1" dirty="0" smtClean="0"/>
              <a:t>Музыкант  </a:t>
            </a:r>
            <a:r>
              <a:rPr lang="ru-RU" sz="3200" b="1" dirty="0" smtClean="0">
                <a:solidFill>
                  <a:srgbClr val="C00000"/>
                </a:solidFill>
              </a:rPr>
              <a:t>Б………………….. </a:t>
            </a:r>
            <a:r>
              <a:rPr lang="ru-RU" sz="3200" b="1" dirty="0">
                <a:solidFill>
                  <a:srgbClr val="C00000"/>
                </a:solidFill>
              </a:rPr>
              <a:t>М.А. 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2299" y="281780"/>
            <a:ext cx="333375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1" y="312735"/>
            <a:ext cx="1905000" cy="2857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313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90689"/>
          </a:xfrm>
          <a:solidFill>
            <a:srgbClr val="DACBF9"/>
          </a:solidFill>
        </p:spPr>
        <p:txBody>
          <a:bodyPr>
            <a:noAutofit/>
          </a:bodyPr>
          <a:lstStyle/>
          <a:p>
            <a:pPr indent="152400" algn="just">
              <a:lnSpc>
                <a:spcPct val="100000"/>
              </a:lnSpc>
              <a:spcAft>
                <a:spcPts val="0"/>
              </a:spcAft>
            </a:pPr>
            <a:r>
              <a:rPr lang="ru-RU" sz="2000" b="1" u="sng" dirty="0" smtClean="0">
                <a:solidFill>
                  <a:srgbClr val="C00000"/>
                </a:solidFill>
                <a:latin typeface="+mn-lt"/>
                <a:ea typeface="Times New Roman"/>
                <a:cs typeface="Times New Roman"/>
              </a:rPr>
              <a:t>ЦЕЛЬ: </a:t>
            </a:r>
            <a:r>
              <a:rPr lang="ru-RU" sz="2000" b="1" dirty="0" smtClean="0">
                <a:latin typeface="+mn-lt"/>
                <a:ea typeface="Times New Roman"/>
                <a:cs typeface="Times New Roman"/>
              </a:rPr>
              <a:t/>
            </a:r>
            <a:br>
              <a:rPr lang="ru-RU" sz="2000" b="1" dirty="0" smtClean="0">
                <a:latin typeface="+mn-lt"/>
                <a:ea typeface="Times New Roman"/>
                <a:cs typeface="Times New Roman"/>
              </a:rPr>
            </a:br>
            <a:r>
              <a:rPr lang="ru-RU" sz="2400" dirty="0" smtClean="0">
                <a:latin typeface="+mn-lt"/>
                <a:ea typeface="Times New Roman"/>
                <a:cs typeface="Times New Roman"/>
              </a:rPr>
              <a:t>создание </a:t>
            </a:r>
            <a:r>
              <a:rPr lang="ru-RU" sz="2400" dirty="0">
                <a:latin typeface="+mn-lt"/>
                <a:ea typeface="Times New Roman"/>
                <a:cs typeface="Times New Roman"/>
              </a:rPr>
              <a:t>благоприятных условий для полноценного гармоничного развития ребёнком дошкольного детства, формирование разносторонне развитой личности с учетом психофизических и индивидуальных возможностей и способностей.</a:t>
            </a:r>
            <a:endParaRPr lang="ru-RU" sz="1800" dirty="0">
              <a:effectLst/>
              <a:latin typeface="+mn-lt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00809"/>
            <a:ext cx="9144000" cy="5157191"/>
          </a:xfrm>
          <a:solidFill>
            <a:srgbClr val="FEE2E2"/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400" b="1" u="sng" dirty="0" smtClean="0">
                <a:solidFill>
                  <a:srgbClr val="C00000"/>
                </a:solidFill>
                <a:ea typeface="Times New Roman"/>
                <a:cs typeface="Times New Roman"/>
              </a:rPr>
              <a:t>ГОДОВЫЕ ЗАДАЧИ:</a:t>
            </a:r>
            <a:endParaRPr lang="ru-RU" sz="1600" b="1" u="sng" dirty="0" smtClean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457200" indent="-4572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sz="2400" dirty="0" smtClean="0">
                <a:ea typeface="Times New Roman"/>
                <a:cs typeface="Times New Roman"/>
              </a:rPr>
              <a:t>Совершенствовать </a:t>
            </a:r>
            <a:r>
              <a:rPr lang="ru-RU" sz="2400" dirty="0">
                <a:ea typeface="Times New Roman"/>
                <a:cs typeface="Times New Roman"/>
              </a:rPr>
              <a:t>работу по сохранению и укреплению физического и психического здоровья детей, используя </a:t>
            </a:r>
            <a:r>
              <a:rPr lang="ru-RU" sz="2400" dirty="0" err="1" smtClean="0">
                <a:ea typeface="Times New Roman"/>
                <a:cs typeface="Times New Roman"/>
              </a:rPr>
              <a:t>здоровьесберегающие</a:t>
            </a:r>
            <a:r>
              <a:rPr lang="ru-RU" sz="2400" dirty="0" smtClean="0">
                <a:ea typeface="Times New Roman"/>
                <a:cs typeface="Times New Roman"/>
              </a:rPr>
              <a:t>  </a:t>
            </a:r>
            <a:r>
              <a:rPr lang="ru-RU" sz="2400" dirty="0">
                <a:ea typeface="Times New Roman"/>
                <a:cs typeface="Times New Roman"/>
              </a:rPr>
              <a:t>технологии</a:t>
            </a:r>
            <a:r>
              <a:rPr lang="ru-RU" sz="2400" dirty="0" smtClean="0">
                <a:ea typeface="Times New Roman"/>
                <a:cs typeface="Times New Roman"/>
              </a:rPr>
              <a:t>.</a:t>
            </a:r>
          </a:p>
          <a:p>
            <a:pPr marL="457200" indent="-4572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sz="2400" dirty="0" smtClean="0">
                <a:ea typeface="Times New Roman"/>
                <a:cs typeface="Times New Roman"/>
              </a:rPr>
              <a:t>Формировать  познавательные и социально-коммуникативные </a:t>
            </a:r>
            <a:r>
              <a:rPr lang="ru-RU" sz="2400" dirty="0">
                <a:ea typeface="Times New Roman"/>
                <a:cs typeface="Times New Roman"/>
              </a:rPr>
              <a:t>навыки дошкольников </a:t>
            </a:r>
            <a:r>
              <a:rPr lang="ru-RU" sz="2400" dirty="0" smtClean="0">
                <a:ea typeface="Times New Roman"/>
                <a:cs typeface="Times New Roman"/>
              </a:rPr>
              <a:t>посредством ранней профессиональной ориентации дошкольников</a:t>
            </a:r>
          </a:p>
          <a:p>
            <a:pPr marL="457200" indent="-4572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sz="2400" dirty="0" smtClean="0">
                <a:ea typeface="Times New Roman"/>
                <a:cs typeface="Times New Roman"/>
              </a:rPr>
              <a:t>Расширить </a:t>
            </a:r>
            <a:r>
              <a:rPr lang="ru-RU" sz="2400" dirty="0">
                <a:ea typeface="Times New Roman"/>
                <a:cs typeface="Times New Roman"/>
              </a:rPr>
              <a:t>работу по формированию духовно-нравственного мировоззрения дошкольников, посредством изобразительного и музыкального искусства.</a:t>
            </a:r>
          </a:p>
        </p:txBody>
      </p:sp>
    </p:spTree>
    <p:extLst>
      <p:ext uri="{BB962C8B-B14F-4D97-AF65-F5344CB8AC3E}">
        <p14:creationId xmlns:p14="http://schemas.microsoft.com/office/powerpoint/2010/main" val="141364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92" y="3371478"/>
            <a:ext cx="6629808" cy="3251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113" y="3263900"/>
            <a:ext cx="24765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69"/>
          <a:stretch/>
        </p:blipFill>
        <p:spPr bwMode="auto">
          <a:xfrm>
            <a:off x="0" y="254001"/>
            <a:ext cx="9144000" cy="3314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431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0"/>
            <a:ext cx="5864225" cy="335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599" y="3314700"/>
            <a:ext cx="7193402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503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33581"/>
            <a:ext cx="9096705" cy="2756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2365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559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988628"/>
            <a:ext cx="7886700" cy="376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7480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САЛАТ «Радуга вкусов»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defTabSz="9144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600" dirty="0"/>
              <a:t>Рассмотрение и утверждение: </a:t>
            </a:r>
            <a:endParaRPr lang="ru-RU" sz="3600" dirty="0" smtClean="0"/>
          </a:p>
          <a:p>
            <a:pPr marL="457200" lvl="0" indent="-457200" defTabSz="9144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3300" b="1" dirty="0" smtClean="0">
                <a:solidFill>
                  <a:srgbClr val="002060"/>
                </a:solidFill>
              </a:rPr>
              <a:t>расписания </a:t>
            </a:r>
            <a:r>
              <a:rPr lang="ru-RU" sz="3300" b="1" dirty="0">
                <a:solidFill>
                  <a:srgbClr val="002060"/>
                </a:solidFill>
              </a:rPr>
              <a:t>НОД и режим дня, </a:t>
            </a:r>
          </a:p>
          <a:p>
            <a:pPr marL="457200" lvl="0" indent="-457200" defTabSz="9144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3300" b="1" dirty="0">
                <a:solidFill>
                  <a:srgbClr val="002060"/>
                </a:solidFill>
              </a:rPr>
              <a:t>расписание, график работы, циклограммы специалистов, </a:t>
            </a:r>
          </a:p>
          <a:p>
            <a:pPr marL="457200" lvl="0" indent="-457200" defTabSz="9144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3300" b="1" dirty="0">
                <a:solidFill>
                  <a:srgbClr val="002060"/>
                </a:solidFill>
              </a:rPr>
              <a:t>план праздников и развлечений, физкультурно-оздоровительных мероприятий </a:t>
            </a:r>
          </a:p>
          <a:p>
            <a:pPr marL="457200" lvl="0" indent="-457200" defTabSz="91440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3300" b="1" dirty="0">
                <a:solidFill>
                  <a:srgbClr val="002060"/>
                </a:solidFill>
              </a:rPr>
              <a:t>и др.</a:t>
            </a:r>
            <a:endParaRPr lang="ru-RU" sz="18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846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29381"/>
            <a:ext cx="5884863" cy="98107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ОСНОВНОЕ БЛЮДО  </a:t>
            </a:r>
            <a:r>
              <a:rPr lang="ru-RU" b="1" dirty="0" smtClean="0"/>
              <a:t>«План </a:t>
            </a:r>
            <a:r>
              <a:rPr lang="ru-RU" b="1" dirty="0"/>
              <a:t>работы ДОО на 2020-2021 учебный </a:t>
            </a:r>
            <a:r>
              <a:rPr lang="ru-RU" b="1" dirty="0" smtClean="0"/>
              <a:t>год»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8419787"/>
              </p:ext>
            </p:extLst>
          </p:nvPr>
        </p:nvGraphicFramePr>
        <p:xfrm>
          <a:off x="0" y="1092196"/>
          <a:ext cx="9144000" cy="57658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600"/>
                <a:gridCol w="7137400"/>
              </a:tblGrid>
              <a:tr h="38438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+mn-lt"/>
                          <a:cs typeface="Times New Roman" panose="02020603050405020304" pitchFamily="18" charset="0"/>
                        </a:rPr>
                        <a:t>Ингредиенты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+mn-lt"/>
                          <a:cs typeface="Times New Roman" panose="02020603050405020304" pitchFamily="18" charset="0"/>
                        </a:rPr>
                        <a:t>                     Состав  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2677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РАБОТА С КАДРАМИ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Аттестация </a:t>
                      </a:r>
                    </a:p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Повышение квалификации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2677"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5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СОВЕТЫ И СОВЕЩАНИЯ 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Педсоветы,  МПС, </a:t>
                      </a:r>
                      <a:r>
                        <a:rPr lang="ru-RU" sz="1800" b="1" baseline="0" dirty="0" err="1" smtClean="0">
                          <a:latin typeface="+mn-lt"/>
                          <a:cs typeface="Times New Roman" panose="02020603050405020304" pitchFamily="18" charset="0"/>
                        </a:rPr>
                        <a:t>ППк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4387">
                <a:tc rowSpan="5">
                  <a:txBody>
                    <a:bodyPr/>
                    <a:lstStyle/>
                    <a:p>
                      <a:pPr algn="ctr"/>
                      <a:endParaRPr lang="ru-RU" sz="1800" b="1" dirty="0" smtClean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МЕТОДИЧЕСКАЯ РАБОТА 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ШМП, КП, Клуб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43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Выставки, конкурсы, смотры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43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Проектная деятельность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43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Консультации (советы, рекомендации), семинары, практикумы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43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Открытые просмотры 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4387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МОНИТОРИНГ И КОНТРОЛЬ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Диагностика и психолого-педагогический мониторинг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438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Тематический,</a:t>
                      </a:r>
                      <a:r>
                        <a:rPr lang="ru-RU" sz="1800" b="1" baseline="0" dirty="0" smtClean="0">
                          <a:latin typeface="+mn-lt"/>
                          <a:cs typeface="Times New Roman" panose="02020603050405020304" pitchFamily="18" charset="0"/>
                        </a:rPr>
                        <a:t> оперативный, фронтальный, </a:t>
                      </a:r>
                      <a:r>
                        <a:rPr lang="ru-RU" sz="1800" b="1" baseline="0" dirty="0" err="1" smtClean="0">
                          <a:latin typeface="+mn-lt"/>
                          <a:cs typeface="Times New Roman" panose="02020603050405020304" pitchFamily="18" charset="0"/>
                        </a:rPr>
                        <a:t>взаимопосещения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2677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МЕРОПРИЯТИЯ ДЛЯ ДЕТЕЙ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Праздники, развлечения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72677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РАБОТА С СЕМЬЕЙ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+mn-lt"/>
                          <a:cs typeface="Times New Roman" panose="02020603050405020304" pitchFamily="18" charset="0"/>
                        </a:rPr>
                        <a:t>Информационно-просветительская, родительские собрания, консультативная и др.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146" y="-1"/>
            <a:ext cx="3311854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410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51535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ИНГРЕДИЕНТ № 1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/>
              <a:t>«Работа с кадрами»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100" y="1639887"/>
            <a:ext cx="2286000" cy="4580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1251961"/>
            <a:ext cx="2159000" cy="432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4" y="2003973"/>
            <a:ext cx="3384376" cy="4568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69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300" y="212727"/>
            <a:ext cx="7886700" cy="9302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Аттестация на соответствие занимаемой должности (СЗД</a:t>
            </a:r>
            <a:r>
              <a:rPr lang="ru-RU" b="1" dirty="0" smtClean="0"/>
              <a:t>) 1 раз в 5 лет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3011085"/>
              </p:ext>
            </p:extLst>
          </p:nvPr>
        </p:nvGraphicFramePr>
        <p:xfrm>
          <a:off x="622300" y="1190625"/>
          <a:ext cx="788670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7550"/>
                <a:gridCol w="4540250"/>
                <a:gridCol w="26289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№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Фамилия</a:t>
                      </a:r>
                      <a:r>
                        <a:rPr lang="ru-RU" sz="2400" dirty="0">
                          <a:effectLst/>
                        </a:rPr>
                        <a:t>, имя, отчество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Сроки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</a:t>
                      </a:r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С………………..В. .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</a:rPr>
                        <a:t>Февраль 2021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22300" y="2630944"/>
            <a:ext cx="78867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300" b="1" dirty="0">
                <a:solidFill>
                  <a:prstClr val="black"/>
                </a:solidFill>
                <a:latin typeface="Calibri Light" panose="020F0302020204030204"/>
              </a:rPr>
              <a:t>Аттестация на категорию (1, </a:t>
            </a:r>
            <a:r>
              <a:rPr lang="ru-RU" sz="3300" b="1" dirty="0">
                <a:solidFill>
                  <a:prstClr val="black"/>
                </a:solidFill>
                <a:latin typeface="Calibri Light" panose="020F0302020204030204"/>
              </a:rPr>
              <a:t>В) 1 раз в 5 лет</a:t>
            </a:r>
            <a:endParaRPr lang="ru-RU" b="1" dirty="0">
              <a:solidFill>
                <a:prstClr val="black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581580"/>
              </p:ext>
            </p:extLst>
          </p:nvPr>
        </p:nvGraphicFramePr>
        <p:xfrm>
          <a:off x="1041399" y="3492500"/>
          <a:ext cx="7378701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503"/>
                <a:gridCol w="4157631"/>
                <a:gridCol w="2459567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+mn-lt"/>
                        </a:rPr>
                        <a:t>№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+mn-lt"/>
                        </a:rPr>
                        <a:t>Фамилия, имя, отчество 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+mn-lt"/>
                        </a:rPr>
                        <a:t>Сроки 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  <a:latin typeface="+mn-lt"/>
                        </a:rPr>
                        <a:t>1.</a:t>
                      </a:r>
                      <a:endParaRPr lang="ru-RU" sz="2400" b="1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Г…………………. О.В.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Апрель 2021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+mn-lt"/>
                        </a:rPr>
                        <a:t>2.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С………………. А. В.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Май 2021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+mn-lt"/>
                        </a:rPr>
                        <a:t>3.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6621" marR="46621" marT="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С………………….. В.А.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Май 2021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696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750" y="0"/>
            <a:ext cx="7886700" cy="1325563"/>
          </a:xfrm>
        </p:spPr>
        <p:txBody>
          <a:bodyPr/>
          <a:lstStyle/>
          <a:p>
            <a:pPr algn="ctr"/>
            <a:r>
              <a:rPr lang="ru-RU" b="1" dirty="0" smtClean="0"/>
              <a:t>Аттестационная </a:t>
            </a:r>
            <a:r>
              <a:rPr lang="ru-RU" b="1" dirty="0"/>
              <a:t>комиссия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4233859"/>
              </p:ext>
            </p:extLst>
          </p:nvPr>
        </p:nvGraphicFramePr>
        <p:xfrm>
          <a:off x="654050" y="1076325"/>
          <a:ext cx="8058150" cy="3519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9850"/>
                <a:gridCol w="4178300"/>
              </a:tblGrid>
              <a:tr h="370840">
                <a:tc>
                  <a:txBody>
                    <a:bodyPr/>
                    <a:lstStyle/>
                    <a:p>
                      <a:pPr marL="22225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К……………. И.А.</a:t>
                      </a:r>
                      <a:endParaRPr lang="ru-RU" sz="2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 </a:t>
                      </a:r>
                      <a:r>
                        <a:rPr lang="ru-RU" sz="2800" dirty="0" smtClean="0">
                          <a:effectLst/>
                        </a:rPr>
                        <a:t>з/з по ВМР - </a:t>
                      </a:r>
                      <a:r>
                        <a:rPr lang="ru-RU" sz="2800" dirty="0">
                          <a:effectLst/>
                        </a:rPr>
                        <a:t>председатель </a:t>
                      </a:r>
                      <a:r>
                        <a:rPr lang="ru-RU" sz="2800" dirty="0" smtClean="0">
                          <a:effectLst/>
                        </a:rPr>
                        <a:t>АК</a:t>
                      </a:r>
                      <a:endParaRPr lang="ru-RU" sz="2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22225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С…………………. Н.Л.</a:t>
                      </a:r>
                      <a:endParaRPr lang="ru-RU" sz="2800" dirty="0" smtClean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 </a:t>
                      </a:r>
                      <a:r>
                        <a:rPr lang="ru-RU" sz="2800" dirty="0" smtClean="0">
                          <a:effectLst/>
                        </a:rPr>
                        <a:t>Учитель-логопед</a:t>
                      </a:r>
                    </a:p>
                    <a:p>
                      <a:pPr marL="9017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 </a:t>
                      </a:r>
                      <a:r>
                        <a:rPr lang="ru-RU" sz="2800" dirty="0">
                          <a:effectLst/>
                        </a:rPr>
                        <a:t>секретарь </a:t>
                      </a:r>
                      <a:r>
                        <a:rPr lang="ru-RU" sz="2800" dirty="0" smtClean="0">
                          <a:effectLst/>
                        </a:rPr>
                        <a:t>АК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 gridSpan="2">
                  <a:txBody>
                    <a:bodyPr/>
                    <a:lstStyle/>
                    <a:p>
                      <a:pPr marL="22225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Члены </a:t>
                      </a:r>
                      <a:r>
                        <a:rPr lang="ru-RU" sz="2800" dirty="0" smtClean="0">
                          <a:effectLst/>
                        </a:rPr>
                        <a:t>АК</a:t>
                      </a:r>
                      <a:endParaRPr lang="ru-RU" sz="2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1590" marR="9334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Г……………….. О.В.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Воспитатель 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С………………… А.В.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Воспитатель 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П…………………. С.В.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Воспитатель 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35000" y="6213038"/>
            <a:ext cx="7797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Заседание Аттестационной комиссии № 1  </a:t>
            </a:r>
            <a:r>
              <a:rPr lang="ru-RU" sz="2400" dirty="0">
                <a:solidFill>
                  <a:prstClr val="black"/>
                </a:solidFill>
              </a:rPr>
              <a:t>08.09.2020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49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397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Курсы повышения </a:t>
            </a:r>
            <a:r>
              <a:rPr lang="ru-RU" b="1" dirty="0" smtClean="0"/>
              <a:t>квалификации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(1 раз в 3 года)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5471796"/>
              </p:ext>
            </p:extLst>
          </p:nvPr>
        </p:nvGraphicFramePr>
        <p:xfrm>
          <a:off x="641350" y="1511300"/>
          <a:ext cx="7886700" cy="418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1250"/>
                <a:gridCol w="2857500"/>
                <a:gridCol w="3917950"/>
              </a:tblGrid>
              <a:tr h="501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+mn-lt"/>
                        </a:rPr>
                        <a:t>№</a:t>
                      </a:r>
                      <a:endParaRPr lang="ru-RU" sz="2400" b="1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+mn-lt"/>
                        </a:rPr>
                        <a:t>Ф.И.О</a:t>
                      </a:r>
                      <a:r>
                        <a:rPr lang="ru-RU" sz="2400" b="1" dirty="0" smtClean="0">
                          <a:effectLst/>
                          <a:latin typeface="+mn-lt"/>
                        </a:rPr>
                        <a:t>. </a:t>
                      </a:r>
                      <a:endParaRPr lang="ru-RU" sz="2400" b="1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+mn-lt"/>
                        </a:rPr>
                        <a:t>2020-2021</a:t>
                      </a:r>
                      <a:endParaRPr lang="ru-RU" sz="2400" b="1" dirty="0">
                        <a:effectLst/>
                        <a:latin typeface="+mn-lt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1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К……………..И.А</a:t>
                      </a:r>
                      <a:endParaRPr lang="ru-RU" sz="24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          Февраль</a:t>
                      </a:r>
                      <a:r>
                        <a:rPr lang="ru-RU" sz="2400" b="1" baseline="0" dirty="0" smtClean="0"/>
                        <a:t> 2020</a:t>
                      </a:r>
                      <a:endParaRPr lang="ru-RU" sz="2400" b="1" dirty="0"/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2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П……………….С.В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2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Апрель 2021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3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Я……………… 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Л.Б.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2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Май 2021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4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К………………  </a:t>
                      </a:r>
                      <a:r>
                        <a:rPr lang="ru-RU" sz="2400" b="1" dirty="0" smtClean="0"/>
                        <a:t>Л.Г.</a:t>
                      </a:r>
                      <a:endParaRPr lang="ru-RU" sz="24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/>
                        <a:t>           Июнь 2021</a:t>
                      </a:r>
                      <a:endParaRPr lang="ru-RU" sz="2400" b="1" dirty="0"/>
                    </a:p>
                  </a:txBody>
                  <a:tcPr marL="36855" marR="36855" marT="0" marB="0"/>
                </a:tc>
              </a:tr>
              <a:tr h="4775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5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З………………. </a:t>
                      </a:r>
                      <a:r>
                        <a:rPr lang="ru-RU" sz="2400" b="1" dirty="0" smtClean="0"/>
                        <a:t>Т.Л.</a:t>
                      </a:r>
                      <a:endParaRPr lang="ru-RU" sz="2400" b="1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685800" marR="0" lvl="2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Июль 2021</a:t>
                      </a:r>
                      <a:endParaRPr lang="ru-RU" sz="2400" b="1" dirty="0"/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6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Ш……………….Е.А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. </a:t>
                      </a:r>
                      <a:endParaRPr lang="ru-RU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2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Июль 2021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7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В…………….. </a:t>
                      </a:r>
                      <a:r>
                        <a:rPr lang="ru-RU" sz="24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Е.А.</a:t>
                      </a:r>
                      <a:endParaRPr lang="ru-RU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2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Июль 2021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8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Х………………..Е.А</a:t>
                      </a:r>
                      <a:r>
                        <a:rPr lang="ru-RU" sz="2400" b="1" dirty="0" smtClean="0">
                          <a:latin typeface="+mn-lt"/>
                        </a:rPr>
                        <a:t>.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2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Июль 2021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9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П…………… 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Е.А.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2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Июль 2021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855" marR="36855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10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6855" marR="3685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С…………………… </a:t>
                      </a:r>
                      <a:r>
                        <a:rPr lang="ru-RU" sz="24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Г.В.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2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latin typeface="+mn-lt"/>
                        </a:rPr>
                        <a:t>Август 2021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36855" marR="3685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85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ИНГРЕДИЕНТ № 2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Педагогические </a:t>
            </a:r>
            <a:r>
              <a:rPr lang="ru-RU" b="1" dirty="0"/>
              <a:t>советы </a:t>
            </a:r>
            <a:r>
              <a:rPr lang="ru-RU" b="1" dirty="0" smtClean="0"/>
              <a:t>и </a:t>
            </a:r>
            <a:r>
              <a:rPr lang="ru-RU" b="1" dirty="0"/>
              <a:t>совещания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00" y="1396736"/>
            <a:ext cx="7487841" cy="4991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990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900" y="0"/>
            <a:ext cx="9055100" cy="72934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«Педагогические </a:t>
            </a:r>
            <a:r>
              <a:rPr lang="ru-RU" b="1" dirty="0"/>
              <a:t>советы </a:t>
            </a:r>
            <a:r>
              <a:rPr lang="ru-RU" b="1" dirty="0" smtClean="0"/>
              <a:t>в 2020-2021 учебном году»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3122434"/>
              </p:ext>
            </p:extLst>
          </p:nvPr>
        </p:nvGraphicFramePr>
        <p:xfrm>
          <a:off x="-1" y="678313"/>
          <a:ext cx="9144001" cy="562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894"/>
                <a:gridCol w="7040106"/>
                <a:gridCol w="1397001"/>
              </a:tblGrid>
              <a:tr h="43929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+mn-lt"/>
                          <a:cs typeface="Times New Roman" panose="02020603050405020304" pitchFamily="18" charset="0"/>
                        </a:rPr>
                        <a:t>№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+mn-lt"/>
                          <a:cs typeface="Times New Roman" panose="02020603050405020304" pitchFamily="18" charset="0"/>
                        </a:rPr>
                        <a:t>Тема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+mn-lt"/>
                          <a:cs typeface="Times New Roman" panose="02020603050405020304" pitchFamily="18" charset="0"/>
                        </a:rPr>
                        <a:t>Дата 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929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70C0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Тема «На пороге нового учебного года»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anose="02020603050405020304" pitchFamily="18" charset="0"/>
                        </a:rPr>
                        <a:t>Сентябрь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59109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5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Тема «Быть здоровым – мое право»</a:t>
                      </a:r>
                    </a:p>
                    <a:p>
                      <a:pPr algn="ctr"/>
                      <a:r>
                        <a:rPr lang="ru-RU" sz="2400" b="1" kern="15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400" b="1" kern="15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здоровьесберегающие</a:t>
                      </a:r>
                      <a:r>
                        <a:rPr lang="ru-RU" sz="2400" b="1" kern="15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технологии: </a:t>
                      </a:r>
                      <a:r>
                        <a:rPr lang="ru-RU" sz="2400" b="1" kern="150" baseline="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игротерапия</a:t>
                      </a:r>
                      <a:r>
                        <a:rPr lang="ru-RU" sz="2400" b="1" kern="15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1" kern="150" baseline="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сказкотерапия</a:t>
                      </a:r>
                      <a:r>
                        <a:rPr lang="ru-RU" sz="2400" b="1" kern="15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1" kern="150" baseline="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куклотерапия</a:t>
                      </a:r>
                      <a:r>
                        <a:rPr lang="ru-RU" sz="2400" b="1" kern="15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1" kern="150" baseline="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пескотерапия</a:t>
                      </a:r>
                      <a:r>
                        <a:rPr lang="ru-RU" sz="2400" b="1" kern="15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1" kern="150" baseline="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анималотерапия</a:t>
                      </a:r>
                      <a:r>
                        <a:rPr lang="ru-RU" sz="2400" b="1" kern="150" baseline="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, музыкотерапия, </a:t>
                      </a:r>
                      <a:r>
                        <a:rPr lang="ru-RU" sz="2400" b="1" kern="150" baseline="0" dirty="0" err="1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арттерапия</a:t>
                      </a:r>
                      <a:r>
                        <a:rPr lang="ru-RU" sz="2400" b="1" kern="15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)</a:t>
                      </a:r>
                      <a:endParaRPr lang="ru-RU" sz="2400" b="1" dirty="0">
                        <a:solidFill>
                          <a:srgbClr val="CC000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 smtClean="0"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anose="02020603050405020304" pitchFamily="18" charset="0"/>
                        </a:rPr>
                        <a:t>Ноябрь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88571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+mn-lt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50" dirty="0" smtClean="0">
                          <a:solidFill>
                            <a:srgbClr val="0070C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Тема «Современные образовательные технологии в ранней профориентации дошкольников»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 smtClean="0"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anose="02020603050405020304" pitchFamily="18" charset="0"/>
                        </a:rPr>
                        <a:t>Февраль</a:t>
                      </a:r>
                      <a:r>
                        <a:rPr lang="ru-RU" sz="2000" b="1" baseline="0" dirty="0" smtClean="0"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1702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+mn-lt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Тема: «Посеем в детских душах доброту!»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(Духовно-нравственное воспитание как основа гармоничного развития личности дошкольника) </a:t>
                      </a:r>
                      <a:endParaRPr lang="ru-RU" sz="24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2000" b="1" dirty="0" smtClean="0"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anose="02020603050405020304" pitchFamily="18" charset="0"/>
                        </a:rPr>
                        <a:t>Апрель 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1821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+mn-lt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50" dirty="0" smtClean="0">
                          <a:solidFill>
                            <a:srgbClr val="0070C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Тема «Итоги </a:t>
                      </a:r>
                      <a:r>
                        <a:rPr lang="ru-RU" sz="2400" b="1" kern="150" dirty="0">
                          <a:solidFill>
                            <a:srgbClr val="0070C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работы за учебный год. </a:t>
                      </a:r>
                      <a:endParaRPr lang="ru-RU" sz="2400" b="1" kern="150" dirty="0" smtClean="0">
                        <a:solidFill>
                          <a:srgbClr val="0070C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kern="150" dirty="0" smtClean="0">
                          <a:solidFill>
                            <a:srgbClr val="0070C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Летняя </a:t>
                      </a:r>
                      <a:r>
                        <a:rPr lang="ru-RU" sz="2400" b="1" kern="150" dirty="0">
                          <a:solidFill>
                            <a:srgbClr val="0070C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оздоровительная  </a:t>
                      </a:r>
                      <a:r>
                        <a:rPr lang="ru-RU" sz="2400" b="1" kern="150" dirty="0" smtClean="0">
                          <a:solidFill>
                            <a:srgbClr val="0070C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кампания»</a:t>
                      </a:r>
                      <a:endParaRPr lang="ru-RU" sz="2400" b="1" dirty="0">
                        <a:solidFill>
                          <a:srgbClr val="0070C0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atin typeface="+mn-lt"/>
                          <a:cs typeface="Times New Roman" panose="02020603050405020304" pitchFamily="18" charset="0"/>
                        </a:rPr>
                        <a:t>Май 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963277" y="6390306"/>
            <a:ext cx="7527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</a:rPr>
              <a:t>Секретарь педагогического совета МАДОУ № 179  Б…………………… М.А.</a:t>
            </a:r>
            <a:endParaRPr lang="ru-RU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46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61927"/>
            <a:ext cx="7886700" cy="650874"/>
          </a:xfrm>
        </p:spPr>
        <p:txBody>
          <a:bodyPr/>
          <a:lstStyle/>
          <a:p>
            <a:pPr algn="ctr"/>
            <a:r>
              <a:rPr lang="ru-RU" b="1" dirty="0"/>
              <a:t>Медико-педагогическое совещание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755650"/>
            <a:ext cx="8102600" cy="5575300"/>
          </a:xfrm>
        </p:spPr>
        <p:txBody>
          <a:bodyPr>
            <a:normAutofit/>
          </a:bodyPr>
          <a:lstStyle/>
          <a:p>
            <a:pPr marL="0" marR="91440" indent="0" fontAlgn="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dirty="0" smtClean="0">
                <a:cs typeface="Times New Roman" panose="02020603050405020304" pitchFamily="18" charset="0"/>
              </a:rPr>
              <a:t>Председатель МПС – </a:t>
            </a:r>
            <a:r>
              <a:rPr lang="ru-RU" sz="2400" b="1" dirty="0" smtClean="0">
                <a:cs typeface="Times New Roman" panose="02020603050405020304" pitchFamily="18" charset="0"/>
              </a:rPr>
              <a:t>К………………… </a:t>
            </a:r>
            <a:r>
              <a:rPr lang="ru-RU" sz="2400" b="1" dirty="0" smtClean="0">
                <a:cs typeface="Times New Roman" panose="02020603050405020304" pitchFamily="18" charset="0"/>
              </a:rPr>
              <a:t>И. А,  з/з </a:t>
            </a:r>
            <a:r>
              <a:rPr lang="ru-RU" sz="2400" b="1" dirty="0">
                <a:cs typeface="Times New Roman" panose="02020603050405020304" pitchFamily="18" charset="0"/>
              </a:rPr>
              <a:t>по ВМР </a:t>
            </a:r>
            <a:endParaRPr lang="ru-RU" sz="2400" b="1" dirty="0" smtClean="0">
              <a:cs typeface="Times New Roman" panose="02020603050405020304" pitchFamily="18" charset="0"/>
            </a:endParaRPr>
          </a:p>
          <a:p>
            <a:pPr marL="0" indent="0" algn="just" fontAlgn="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dirty="0" smtClean="0">
                <a:cs typeface="Times New Roman" panose="02020603050405020304" pitchFamily="18" charset="0"/>
              </a:rPr>
              <a:t>Секретарь МПС – </a:t>
            </a:r>
            <a:r>
              <a:rPr lang="ru-RU" sz="2400" b="1" dirty="0" smtClean="0">
                <a:cs typeface="Times New Roman" panose="02020603050405020304" pitchFamily="18" charset="0"/>
              </a:rPr>
              <a:t>В……………. </a:t>
            </a:r>
            <a:r>
              <a:rPr lang="ru-RU" sz="2400" b="1" dirty="0" smtClean="0">
                <a:cs typeface="Times New Roman" panose="02020603050405020304" pitchFamily="18" charset="0"/>
              </a:rPr>
              <a:t>В. А., </a:t>
            </a:r>
            <a:r>
              <a:rPr lang="ru-RU" sz="24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cs typeface="Times New Roman" panose="02020603050405020304" pitchFamily="18" charset="0"/>
              </a:rPr>
              <a:t>воспитатель, </a:t>
            </a:r>
            <a:endParaRPr lang="ru-RU" sz="2400" b="1" dirty="0" smtClean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0" indent="0" algn="just" fontAlgn="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kern="150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Члены </a:t>
            </a:r>
            <a:r>
              <a:rPr lang="ru-RU" sz="2400" b="1" kern="150" dirty="0">
                <a:solidFill>
                  <a:srgbClr val="0070C0"/>
                </a:solidFill>
                <a:cs typeface="Times New Roman" panose="02020603050405020304" pitchFamily="18" charset="0"/>
              </a:rPr>
              <a:t>МПС</a:t>
            </a:r>
            <a:endParaRPr lang="ru-RU" sz="2400" dirty="0">
              <a:cs typeface="Times New Roman" panose="02020603050405020304" pitchFamily="18" charset="0"/>
            </a:endParaRPr>
          </a:p>
          <a:p>
            <a:pPr fontAlgn="t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п</a:t>
            </a:r>
            <a:r>
              <a:rPr lang="ru-RU" sz="2400" b="1" kern="15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едагог-психолог </a:t>
            </a:r>
            <a:endParaRPr lang="ru-RU" sz="2400" b="1" dirty="0">
              <a:cs typeface="Times New Roman" panose="02020603050405020304" pitchFamily="18" charset="0"/>
            </a:endParaRPr>
          </a:p>
          <a:p>
            <a:pPr fontAlgn="t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и</a:t>
            </a:r>
            <a:r>
              <a:rPr lang="ru-RU" sz="2400" b="1" kern="15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нструктор </a:t>
            </a:r>
            <a:r>
              <a:rPr lang="ru-RU" sz="2400" b="1" kern="150" dirty="0">
                <a:solidFill>
                  <a:srgbClr val="000000"/>
                </a:solidFill>
                <a:cs typeface="Times New Roman" panose="02020603050405020304" pitchFamily="18" charset="0"/>
              </a:rPr>
              <a:t>по ФК </a:t>
            </a:r>
            <a:endParaRPr lang="ru-RU" sz="2400" b="1" dirty="0">
              <a:cs typeface="Times New Roman" panose="02020603050405020304" pitchFamily="18" charset="0"/>
            </a:endParaRPr>
          </a:p>
          <a:p>
            <a:pPr fontAlgn="t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в</a:t>
            </a:r>
            <a:r>
              <a:rPr lang="ru-RU" sz="2400" b="1" kern="15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рач-педиатр</a:t>
            </a:r>
            <a:endParaRPr lang="ru-RU" sz="2400" b="1" dirty="0">
              <a:cs typeface="Times New Roman" panose="02020603050405020304" pitchFamily="18" charset="0"/>
            </a:endParaRPr>
          </a:p>
          <a:p>
            <a:pPr fontAlgn="t">
              <a:lnSpc>
                <a:spcPct val="110000"/>
              </a:lnSpc>
              <a:spcBef>
                <a:spcPts val="0"/>
              </a:spcBef>
            </a:pPr>
            <a:r>
              <a:rPr lang="ru-RU" sz="2400" b="1" kern="150" dirty="0">
                <a:solidFill>
                  <a:srgbClr val="000000"/>
                </a:solidFill>
                <a:cs typeface="Times New Roman" panose="02020603050405020304" pitchFamily="18" charset="0"/>
              </a:rPr>
              <a:t>Музыкальные руководители</a:t>
            </a:r>
            <a:endParaRPr lang="ru-RU" sz="2400" b="1" dirty="0"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2400" b="1" kern="150" dirty="0">
                <a:solidFill>
                  <a:srgbClr val="000000"/>
                </a:solidFill>
                <a:cs typeface="Times New Roman" panose="02020603050405020304" pitchFamily="18" charset="0"/>
              </a:rPr>
              <a:t>Воспитатели групп раннего возраста</a:t>
            </a:r>
            <a:endParaRPr lang="ru-RU" sz="2400" b="1" dirty="0"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1053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3749229"/>
              </p:ext>
            </p:extLst>
          </p:nvPr>
        </p:nvGraphicFramePr>
        <p:xfrm>
          <a:off x="0" y="0"/>
          <a:ext cx="9144000" cy="678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7279"/>
                <a:gridCol w="6851560"/>
                <a:gridCol w="1365161"/>
              </a:tblGrid>
              <a:tr h="46689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№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 Содержание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Дата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413644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МПС </a:t>
                      </a:r>
                    </a:p>
                    <a:p>
                      <a:r>
                        <a:rPr lang="ru-RU" sz="2400" dirty="0" smtClean="0"/>
                        <a:t>№ 1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>
                          <a:effectLst/>
                        </a:rPr>
                        <a:t>- Результат </a:t>
                      </a:r>
                      <a:r>
                        <a:rPr lang="ru-RU" sz="2400" kern="150" dirty="0" smtClean="0">
                          <a:effectLst/>
                        </a:rPr>
                        <a:t>АДАПТАЦИИ </a:t>
                      </a:r>
                      <a:r>
                        <a:rPr lang="ru-RU" sz="2400" kern="150" dirty="0">
                          <a:effectLst/>
                        </a:rPr>
                        <a:t>детей вновь пришедших в детский сад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 smtClean="0">
                          <a:effectLst/>
                        </a:rPr>
                        <a:t>- </a:t>
                      </a:r>
                      <a:r>
                        <a:rPr lang="ru-RU" sz="2400" kern="150" dirty="0">
                          <a:effectLst/>
                        </a:rPr>
                        <a:t>Отчёты воспитателей, </a:t>
                      </a:r>
                      <a:r>
                        <a:rPr lang="ru-RU" sz="2400" kern="150" dirty="0" smtClean="0">
                          <a:effectLst/>
                        </a:rPr>
                        <a:t>специалистов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kern="15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smtClean="0">
                          <a:effectLst/>
                        </a:rPr>
                        <a:t>октябрь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1658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 smtClean="0">
                          <a:effectLst/>
                        </a:rPr>
                        <a:t>МПС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 smtClean="0">
                          <a:effectLst/>
                        </a:rPr>
                        <a:t>№ </a:t>
                      </a:r>
                      <a:r>
                        <a:rPr lang="ru-RU" sz="2400" kern="150" dirty="0">
                          <a:effectLst/>
                        </a:rPr>
                        <a:t>2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>
                          <a:effectLst/>
                        </a:rPr>
                        <a:t>- Сенсомоторное развитие детей раннего возраста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>
                          <a:effectLst/>
                        </a:rPr>
                        <a:t>- Социальное и эмоциональное развитие детей.</a:t>
                      </a:r>
                      <a:endParaRPr lang="ru-RU" sz="2400" dirty="0">
                        <a:effectLst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2400" kern="150" dirty="0" smtClean="0">
                          <a:effectLst/>
                        </a:rPr>
                        <a:t>- Анализ </a:t>
                      </a:r>
                      <a:r>
                        <a:rPr lang="ru-RU" sz="2400" kern="150" dirty="0">
                          <a:effectLst/>
                        </a:rPr>
                        <a:t>нервно-психического развития детей за </a:t>
                      </a:r>
                      <a:endParaRPr lang="ru-RU" sz="2400" kern="150" dirty="0" smtClean="0">
                        <a:effectLst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2400" kern="150" dirty="0" smtClean="0">
                          <a:effectLst/>
                        </a:rPr>
                        <a:t>1-ОЕ ПОЛУГОДИЕ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2400" dirty="0" smtClean="0">
                          <a:effectLst/>
                        </a:rPr>
                        <a:t>- Отчёты воспитателей, специалистов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kern="15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kern="15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 smtClean="0">
                          <a:effectLst/>
                        </a:rPr>
                        <a:t>февраль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735404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МПС </a:t>
                      </a:r>
                    </a:p>
                    <a:p>
                      <a:r>
                        <a:rPr lang="ru-RU" sz="2400" dirty="0" smtClean="0"/>
                        <a:t>№</a:t>
                      </a:r>
                      <a:r>
                        <a:rPr lang="ru-RU" sz="2400" baseline="0" dirty="0" smtClean="0"/>
                        <a:t> 3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>
                          <a:effectLst/>
                        </a:rPr>
                        <a:t>- Уровень развития игровых навыков детей группы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>
                          <a:effectLst/>
                        </a:rPr>
                        <a:t>- Развитие познавательных навыков у детей</a:t>
                      </a:r>
                      <a:endParaRPr lang="ru-RU" sz="24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>
                          <a:effectLst/>
                        </a:rPr>
                        <a:t>- Уровень освоение образовательной программы ДОУ.   </a:t>
                      </a:r>
                      <a:endParaRPr lang="ru-RU" sz="2400" dirty="0">
                        <a:effectLst/>
                      </a:endParaRPr>
                    </a:p>
                    <a:p>
                      <a:pPr marL="0" indent="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2400" kern="150" dirty="0" smtClean="0">
                          <a:effectLst/>
                        </a:rPr>
                        <a:t>- Анализ </a:t>
                      </a:r>
                      <a:r>
                        <a:rPr lang="ru-RU" sz="2400" kern="150" dirty="0">
                          <a:effectLst/>
                        </a:rPr>
                        <a:t>нервно-психического развития детей за </a:t>
                      </a:r>
                      <a:r>
                        <a:rPr lang="ru-RU" sz="2400" kern="150" dirty="0" smtClean="0">
                          <a:effectLst/>
                        </a:rPr>
                        <a:t>УЧЕБНЫЙ ГОД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2400" dirty="0" smtClean="0">
                          <a:effectLst/>
                        </a:rPr>
                        <a:t>Отчёты воспитателей, специалистов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kern="15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kern="150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 smtClean="0">
                          <a:effectLst/>
                        </a:rPr>
                        <a:t>май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92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84" r="35227"/>
          <a:stretch/>
        </p:blipFill>
        <p:spPr bwMode="auto">
          <a:xfrm>
            <a:off x="1" y="2806700"/>
            <a:ext cx="4584700" cy="405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365127"/>
            <a:ext cx="9143999" cy="561974"/>
          </a:xfrm>
        </p:spPr>
        <p:txBody>
          <a:bodyPr/>
          <a:lstStyle/>
          <a:p>
            <a:pPr algn="ctr"/>
            <a:r>
              <a:rPr lang="ru-RU" b="1" dirty="0"/>
              <a:t>Психолого-педагогический консилиум (</a:t>
            </a:r>
            <a:r>
              <a:rPr lang="ru-RU" b="1" dirty="0" err="1"/>
              <a:t>ППк</a:t>
            </a:r>
            <a:r>
              <a:rPr lang="ru-RU" b="1" dirty="0"/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30600" y="2540000"/>
            <a:ext cx="5372100" cy="3903663"/>
          </a:xfrm>
        </p:spPr>
        <p:txBody>
          <a:bodyPr>
            <a:normAutofit/>
          </a:bodyPr>
          <a:lstStyle/>
          <a:p>
            <a:pPr marL="0" lv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0070C0"/>
                </a:solidFill>
                <a:ea typeface="Times New Roman"/>
                <a:cs typeface="Times New Roman"/>
              </a:rPr>
              <a:t>Члены </a:t>
            </a:r>
            <a:r>
              <a:rPr lang="ru-RU" sz="2400" b="1" dirty="0">
                <a:solidFill>
                  <a:srgbClr val="0070C0"/>
                </a:solidFill>
                <a:ea typeface="Times New Roman"/>
                <a:cs typeface="Times New Roman"/>
              </a:rPr>
              <a:t>комиссии:   </a:t>
            </a:r>
            <a:endParaRPr lang="ru-RU" sz="1800" b="1" dirty="0">
              <a:solidFill>
                <a:srgbClr val="0070C0"/>
              </a:solidFill>
              <a:ea typeface="Calibri"/>
              <a:cs typeface="Times New Roman"/>
            </a:endParaRP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prstClr val="black"/>
                </a:solidFill>
                <a:ea typeface="Times New Roman"/>
                <a:cs typeface="Times New Roman"/>
              </a:rPr>
              <a:t>Учитель-логопед </a:t>
            </a:r>
            <a:r>
              <a:rPr lang="ru-RU" sz="2400" b="1" dirty="0" smtClean="0">
                <a:solidFill>
                  <a:prstClr val="black"/>
                </a:solidFill>
                <a:ea typeface="Times New Roman"/>
                <a:cs typeface="Times New Roman"/>
              </a:rPr>
              <a:t>.</a:t>
            </a:r>
            <a:endParaRPr lang="ru-RU" sz="18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prstClr val="black"/>
                </a:solidFill>
                <a:ea typeface="Times New Roman"/>
                <a:cs typeface="Times New Roman"/>
              </a:rPr>
              <a:t>Педагог-психолог </a:t>
            </a:r>
            <a:r>
              <a:rPr lang="ru-RU" sz="2400" b="1" dirty="0" smtClean="0">
                <a:solidFill>
                  <a:prstClr val="black"/>
                </a:solidFill>
                <a:ea typeface="Times New Roman"/>
                <a:cs typeface="Times New Roman"/>
              </a:rPr>
              <a:t>.</a:t>
            </a:r>
            <a:endParaRPr lang="ru-RU" sz="18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prstClr val="black"/>
                </a:solidFill>
                <a:ea typeface="Times New Roman"/>
                <a:cs typeface="Times New Roman"/>
              </a:rPr>
              <a:t>Воспитатель  </a:t>
            </a:r>
            <a:r>
              <a:rPr lang="ru-RU" sz="2400" b="1" dirty="0" smtClean="0">
                <a:solidFill>
                  <a:prstClr val="black"/>
                </a:solidFill>
                <a:ea typeface="Times New Roman"/>
                <a:cs typeface="Times New Roman"/>
              </a:rPr>
              <a:t>.</a:t>
            </a:r>
            <a:endParaRPr lang="ru-RU" sz="2400" b="1" dirty="0" smtClean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prstClr val="black"/>
                </a:solidFill>
                <a:ea typeface="Calibri"/>
                <a:cs typeface="Times New Roman"/>
              </a:rPr>
              <a:t>Музыкальный руководитель </a:t>
            </a:r>
            <a:r>
              <a:rPr lang="ru-RU" sz="2400" b="1" dirty="0" smtClean="0">
                <a:solidFill>
                  <a:prstClr val="black"/>
                </a:solidFill>
                <a:ea typeface="Calibri"/>
                <a:cs typeface="Times New Roman"/>
              </a:rPr>
              <a:t>.</a:t>
            </a:r>
            <a:endParaRPr lang="ru-RU" sz="2400" b="1" dirty="0" smtClean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0000"/>
              </a:lnSpc>
              <a:spcBef>
                <a:spcPts val="0"/>
              </a:spcBef>
            </a:pPr>
            <a:endParaRPr lang="ru-RU" sz="24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prstClr val="black"/>
                </a:solidFill>
                <a:ea typeface="Calibri"/>
                <a:cs typeface="Times New Roman"/>
              </a:rPr>
              <a:t>                 </a:t>
            </a:r>
          </a:p>
          <a:p>
            <a:pPr lvl="0" algn="ctr">
              <a:lnSpc>
                <a:spcPct val="110000"/>
              </a:lnSpc>
              <a:spcBef>
                <a:spcPts val="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   </a:t>
            </a:r>
            <a:r>
              <a:rPr lang="ru-RU" sz="2400" b="1" dirty="0">
                <a:solidFill>
                  <a:prstClr val="black"/>
                </a:solidFill>
                <a:ea typeface="Calibri"/>
                <a:cs typeface="Times New Roman"/>
              </a:rPr>
              <a:t>1 заседание </a:t>
            </a:r>
            <a:r>
              <a:rPr lang="ru-RU" sz="2400" b="1" dirty="0" err="1">
                <a:solidFill>
                  <a:prstClr val="black"/>
                </a:solidFill>
                <a:ea typeface="Calibri"/>
                <a:cs typeface="Times New Roman"/>
              </a:rPr>
              <a:t>ППк</a:t>
            </a:r>
            <a:r>
              <a:rPr lang="ru-RU" sz="2400" b="1" dirty="0">
                <a:solidFill>
                  <a:prstClr val="black"/>
                </a:solidFill>
                <a:ea typeface="Calibri"/>
                <a:cs typeface="Times New Roman"/>
              </a:rPr>
              <a:t> </a:t>
            </a:r>
            <a:r>
              <a:rPr lang="ru-RU" sz="2400" b="1" dirty="0" smtClean="0">
                <a:solidFill>
                  <a:prstClr val="black"/>
                </a:solidFill>
                <a:ea typeface="Calibri"/>
                <a:cs typeface="Times New Roman"/>
              </a:rPr>
              <a:t>сентябрь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7500" y="1236804"/>
            <a:ext cx="8826500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lnSpc>
                <a:spcPct val="110000"/>
              </a:lnSpc>
            </a:pPr>
            <a:r>
              <a:rPr lang="ru-RU" sz="2400" b="1" dirty="0">
                <a:solidFill>
                  <a:prstClr val="black"/>
                </a:solidFill>
                <a:ea typeface="Times New Roman"/>
                <a:cs typeface="Times New Roman"/>
              </a:rPr>
              <a:t>Председатель комиссии – </a:t>
            </a:r>
            <a:r>
              <a:rPr lang="ru-RU" sz="2400" b="1" dirty="0">
                <a:solidFill>
                  <a:prstClr val="black"/>
                </a:solidFill>
                <a:ea typeface="Times New Roman"/>
                <a:cs typeface="Times New Roman"/>
              </a:rPr>
              <a:t>К……………И.А</a:t>
            </a:r>
            <a:r>
              <a:rPr lang="ru-RU" sz="2400" b="1" dirty="0">
                <a:solidFill>
                  <a:prstClr val="black"/>
                </a:solidFill>
                <a:ea typeface="Times New Roman"/>
                <a:cs typeface="Times New Roman"/>
              </a:rPr>
              <a:t>.., з/з по ВМР.</a:t>
            </a:r>
            <a:endParaRPr lang="ru-RU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defTabSz="685800">
              <a:lnSpc>
                <a:spcPct val="110000"/>
              </a:lnSpc>
            </a:pPr>
            <a:r>
              <a:rPr lang="ru-RU" sz="2400" b="1" dirty="0">
                <a:solidFill>
                  <a:prstClr val="black"/>
                </a:solidFill>
                <a:ea typeface="Times New Roman"/>
                <a:cs typeface="Times New Roman"/>
              </a:rPr>
              <a:t>Секретарь                        – </a:t>
            </a:r>
            <a:r>
              <a:rPr lang="ru-RU" sz="2400" b="1" dirty="0">
                <a:solidFill>
                  <a:prstClr val="black"/>
                </a:solidFill>
                <a:ea typeface="Times New Roman"/>
                <a:cs typeface="Times New Roman"/>
              </a:rPr>
              <a:t>В……………О.Ю., учитель-логопед</a:t>
            </a:r>
            <a:endParaRPr lang="ru-RU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4328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050" y="0"/>
            <a:ext cx="7886700" cy="113347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ИНГРЕДИЕНТ № </a:t>
            </a:r>
            <a:r>
              <a:rPr lang="ru-RU" b="1" dirty="0">
                <a:solidFill>
                  <a:srgbClr val="0070C0"/>
                </a:solidFill>
              </a:rPr>
              <a:t>3 </a:t>
            </a:r>
            <a:r>
              <a:rPr lang="ru-RU" b="1" dirty="0" smtClean="0">
                <a:solidFill>
                  <a:srgbClr val="0070C0"/>
                </a:solidFill>
              </a:rPr>
              <a:t/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/>
              <a:t>Методическая </a:t>
            </a:r>
            <a:r>
              <a:rPr lang="ru-RU" b="1" dirty="0"/>
              <a:t>работа</a:t>
            </a: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623" y="1117600"/>
            <a:ext cx="7279314" cy="5740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24269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04874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b="1" dirty="0"/>
              <a:t>Школа молодого </a:t>
            </a:r>
            <a:r>
              <a:rPr lang="ru-RU" b="1" dirty="0" smtClean="0"/>
              <a:t>педагога (ШМП)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руководитель </a:t>
            </a:r>
            <a:r>
              <a:rPr lang="ru-RU" b="1" dirty="0" smtClean="0"/>
              <a:t>З…………….. </a:t>
            </a:r>
            <a:r>
              <a:rPr lang="ru-RU" b="1" dirty="0"/>
              <a:t>Т.Л.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705247"/>
              </p:ext>
            </p:extLst>
          </p:nvPr>
        </p:nvGraphicFramePr>
        <p:xfrm>
          <a:off x="0" y="1533525"/>
          <a:ext cx="9144000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174"/>
                <a:gridCol w="2762526"/>
                <a:gridCol w="58293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№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Начинающий педагог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Педагог-наставник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Г…………….О.А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Я…………Л.Б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(высшая кв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. категория)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А………………Т.А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С………………….Г.В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.,</a:t>
                      </a:r>
                      <a:r>
                        <a:rPr lang="ru-RU" sz="2400" b="1" baseline="0" dirty="0" smtClean="0">
                          <a:latin typeface="+mn-lt"/>
                          <a:cs typeface="Times New Roman" panose="02020603050405020304" pitchFamily="18" charset="0"/>
                        </a:rPr>
                        <a:t> (1 кв. категория)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Л…………….Т.А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С……………..А.В 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(1 кв. категория)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А………………К.А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Г………………. 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О.В. (1 кв. категория)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М……………..З.И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С…………………..Н.Л</a:t>
                      </a:r>
                      <a:r>
                        <a:rPr lang="ru-RU" sz="2400" b="1" dirty="0" smtClean="0">
                          <a:latin typeface="+mn-lt"/>
                          <a:cs typeface="Times New Roman" panose="02020603050405020304" pitchFamily="18" charset="0"/>
                        </a:rPr>
                        <a:t>., (1 кв. категория)</a:t>
                      </a:r>
                      <a:endParaRPr lang="ru-RU" sz="24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41244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63137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/>
              <a:t>План работы </a:t>
            </a:r>
            <a:r>
              <a:rPr lang="ru-RU" sz="3200" b="1" dirty="0" smtClean="0"/>
              <a:t>«ШМП» на 2020-2021 </a:t>
            </a:r>
            <a:r>
              <a:rPr lang="ru-RU" sz="3200" b="1" dirty="0"/>
              <a:t>учебный год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609466"/>
              </p:ext>
            </p:extLst>
          </p:nvPr>
        </p:nvGraphicFramePr>
        <p:xfrm>
          <a:off x="88898" y="569686"/>
          <a:ext cx="9055102" cy="6388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216"/>
                <a:gridCol w="1273629"/>
                <a:gridCol w="5464628"/>
                <a:gridCol w="1654629"/>
              </a:tblGrid>
              <a:tr h="22497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Сроки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Форма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Содержание работы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Ответственный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</a:tr>
              <a:tr h="9169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09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Анкетирование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+mn-lt"/>
                        </a:rPr>
                        <a:t>Выявление потребностей молодых педагогов</a:t>
                      </a:r>
                      <a:r>
                        <a:rPr lang="ru-RU" sz="2000" b="1" dirty="0" smtClean="0">
                          <a:effectLst/>
                          <a:latin typeface="+mn-lt"/>
                        </a:rPr>
                        <a:t>.  «Оформление документации воспитателя ДОО в соответствии с ФГОС ДО»</a:t>
                      </a:r>
                      <a:endParaRPr lang="ru-RU" sz="2000" b="1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5086" marR="35086" marT="0" marB="0"/>
                </a:tc>
              </a:tr>
              <a:tr h="4314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10</a:t>
                      </a:r>
                      <a:endParaRPr lang="ru-RU" sz="2000" b="1" dirty="0">
                        <a:solidFill>
                          <a:srgbClr val="CC0000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50" dirty="0"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Мастер-класс	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50" dirty="0" smtClean="0"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«Использование </a:t>
                      </a:r>
                      <a:r>
                        <a:rPr lang="ru-RU" sz="2000" b="1" kern="150" dirty="0" err="1" smtClean="0"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кинезиологических</a:t>
                      </a:r>
                      <a:r>
                        <a:rPr lang="ru-RU" sz="2000" b="1" kern="150" dirty="0" smtClean="0"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 упражнений как вид здоровьесберегающих технологий в ДОУ»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</a:tr>
              <a:tr h="4314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12</a:t>
                      </a:r>
                      <a:endParaRPr lang="ru-RU" sz="2000" b="1" dirty="0">
                        <a:solidFill>
                          <a:srgbClr val="CC0000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Информационный час 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+mn-lt"/>
                        </a:rPr>
                        <a:t>«Организационно-педагогические  условия  ранней  профориентации детей  старшего  дошкольного  возраста  в  ДОУ»</a:t>
                      </a:r>
                      <a:endParaRPr lang="ru-RU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52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01</a:t>
                      </a:r>
                      <a:endParaRPr lang="ru-RU" sz="2000" b="1" dirty="0">
                        <a:solidFill>
                          <a:srgbClr val="CC0000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Консультация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+mn-lt"/>
                        </a:rPr>
                        <a:t> «Проектный метод в работе по ранней профориентации дошкольников»</a:t>
                      </a:r>
                      <a:endParaRPr lang="ru-RU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643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02</a:t>
                      </a:r>
                      <a:endParaRPr lang="ru-RU" sz="2000" b="1" dirty="0">
                        <a:solidFill>
                          <a:srgbClr val="CC0000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Практикум</a:t>
                      </a:r>
                      <a:r>
                        <a:rPr lang="ru-RU" sz="2000" b="1" dirty="0">
                          <a:effectLst/>
                          <a:latin typeface="+mn-lt"/>
                        </a:rPr>
                        <a:t> 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+mn-lt"/>
                        </a:rPr>
                        <a:t>Практикум «Формы работы с дошкольниками по ранней профориентации»</a:t>
                      </a:r>
                      <a:endParaRPr lang="ru-RU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314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03</a:t>
                      </a:r>
                      <a:endParaRPr lang="ru-RU" sz="2000" b="1" dirty="0">
                        <a:solidFill>
                          <a:srgbClr val="CC0000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+mn-lt"/>
                        </a:rPr>
                        <a:t>Консультация  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r>
                        <a:rPr lang="ru-RU" sz="2000" b="1" kern="150" dirty="0" smtClean="0">
                          <a:effectLst/>
                          <a:latin typeface="+mn-lt"/>
                          <a:ea typeface="'Times New Roman', Times, serif"/>
                        </a:rPr>
                        <a:t> «Духовно- нравственное воспитание дошкольников через развитие речи»</a:t>
                      </a:r>
                      <a:endParaRPr lang="ru-RU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314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04</a:t>
                      </a:r>
                      <a:endParaRPr lang="ru-RU" sz="2000" b="1" dirty="0">
                        <a:solidFill>
                          <a:srgbClr val="CC0000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  <a:latin typeface="+mn-lt"/>
                        </a:rPr>
                        <a:t> Практикум</a:t>
                      </a:r>
                      <a:endParaRPr lang="ru-RU" sz="20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5086" marR="35086" marT="0" marB="0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latin typeface="+mn-lt"/>
                        </a:rPr>
                        <a:t> «Формирование духовно-нравственного воспитания дошкольников посредством устного народного творчества (фольклора)»</a:t>
                      </a:r>
                      <a:endParaRPr lang="ru-RU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b="1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19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350" y="1"/>
            <a:ext cx="8426450" cy="863599"/>
          </a:xfrm>
        </p:spPr>
        <p:txBody>
          <a:bodyPr/>
          <a:lstStyle/>
          <a:p>
            <a:pPr algn="ctr"/>
            <a:r>
              <a:rPr lang="ru-RU" b="1" dirty="0"/>
              <a:t>ПЛАН  </a:t>
            </a:r>
            <a:r>
              <a:rPr lang="ru-RU" b="1" dirty="0" smtClean="0"/>
              <a:t>РАБОТЫ  </a:t>
            </a:r>
            <a:r>
              <a:rPr lang="ru-RU" b="1" dirty="0"/>
              <a:t>КОНСУЛЬТИВНОГО  ПУНКТА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8528184"/>
              </p:ext>
            </p:extLst>
          </p:nvPr>
        </p:nvGraphicFramePr>
        <p:xfrm>
          <a:off x="-2" y="952501"/>
          <a:ext cx="9144002" cy="6486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63550"/>
                <a:gridCol w="2223052"/>
                <a:gridCol w="598714"/>
                <a:gridCol w="1458686"/>
              </a:tblGrid>
              <a:tr h="5378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Тема консультации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Форма проведения 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Дата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Специалисты</a:t>
                      </a:r>
                      <a:endParaRPr lang="ru-RU" sz="20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</a:tr>
              <a:tr h="7237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«Консультативный пункт: его функции и действия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».  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Законодательная база дошкольного 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образования. Обзор 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литературы «Воспитание и развитие ребенка до 3 лет» 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Круглый стол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Индивидуальное консультирование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dirty="0" smtClean="0">
                          <a:latin typeface="+mn-lt"/>
                        </a:rPr>
                        <a:t>09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>
                        <a:latin typeface="+mn-lt"/>
                      </a:endParaRPr>
                    </a:p>
                  </a:txBody>
                  <a:tcPr marL="68580" marR="68580" marT="0" marB="0"/>
                </a:tc>
              </a:tr>
              <a:tr h="806843">
                <a:tc>
                  <a:txBody>
                    <a:bodyPr/>
                    <a:lstStyle/>
                    <a:p>
                      <a:pPr indent="2012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Выявление проблемных вопросов воспитания и обучения детей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  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«Ребенок и детский сад», «Как подготовить ребенка к детскому саду», «Жизнь в детском саду».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Общение с родителями.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Анкетирование Презентация</a:t>
                      </a:r>
                      <a:r>
                        <a:rPr lang="ru-RU" sz="200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dirty="0" smtClean="0">
                          <a:latin typeface="+mn-lt"/>
                        </a:rPr>
                        <a:t>10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>
                        <a:latin typeface="+mn-lt"/>
                      </a:endParaRPr>
                    </a:p>
                  </a:txBody>
                  <a:tcPr marL="68580" marR="68580" marT="0" marB="0"/>
                </a:tc>
              </a:tr>
              <a:tr h="931564">
                <a:tc>
                  <a:txBody>
                    <a:bodyPr/>
                    <a:lstStyle/>
                    <a:p>
                      <a:pPr indent="2012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Тема: «Физкультурно-оздоровительная работа с дошкольниками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»: 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«Физическое развитие дошкольников», «Гигиенические навыки и закаливание», «Режим дня дошкольника и его роль в охране здоровья детей».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Презентация физкультурно-оздоровительной работы в 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ДОУ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dirty="0" smtClean="0">
                          <a:latin typeface="+mn-lt"/>
                        </a:rPr>
                        <a:t>11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 dirty="0">
                        <a:latin typeface="+mn-lt"/>
                      </a:endParaRPr>
                    </a:p>
                  </a:txBody>
                  <a:tcPr marL="68580" marR="68580" marT="0" marB="0"/>
                </a:tc>
              </a:tr>
              <a:tr h="481766">
                <a:tc>
                  <a:txBody>
                    <a:bodyPr/>
                    <a:lstStyle/>
                    <a:p>
                      <a:pPr indent="2012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Тема: «Музыка и ребенок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»: «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Музыка в жизни малыша», 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</a:t>
                      </a:r>
                      <a:r>
                        <a:rPr lang="ru-RU" sz="20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Новогодний праздник</a:t>
                      </a: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Консультация   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dirty="0" smtClean="0">
                          <a:latin typeface="+mn-lt"/>
                        </a:rPr>
                        <a:t>12</a:t>
                      </a:r>
                      <a:endParaRPr lang="ru-RU" sz="20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 dirty="0">
                        <a:latin typeface="+mn-lt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253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450" y="0"/>
            <a:ext cx="8515350" cy="714374"/>
          </a:xfrm>
        </p:spPr>
        <p:txBody>
          <a:bodyPr/>
          <a:lstStyle/>
          <a:p>
            <a:r>
              <a:rPr lang="ru-RU" b="1" dirty="0"/>
              <a:t>ПЛАН  РАБОТЫ  КОНСУЛЬТИВНОГО  ПУНКТА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4365438"/>
              </p:ext>
            </p:extLst>
          </p:nvPr>
        </p:nvGraphicFramePr>
        <p:xfrm>
          <a:off x="0" y="630936"/>
          <a:ext cx="9144000" cy="6134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26000"/>
                <a:gridCol w="1943100"/>
                <a:gridCol w="673100"/>
                <a:gridCol w="17018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Тема консультации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Форма проведения 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Дата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Специалисты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2012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Тема: «Речевое развитие ребенка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»: 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«Развитие речи детей дошкольного возраста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», 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«Игры и занятия по развитию речи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».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«Формирование звукопроизношения ребёнка» 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012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Презентация.    Выставка  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литературы по 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РР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dirty="0" smtClean="0">
                          <a:latin typeface="+mn-lt"/>
                        </a:rPr>
                        <a:t>01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2012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Тема: «Развиваем творческие способности ребенка» 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: 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«Воспитание эстетического отношения»,  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«Нетрадиционные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формы рисования»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Мастер- класс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Индивидуальная 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работа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dirty="0" smtClean="0">
                          <a:latin typeface="+mn-lt"/>
                        </a:rPr>
                        <a:t>02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2012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Тема: «Игровая деятельность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»: «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Игра-ведущий вид детской деятельности», «Игры дома»,     «Игрушка в жизни моего ребёнка», «Игровая деятельность в детском саду» 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Презентация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Тренинг для родителей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dirty="0" smtClean="0">
                          <a:latin typeface="+mn-lt"/>
                        </a:rPr>
                        <a:t>03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Тема: « Малыш идет в детский сад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…»:    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«Питание – залог здорового образа жизни»,  «Как приучить ребенка к горшку».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Консультация.  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Индивидуальная 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работа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dirty="0" smtClean="0">
                          <a:latin typeface="+mn-lt"/>
                        </a:rPr>
                        <a:t>04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8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Отчет  «Об итогах работы консультативного пункта помощи семьям, воспитывающим детей дошкольного возраста».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Аналитическая справка </a:t>
                      </a:r>
                      <a:endParaRPr lang="ru-RU" sz="1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dirty="0" smtClean="0">
                          <a:latin typeface="+mn-lt"/>
                        </a:rPr>
                        <a:t>05</a:t>
                      </a:r>
                      <a:endParaRPr lang="ru-RU" sz="18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18711" marR="18711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332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74627"/>
            <a:ext cx="7886700" cy="714374"/>
          </a:xfrm>
        </p:spPr>
        <p:txBody>
          <a:bodyPr/>
          <a:lstStyle/>
          <a:p>
            <a:pPr algn="ctr"/>
            <a:r>
              <a:rPr lang="ru-RU" dirty="0"/>
              <a:t>Открытые просмотры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99202"/>
              </p:ext>
            </p:extLst>
          </p:nvPr>
        </p:nvGraphicFramePr>
        <p:xfrm>
          <a:off x="707571" y="909410"/>
          <a:ext cx="7620000" cy="4401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26642"/>
                <a:gridCol w="553358"/>
                <a:gridCol w="2540000"/>
              </a:tblGrid>
              <a:tr h="2118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ТЕМА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4132" marR="54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ДАТА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4132" marR="54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ПЕДАГОГИ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4132" marR="54132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НОД со </a:t>
                      </a:r>
                      <a:r>
                        <a:rPr lang="ru-RU" sz="2400" b="1" dirty="0" err="1" smtClean="0"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здоровьесберегающими</a:t>
                      </a:r>
                      <a:r>
                        <a:rPr lang="ru-RU" sz="2400" b="1" dirty="0" smtClean="0"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 технологиями в группе раннего возраста «Веселая прогулка»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4132" marR="541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10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4132" marR="54132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4132" marR="54132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НОД для детей с ОНР  «Профессии»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4132" marR="541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</a:rPr>
                        <a:t>01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54132" marR="5413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54132" marR="54132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НОД по познавательному развитию «Город мастеров»</a:t>
                      </a:r>
                      <a:endParaRPr lang="ru-RU" sz="2400" b="1" dirty="0"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4132" marR="54132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+mn-lt"/>
                        </a:rPr>
                        <a:t>02</a:t>
                      </a:r>
                      <a:endParaRPr lang="ru-RU" sz="2400" b="1" dirty="0">
                        <a:latin typeface="+mn-lt"/>
                      </a:endParaRPr>
                    </a:p>
                  </a:txBody>
                  <a:tcPr marL="54132" marR="54132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54132" marR="5413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2998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850" y="1"/>
            <a:ext cx="7886700" cy="736599"/>
          </a:xfrm>
        </p:spPr>
        <p:txBody>
          <a:bodyPr/>
          <a:lstStyle/>
          <a:p>
            <a:pPr algn="ctr"/>
            <a:r>
              <a:rPr lang="ru-RU" b="1" dirty="0"/>
              <a:t>Семинары, практикумы, консультации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9346807"/>
              </p:ext>
            </p:extLst>
          </p:nvPr>
        </p:nvGraphicFramePr>
        <p:xfrm>
          <a:off x="0" y="678996"/>
          <a:ext cx="9133114" cy="597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658"/>
                <a:gridCol w="6139543"/>
                <a:gridCol w="478971"/>
                <a:gridCol w="210094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№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Наименование мероприятия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Дата</a:t>
                      </a:r>
                      <a:r>
                        <a:rPr lang="ru-RU" sz="1800" dirty="0" smtClean="0"/>
                        <a:t> 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Ответственный</a:t>
                      </a:r>
                      <a:r>
                        <a:rPr lang="ru-RU" sz="1800" baseline="0" dirty="0" smtClean="0"/>
                        <a:t> </a:t>
                      </a:r>
                      <a:endParaRPr lang="ru-RU" sz="1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Консультация «Методические рекомендации по составлению рабочей программы педагога дошкольного образования»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09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kern="12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Семинар-практикум «</a:t>
                      </a:r>
                      <a:r>
                        <a:rPr lang="ru-RU" sz="1600" b="1" kern="1200" dirty="0" err="1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Здоровьесберегающие</a:t>
                      </a:r>
                      <a:r>
                        <a:rPr lang="ru-RU" sz="1600" b="1" kern="12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 технологии в работе с детьми»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Круглый стол «Создание </a:t>
                      </a:r>
                      <a:r>
                        <a:rPr lang="ru-RU" sz="1600" b="1" dirty="0" err="1" smtClean="0"/>
                        <a:t>здоровьесберегающей</a:t>
                      </a:r>
                      <a:r>
                        <a:rPr lang="ru-RU" sz="1600" b="1" dirty="0" smtClean="0"/>
                        <a:t> образовательной среды путем оборудования физкультурных уголков в разных возрастных группах»</a:t>
                      </a:r>
                      <a:endParaRPr lang="ru-RU" sz="16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 </a:t>
                      </a:r>
                      <a:endParaRPr lang="ru-RU" sz="16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kern="1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'Times New Roman', Times, serif"/>
                        </a:rPr>
                        <a:t>Семинар – практикум  «Ранняя профориентация дошкольников как эффективный метод повышения качества образования»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12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+mn-lt"/>
                          <a:cs typeface="+mn-cs"/>
                        </a:rPr>
                        <a:t>5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Памятки: «Технологические карты формирования представлений дошкольников о труде», «Ранняя </a:t>
                      </a:r>
                      <a:r>
                        <a:rPr lang="ru-RU" sz="1600" b="1" dirty="0" err="1" smtClean="0"/>
                        <a:t>профориентационная</a:t>
                      </a:r>
                      <a:r>
                        <a:rPr lang="ru-RU" sz="1600" b="1" dirty="0" smtClean="0"/>
                        <a:t> работа с дошкольниками»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01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+mn-lt"/>
                          <a:cs typeface="+mn-cs"/>
                        </a:rPr>
                        <a:t>6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Мастер – класс для педагогов: «Использование музыкальных дидактических игр в ходе ознакомления дошкольников с профессиями взрослых»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 02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+mn-lt"/>
                          <a:cs typeface="+mn-cs"/>
                        </a:rPr>
                        <a:t>7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Презентация на тему: «Духовно-нравственное воспитание дошкольников в условиях </a:t>
                      </a:r>
                      <a:r>
                        <a:rPr lang="ru-RU" sz="1600" b="1" dirty="0" err="1" smtClean="0"/>
                        <a:t>логопункта</a:t>
                      </a:r>
                      <a:r>
                        <a:rPr lang="ru-RU" sz="1600" b="1" dirty="0" smtClean="0"/>
                        <a:t>».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03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Мастер-класс «Организация процесса по нравственному воспитанию детей старшего дошкольного возраста на материале изобразительного искусства»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04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942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6450" y="1"/>
            <a:ext cx="7886700" cy="9017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ИНГРЕДИЕНТ № 4  </a:t>
            </a:r>
            <a:r>
              <a:rPr lang="ru-RU" b="1" dirty="0" smtClean="0"/>
              <a:t>Мониторинг и контроль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0102632"/>
              </p:ext>
            </p:extLst>
          </p:nvPr>
        </p:nvGraphicFramePr>
        <p:xfrm>
          <a:off x="-1" y="701040"/>
          <a:ext cx="9144001" cy="6236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5172"/>
                <a:gridCol w="968829"/>
              </a:tblGrid>
              <a:tr h="453185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  <a:cs typeface="Times New Roman" panose="02020603050405020304" pitchFamily="18" charset="0"/>
                        </a:rPr>
                        <a:t>Тематические проверки  по годовым задачам</a:t>
                      </a:r>
                      <a:endParaRPr lang="ru-RU" sz="2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2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7828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Контроль  соблюдения </a:t>
                      </a:r>
                      <a:r>
                        <a:rPr lang="ru-RU" sz="2400" dirty="0" smtClean="0">
                          <a:solidFill>
                            <a:srgbClr val="0070C0"/>
                          </a:solidFill>
                          <a:latin typeface="+mn-lt"/>
                        </a:rPr>
                        <a:t>санитарных требований </a:t>
                      </a:r>
                      <a:r>
                        <a:rPr lang="ru-RU" sz="2400" dirty="0" err="1" smtClean="0">
                          <a:latin typeface="+mn-lt"/>
                        </a:rPr>
                        <a:t>Роспотребнадзора</a:t>
                      </a:r>
                      <a:r>
                        <a:rPr lang="ru-RU" sz="2400" dirty="0" smtClean="0">
                          <a:latin typeface="+mn-lt"/>
                        </a:rPr>
                        <a:t> к утреннему фильтру, работе с детьми и санитарному состоянию групп. </a:t>
                      </a:r>
                      <a:endParaRPr lang="ru-RU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+mn-lt"/>
                        </a:rPr>
                        <a:t>В</a:t>
                      </a:r>
                      <a:r>
                        <a:rPr lang="ru-RU" sz="1800" baseline="0" dirty="0" smtClean="0">
                          <a:latin typeface="+mn-lt"/>
                        </a:rPr>
                        <a:t> течение года</a:t>
                      </a:r>
                      <a:endParaRPr lang="ru-RU" sz="18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09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kern="150" dirty="0" err="1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Взаимопосещения</a:t>
                      </a:r>
                      <a:r>
                        <a:rPr lang="ru-RU" sz="2400" kern="150" dirty="0" smtClean="0">
                          <a:solidFill>
                            <a:srgbClr val="0070C0"/>
                          </a:solidFill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 </a:t>
                      </a:r>
                      <a:r>
                        <a:rPr lang="ru-RU" sz="2400" kern="150" dirty="0" smtClean="0"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«Использование </a:t>
                      </a:r>
                      <a:r>
                        <a:rPr lang="ru-RU" sz="2400" kern="150" dirty="0"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здоровьесберегающих технологий в образовательной </a:t>
                      </a:r>
                      <a:r>
                        <a:rPr lang="ru-RU" sz="2400" kern="150" dirty="0" smtClean="0">
                          <a:effectLst/>
                          <a:latin typeface="+mn-lt"/>
                          <a:ea typeface="'Times New Roman', Times, serif"/>
                          <a:cs typeface="Times New Roman"/>
                        </a:rPr>
                        <a:t>деятельности»</a:t>
                      </a:r>
                      <a:endParaRPr lang="ru-RU" sz="2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10</a:t>
                      </a:r>
                      <a:endParaRPr lang="ru-RU" sz="2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15733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Оценка </a:t>
                      </a:r>
                      <a:r>
                        <a:rPr lang="ru-RU" sz="2400" dirty="0" smtClean="0">
                          <a:solidFill>
                            <a:srgbClr val="0070C0"/>
                          </a:solidFill>
                          <a:latin typeface="+mn-lt"/>
                        </a:rPr>
                        <a:t>предметно-развивающей среды </a:t>
                      </a:r>
                      <a:r>
                        <a:rPr lang="ru-RU" sz="2400" dirty="0" smtClean="0">
                          <a:latin typeface="+mn-lt"/>
                        </a:rPr>
                        <a:t>по физическому развитию</a:t>
                      </a:r>
                      <a:endParaRPr lang="ru-RU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  <a:cs typeface="+mn-cs"/>
                        </a:rPr>
                        <a:t>11</a:t>
                      </a:r>
                      <a:endParaRPr lang="ru-RU" sz="2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78281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Оценка  эффективности </a:t>
                      </a:r>
                      <a:r>
                        <a:rPr lang="ru-RU" sz="2400" dirty="0" err="1" smtClean="0">
                          <a:latin typeface="+mn-lt"/>
                        </a:rPr>
                        <a:t>воспитательно</a:t>
                      </a:r>
                      <a:r>
                        <a:rPr lang="ru-RU" sz="2400" dirty="0" smtClean="0">
                          <a:latin typeface="+mn-lt"/>
                        </a:rPr>
                        <a:t>-образовательной работы в ДОУ по </a:t>
                      </a:r>
                      <a:r>
                        <a:rPr lang="ru-RU" sz="2400" dirty="0" smtClean="0">
                          <a:solidFill>
                            <a:srgbClr val="0070C0"/>
                          </a:solidFill>
                          <a:latin typeface="+mn-lt"/>
                        </a:rPr>
                        <a:t>профессиональной ориентации </a:t>
                      </a:r>
                      <a:r>
                        <a:rPr lang="ru-RU" sz="2400" dirty="0" smtClean="0">
                          <a:latin typeface="+mn-lt"/>
                        </a:rPr>
                        <a:t>дошкольников.</a:t>
                      </a:r>
                      <a:endParaRPr lang="ru-RU" sz="2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02</a:t>
                      </a:r>
                      <a:endParaRPr lang="ru-RU" sz="2400" dirty="0">
                        <a:latin typeface="+mn-lt"/>
                      </a:endParaRPr>
                    </a:p>
                  </a:txBody>
                  <a:tcPr/>
                </a:tc>
              </a:tr>
              <a:tr h="453185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За деятельностью педагогов </a:t>
                      </a:r>
                      <a:r>
                        <a:rPr lang="ru-RU" sz="2400" dirty="0" smtClean="0">
                          <a:solidFill>
                            <a:srgbClr val="0070C0"/>
                          </a:solidFill>
                          <a:latin typeface="+mn-lt"/>
                        </a:rPr>
                        <a:t>логопедических групп</a:t>
                      </a:r>
                      <a:endParaRPr lang="ru-RU" sz="24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01</a:t>
                      </a:r>
                      <a:endParaRPr lang="ru-RU" sz="2400" dirty="0">
                        <a:latin typeface="+mn-lt"/>
                      </a:endParaRPr>
                    </a:p>
                  </a:txBody>
                  <a:tcPr/>
                </a:tc>
              </a:tr>
              <a:tr h="815733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70C0"/>
                          </a:solidFill>
                          <a:latin typeface="+mn-lt"/>
                        </a:rPr>
                        <a:t>Готовность</a:t>
                      </a:r>
                      <a:r>
                        <a:rPr lang="ru-RU" sz="2400" dirty="0" smtClean="0">
                          <a:latin typeface="+mn-lt"/>
                        </a:rPr>
                        <a:t> детей подготовительных групп к обучению в </a:t>
                      </a:r>
                      <a:r>
                        <a:rPr lang="ru-RU" sz="2400" dirty="0" smtClean="0">
                          <a:solidFill>
                            <a:srgbClr val="0070C0"/>
                          </a:solidFill>
                          <a:latin typeface="+mn-lt"/>
                        </a:rPr>
                        <a:t>школе</a:t>
                      </a:r>
                      <a:endParaRPr lang="ru-RU" sz="2400" dirty="0">
                        <a:solidFill>
                          <a:srgbClr val="0070C0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04 </a:t>
                      </a:r>
                      <a:endParaRPr lang="ru-RU" sz="2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53185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Подготовка к летней оздоровительной кампании</a:t>
                      </a:r>
                      <a:endParaRPr lang="ru-RU" sz="2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+mn-lt"/>
                        </a:rPr>
                        <a:t>05</a:t>
                      </a:r>
                      <a:endParaRPr lang="ru-RU" sz="2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019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7"/>
            <a:ext cx="4649730" cy="85407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ИНГРЕДИЕНТ № 5  </a:t>
            </a:r>
            <a:br>
              <a:rPr lang="ru-RU" b="1" dirty="0" smtClean="0">
                <a:solidFill>
                  <a:srgbClr val="0070C0"/>
                </a:solidFill>
              </a:rPr>
            </a:br>
            <a:r>
              <a:rPr lang="ru-RU" b="1" dirty="0" smtClean="0"/>
              <a:t>Мероприятия для </a:t>
            </a:r>
            <a:r>
              <a:rPr lang="ru-RU" dirty="0" smtClean="0"/>
              <a:t>детей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585" y="1548720"/>
            <a:ext cx="3868340" cy="82391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300" dirty="0" smtClean="0">
                <a:solidFill>
                  <a:srgbClr val="C00000"/>
                </a:solidFill>
                <a:latin typeface="Calibri Light" panose="020F0302020204030204"/>
                <a:ea typeface="+mj-ea"/>
                <a:cs typeface="+mj-cs"/>
              </a:rPr>
              <a:t>Творческая группа по проектам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4100" y="2505075"/>
            <a:ext cx="3444082" cy="3684588"/>
          </a:xfrm>
        </p:spPr>
        <p:txBody>
          <a:bodyPr/>
          <a:lstStyle/>
          <a:p>
            <a:r>
              <a:rPr lang="ru-RU" sz="2800" b="1" dirty="0" smtClean="0"/>
              <a:t>……………………</a:t>
            </a:r>
            <a:endParaRPr lang="ru-RU" sz="2800" b="1" dirty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54550" y="1583192"/>
            <a:ext cx="3887391" cy="823912"/>
          </a:xfrm>
        </p:spPr>
        <p:txBody>
          <a:bodyPr>
            <a:normAutofit fontScale="92500" lnSpcReduction="10000"/>
          </a:bodyPr>
          <a:lstStyle/>
          <a:p>
            <a:pPr lvl="0" algn="ctr"/>
            <a:r>
              <a:rPr lang="ru-RU" sz="3100" dirty="0">
                <a:solidFill>
                  <a:srgbClr val="C00000"/>
                </a:solidFill>
                <a:latin typeface="Calibri Light" panose="020F0302020204030204"/>
              </a:rPr>
              <a:t>Творческая группа по </a:t>
            </a:r>
            <a:r>
              <a:rPr lang="ru-RU" sz="3100" dirty="0" smtClean="0">
                <a:solidFill>
                  <a:srgbClr val="C00000"/>
                </a:solidFill>
                <a:latin typeface="Calibri Light" panose="020F0302020204030204"/>
              </a:rPr>
              <a:t>конкурсам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81600" y="2505075"/>
            <a:ext cx="3334941" cy="3684588"/>
          </a:xfrm>
        </p:spPr>
        <p:txBody>
          <a:bodyPr/>
          <a:lstStyle/>
          <a:p>
            <a:r>
              <a:rPr lang="ru-RU" sz="2800" b="1" dirty="0" smtClean="0"/>
              <a:t>………………………..</a:t>
            </a:r>
            <a:endParaRPr lang="ru-RU" dirty="0"/>
          </a:p>
        </p:txBody>
      </p:sp>
      <p:pic>
        <p:nvPicPr>
          <p:cNvPr id="2050" name="Picture 2" descr="C:\Users\User\Desktop\65e244244012cd6de55b7a0dd7631f1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554" y="0"/>
            <a:ext cx="4145104" cy="161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91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765" y="223612"/>
            <a:ext cx="7886700" cy="8921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План проведения выставок, смотров, конкурсов   в </a:t>
            </a:r>
            <a:r>
              <a:rPr lang="ru-RU" b="1" dirty="0" smtClean="0"/>
              <a:t>2020-2021 </a:t>
            </a:r>
            <a:r>
              <a:rPr lang="ru-RU" b="1" dirty="0"/>
              <a:t>учебном году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3102870"/>
              </p:ext>
            </p:extLst>
          </p:nvPr>
        </p:nvGraphicFramePr>
        <p:xfrm>
          <a:off x="0" y="1304925"/>
          <a:ext cx="9144000" cy="5544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5758543"/>
                <a:gridCol w="1164771"/>
                <a:gridCol w="1763486"/>
              </a:tblGrid>
              <a:tr h="370840"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0B05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Название смотра-конкурса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Дата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bg1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Ответственные</a:t>
                      </a:r>
                      <a:endParaRPr lang="ru-RU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34" marR="34534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1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Смотр-конкурс визитных карточек групп 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 01.09 по 16.09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Воспитатели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2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Выставка-конкурс ДПИ  «Осенняя </a:t>
                      </a:r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кладовая» 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ЯРМАРКА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09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Воспитатели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3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4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Смотр-конкурс на лучший физкультурный уголок 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11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Воспитатели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  <a:tr h="6421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5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Творческий конкурс  «Новогодняя игрушка»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Смотр-конкурс «Зимняя сказка»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12-01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Воспитатели,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родители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6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Творческий конкурс  «Есть такая профессия – Родину защищать!»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effectLst/>
                          <a:latin typeface="+mn-lt"/>
                          <a:ea typeface="Calibri"/>
                        </a:rPr>
                        <a:t>Конкурс на лучший конспект образовательной деятельности по профориентации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02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7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Творческий конкурс «Вперед таланты»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Конкурс уголков творчества в группе 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03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latin typeface="+mn-lt"/>
                        </a:rPr>
                        <a:t>8</a:t>
                      </a: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b="0" dirty="0">
                        <a:latin typeface="+mn-lt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04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Clr>
                          <a:srgbClr val="00B050"/>
                        </a:buClr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9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 panose="02020603050405020304" pitchFamily="18" charset="0"/>
                        </a:rPr>
                        <a:t> Конкурс «Лучший педагог ДОУ»</a:t>
                      </a: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09-05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 panose="02020603050405020304" pitchFamily="18" charset="0"/>
                        </a:rPr>
                        <a:t>Педагоги 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34534" marR="3453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794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5632030"/>
              </p:ext>
            </p:extLst>
          </p:nvPr>
        </p:nvGraphicFramePr>
        <p:xfrm>
          <a:off x="-80415" y="611088"/>
          <a:ext cx="9224414" cy="610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9906"/>
                <a:gridCol w="1567423"/>
                <a:gridCol w="3897085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endParaRPr lang="ru-RU" sz="18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09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Название смотра-конкурса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Дата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Ответственные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«Праздник здоровья»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Сентябрь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Воспитатели 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Специалисты ДОУ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«Родной свой край люби и знай</a:t>
                      </a:r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»</a:t>
                      </a:r>
                      <a:r>
                        <a:rPr lang="ru-RU" sz="20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Октябрь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Воспитатели групп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Музыкальные руководители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При солнышке - тепло, при  матери - добро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Ноябрь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Воспитатели групп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Специалисты ДОУ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«Тайны Нового года»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Декабрь 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Воспитатели,</a:t>
                      </a:r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Инструктор 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по ФК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Музыкальные руководители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kern="120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«В мире животных»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Январь 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Воспитатели групп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«Есть такая профессия - Родину защищать» 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февраль 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Воспитатели групп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Специалисты ДОУ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Театральная мозаика 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март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Воспитатели групп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Музыкальные руководители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«Раз, два, три, четыре, пять, пора в космос улетать»</a:t>
                      </a:r>
                      <a:endParaRPr lang="ru-RU" sz="20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66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апрель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Воспитатели, 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музыкальные 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руководители, Инструктор 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по ФК</a:t>
                      </a:r>
                      <a:endParaRPr lang="ru-RU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440858" y="87124"/>
            <a:ext cx="44062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</a:rPr>
              <a:t>Проекты в ДОУ</a:t>
            </a:r>
          </a:p>
        </p:txBody>
      </p:sp>
    </p:spTree>
    <p:extLst>
      <p:ext uri="{BB962C8B-B14F-4D97-AF65-F5344CB8AC3E}">
        <p14:creationId xmlns:p14="http://schemas.microsoft.com/office/powerpoint/2010/main" val="330215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23827"/>
            <a:ext cx="7886700" cy="90487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Дополнительное образование</a:t>
            </a:r>
            <a:br>
              <a:rPr lang="ru-RU" dirty="0"/>
            </a:br>
            <a:r>
              <a:rPr lang="ru-RU" dirty="0"/>
              <a:t>( 1 раз в неделю (36 недель), бесплатное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2648741"/>
              </p:ext>
            </p:extLst>
          </p:nvPr>
        </p:nvGraphicFramePr>
        <p:xfrm>
          <a:off x="0" y="1076325"/>
          <a:ext cx="9144004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04"/>
                <a:gridCol w="2857498"/>
                <a:gridCol w="2286001"/>
                <a:gridCol w="2286001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Кружок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Группы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Ответственные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Документы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Умелые ручки</a:t>
                      </a:r>
                      <a:endParaRPr lang="ru-RU" sz="2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Средние 5, 13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dirty="0" smtClean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dirty="0" smtClean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dirty="0" smtClean="0"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Старшие №</a:t>
                      </a:r>
                      <a:r>
                        <a:rPr lang="ru-RU" sz="2400" baseline="0" dirty="0" smtClean="0"/>
                        <a:t>  4, 6</a:t>
                      </a:r>
                      <a:r>
                        <a:rPr lang="ru-RU" sz="2400" dirty="0" smtClean="0"/>
                        <a:t>, 9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План,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Диагностика,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отчеты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Веселый</a:t>
                      </a:r>
                      <a:r>
                        <a:rPr lang="ru-RU" sz="2400" b="1" baseline="0" dirty="0" smtClean="0"/>
                        <a:t> оркестр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Подготовительные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№ 3, 12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-//-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Театр и дети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Старшие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№ 4, 6,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 -//-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Школа мяча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Подготовительные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№ 3,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dirty="0" smtClean="0"/>
                        <a:t>-//-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29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764" y="114755"/>
            <a:ext cx="6120493" cy="68897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Ингредиент № 6 </a:t>
            </a:r>
            <a:r>
              <a:rPr lang="ru-RU" b="1" dirty="0" smtClean="0"/>
              <a:t>Работа </a:t>
            </a:r>
            <a:r>
              <a:rPr lang="ru-RU" b="1" dirty="0"/>
              <a:t>с семьей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850689"/>
              </p:ext>
            </p:extLst>
          </p:nvPr>
        </p:nvGraphicFramePr>
        <p:xfrm>
          <a:off x="0" y="1752601"/>
          <a:ext cx="9144000" cy="483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9971"/>
                <a:gridCol w="6906486"/>
                <a:gridCol w="1567543"/>
              </a:tblGrid>
              <a:tr h="45530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№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Тема педсовета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сроки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155779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Установочное. Ознакомление  целями и задачами,</a:t>
                      </a:r>
                      <a:r>
                        <a:rPr lang="ru-RU" sz="2000" baseline="0" dirty="0" smtClean="0"/>
                        <a:t> возрастными особенностями</a:t>
                      </a:r>
                      <a:r>
                        <a:rPr lang="ru-RU" sz="2000" dirty="0" smtClean="0"/>
                        <a:t>; выбор родительского комитета в группах, в ДОУ. 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Сентябрь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0554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  годовая задача  «</a:t>
                      </a:r>
                      <a:r>
                        <a:rPr lang="ru-RU" sz="2000" dirty="0" err="1" smtClean="0"/>
                        <a:t>Здоровьесберегающие</a:t>
                      </a:r>
                      <a:r>
                        <a:rPr lang="ru-RU" sz="2000" dirty="0" smtClean="0"/>
                        <a:t> технологии и возможность их применения в домашних условиях»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Октябрь-ноябрь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0554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 годовая задача «Кем быть - профориентация детей дошкольного возраста»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Январь-февраль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0554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3 годовая задача  «Мастер-класс  «Духовно-нравственного воспитания детей средствами изобразительного искусства»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Март-апрель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0554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Итоговое.</a:t>
                      </a:r>
                      <a:r>
                        <a:rPr lang="ru-RU" sz="2000" baseline="0" dirty="0" smtClean="0"/>
                        <a:t> Подведение итогов работы </a:t>
                      </a:r>
                      <a:r>
                        <a:rPr lang="ru-RU" sz="2000" baseline="0" smtClean="0"/>
                        <a:t>за 2020-2021 учебный </a:t>
                      </a:r>
                      <a:r>
                        <a:rPr lang="ru-RU" sz="2000" baseline="0" dirty="0" smtClean="0"/>
                        <a:t>год. Работа в летний оздоровительный период.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Май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870634"/>
            <a:ext cx="63373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</a:rPr>
              <a:t>На 1 родительском собрании взять разрешение о видео- и фотосъемку детей</a:t>
            </a:r>
          </a:p>
        </p:txBody>
      </p:sp>
      <p:pic>
        <p:nvPicPr>
          <p:cNvPr id="1026" name="Picture 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234" y="144461"/>
            <a:ext cx="2785629" cy="1749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861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5993" y="136526"/>
            <a:ext cx="7886700" cy="9633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СОВРЕМЕННЫЕ ФОРМЫ ВЗАИМОДЕЙСТВИЯ С </a:t>
            </a:r>
            <a:r>
              <a:rPr lang="ru-RU" b="1" dirty="0" smtClean="0">
                <a:solidFill>
                  <a:srgbClr val="0070C0"/>
                </a:solidFill>
              </a:rPr>
              <a:t>РОДИТЕЛЯМИ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741" y="2745707"/>
            <a:ext cx="8784773" cy="3872807"/>
          </a:xfrm>
        </p:spPr>
        <p:txBody>
          <a:bodyPr>
            <a:noAutofit/>
          </a:bodyPr>
          <a:lstStyle/>
          <a:p>
            <a:pPr marL="35877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Коллективная работа: </a:t>
            </a:r>
            <a:r>
              <a:rPr lang="ru-RU" sz="2400" dirty="0" smtClean="0">
                <a:ea typeface="Calibri"/>
                <a:cs typeface="Times New Roman"/>
              </a:rPr>
              <a:t>встречи (всех видов), презентации, почта (ящик и электронная),  видеоролики</a:t>
            </a:r>
            <a:r>
              <a:rPr lang="ru-RU" sz="2400" dirty="0">
                <a:ea typeface="Calibri"/>
                <a:cs typeface="Times New Roman"/>
              </a:rPr>
              <a:t>, </a:t>
            </a:r>
            <a:r>
              <a:rPr lang="ru-RU" sz="2400" dirty="0" smtClean="0">
                <a:ea typeface="Calibri"/>
                <a:cs typeface="Times New Roman"/>
              </a:rPr>
              <a:t>коллажи, акции, конкурсы и др.</a:t>
            </a:r>
          </a:p>
          <a:p>
            <a:pPr marL="35877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Мероприятия  </a:t>
            </a:r>
            <a:r>
              <a:rPr lang="ru-RU" sz="2400" b="1" dirty="0">
                <a:solidFill>
                  <a:srgbClr val="C00000"/>
                </a:solidFill>
                <a:ea typeface="Calibri"/>
                <a:cs typeface="Times New Roman"/>
              </a:rPr>
              <a:t>в дистанционном формате</a:t>
            </a:r>
            <a:r>
              <a:rPr lang="ru-RU" sz="2400" b="1" dirty="0" smtClean="0">
                <a:solidFill>
                  <a:srgbClr val="C00000"/>
                </a:solidFill>
                <a:ea typeface="Calibri"/>
                <a:cs typeface="Times New Roman"/>
              </a:rPr>
              <a:t>.</a:t>
            </a:r>
          </a:p>
          <a:p>
            <a:pPr marL="63182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 smtClean="0">
                <a:ea typeface="Calibri"/>
                <a:cs typeface="Times New Roman"/>
              </a:rPr>
              <a:t>1</a:t>
            </a:r>
            <a:r>
              <a:rPr lang="ru-RU" sz="2400" dirty="0">
                <a:ea typeface="Calibri"/>
                <a:cs typeface="Times New Roman"/>
              </a:rPr>
              <a:t>. Онлайн-консультации с родителями по запросам </a:t>
            </a:r>
          </a:p>
          <a:p>
            <a:pPr marL="63182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>
                <a:ea typeface="Calibri"/>
                <a:cs typeface="Times New Roman"/>
              </a:rPr>
              <a:t> 2. Теоретические и практические онлайн-</a:t>
            </a:r>
            <a:r>
              <a:rPr lang="ru-RU" sz="2400" dirty="0" err="1">
                <a:ea typeface="Calibri"/>
                <a:cs typeface="Times New Roman"/>
              </a:rPr>
              <a:t>вебинары</a:t>
            </a:r>
            <a:r>
              <a:rPr lang="ru-RU" sz="2400" dirty="0">
                <a:ea typeface="Calibri"/>
                <a:cs typeface="Times New Roman"/>
              </a:rPr>
              <a:t> </a:t>
            </a:r>
          </a:p>
          <a:p>
            <a:pPr marL="63182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>
                <a:ea typeface="Calibri"/>
                <a:cs typeface="Times New Roman"/>
              </a:rPr>
              <a:t> 3. Онлайн-семинары </a:t>
            </a:r>
          </a:p>
          <a:p>
            <a:pPr marL="63182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>
                <a:ea typeface="Calibri"/>
                <a:cs typeface="Times New Roman"/>
              </a:rPr>
              <a:t> 4. Онлайн-мастер-классы </a:t>
            </a:r>
          </a:p>
          <a:p>
            <a:pPr marL="63182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>
                <a:ea typeface="Calibri"/>
                <a:cs typeface="Times New Roman"/>
              </a:rPr>
              <a:t> 5. </a:t>
            </a:r>
            <a:r>
              <a:rPr lang="ru-RU" sz="2400" dirty="0" err="1">
                <a:ea typeface="Calibri"/>
                <a:cs typeface="Times New Roman"/>
              </a:rPr>
              <a:t>Видеомарафоны</a:t>
            </a:r>
            <a:r>
              <a:rPr lang="ru-RU" sz="2400" dirty="0">
                <a:ea typeface="Calibri"/>
                <a:cs typeface="Times New Roman"/>
              </a:rPr>
              <a:t> </a:t>
            </a:r>
          </a:p>
          <a:p>
            <a:pPr marL="63182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>
                <a:ea typeface="Calibri"/>
                <a:cs typeface="Times New Roman"/>
              </a:rPr>
              <a:t> 6. Онлайн-акции </a:t>
            </a:r>
          </a:p>
          <a:p>
            <a:pPr marL="631825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dirty="0">
                <a:ea typeface="Calibri"/>
                <a:cs typeface="Times New Roman"/>
              </a:rPr>
              <a:t> 7. Онлайн-анкетирование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9229" y="936561"/>
            <a:ext cx="8784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Наглядная  информация: </a:t>
            </a:r>
            <a:r>
              <a:rPr lang="ru-RU" sz="2400" dirty="0">
                <a:solidFill>
                  <a:prstClr val="black"/>
                </a:solidFill>
              </a:rPr>
              <a:t>консультации, памятки, буклеты, листовки, </a:t>
            </a:r>
            <a:r>
              <a:rPr lang="ru-RU" sz="2400" dirty="0" err="1">
                <a:solidFill>
                  <a:prstClr val="black"/>
                </a:solidFill>
              </a:rPr>
              <a:t>флаеры</a:t>
            </a:r>
            <a:r>
              <a:rPr lang="ru-RU" sz="2400" dirty="0">
                <a:solidFill>
                  <a:prstClr val="black"/>
                </a:solidFill>
              </a:rPr>
              <a:t>, выставки и фотовыставки, газета, плакаты, папки-передвижки, «Интересные факты»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Индивидуальная работа</a:t>
            </a:r>
            <a:r>
              <a:rPr lang="ru-RU" sz="2400" dirty="0">
                <a:solidFill>
                  <a:srgbClr val="C00000"/>
                </a:solidFill>
              </a:rPr>
              <a:t>: </a:t>
            </a:r>
            <a:r>
              <a:rPr lang="ru-RU" sz="2400" dirty="0">
                <a:solidFill>
                  <a:prstClr val="black"/>
                </a:solidFill>
              </a:rPr>
              <a:t>консультации, беседы, адресные письма, интервью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2742" y="5258191"/>
            <a:ext cx="3548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ОТРАЗИТЬ В ПЛАНЕ И В РАБОЧЕЙ ПРОГРАММЕ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64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43188"/>
          </a:xfrm>
        </p:spPr>
        <p:txBody>
          <a:bodyPr/>
          <a:lstStyle/>
          <a:p>
            <a:r>
              <a:rPr lang="ru-RU" dirty="0"/>
              <a:t>Проект решения педагогического совета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262743"/>
            <a:ext cx="7886700" cy="491422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Признать  </a:t>
            </a:r>
            <a:r>
              <a:rPr lang="ru-RU" sz="2400" dirty="0"/>
              <a:t>работу педагогического коллектива ДОУ в летний оздоровительный период в режиме дежурных групп удовлетворительной. </a:t>
            </a:r>
          </a:p>
          <a:p>
            <a:r>
              <a:rPr lang="ru-RU" sz="2400" dirty="0"/>
              <a:t>Принять   расписание образовательной деятельности, график работы специалистов, планы работы ДООП, рабочие программы, списки аттестуемых, членов АК, </a:t>
            </a:r>
            <a:r>
              <a:rPr lang="ru-RU" sz="2400" dirty="0" err="1"/>
              <a:t>ППк</a:t>
            </a:r>
            <a:r>
              <a:rPr lang="ru-RU" sz="2400" dirty="0"/>
              <a:t>, планы работы АК, ШМП, КП, </a:t>
            </a:r>
            <a:r>
              <a:rPr lang="ru-RU" sz="2400" dirty="0" err="1"/>
              <a:t>ППк</a:t>
            </a:r>
            <a:endParaRPr lang="ru-RU" sz="2400" dirty="0"/>
          </a:p>
          <a:p>
            <a:r>
              <a:rPr lang="ru-RU" sz="2400" dirty="0"/>
              <a:t>Принять   годовой план работы ДОО; план методических мероприятий, направленных на повышение педагогического мастерства в рамках ДОУ</a:t>
            </a:r>
          </a:p>
          <a:p>
            <a:r>
              <a:rPr lang="ru-RU" sz="2400" dirty="0"/>
              <a:t> Утвердить творческую группу по разработке проектов и творческих мероприятий в ДОУ, план конкурсов и проектов на </a:t>
            </a:r>
            <a:r>
              <a:rPr lang="ru-RU" sz="2400" dirty="0" smtClean="0"/>
              <a:t>2020-2021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7957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Сдать  документы </a:t>
            </a:r>
            <a:br>
              <a:rPr lang="ru-RU" dirty="0"/>
            </a:br>
            <a:r>
              <a:rPr lang="ru-RU" dirty="0"/>
              <a:t>к ___ сентября.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4242027" cy="435133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ВОСПИТАТЕЛИ</a:t>
            </a:r>
          </a:p>
          <a:p>
            <a:r>
              <a:rPr lang="ru-RU" dirty="0"/>
              <a:t>Перспективный план по образовательным областям</a:t>
            </a:r>
          </a:p>
          <a:p>
            <a:r>
              <a:rPr lang="ru-RU" dirty="0"/>
              <a:t>План работы с родителями (с темами родительских собраний)</a:t>
            </a:r>
          </a:p>
          <a:p>
            <a:r>
              <a:rPr lang="ru-RU" dirty="0"/>
              <a:t>План здоровьесберегающих технологий, бесед, наблюдение, исследовательской деятельности и др. </a:t>
            </a:r>
          </a:p>
          <a:p>
            <a:r>
              <a:rPr lang="ru-RU" dirty="0"/>
              <a:t>План по самообразованию</a:t>
            </a:r>
          </a:p>
          <a:p>
            <a:r>
              <a:rPr lang="ru-RU" dirty="0"/>
              <a:t>Рабочая программа </a:t>
            </a:r>
          </a:p>
          <a:p>
            <a:r>
              <a:rPr lang="ru-RU" dirty="0"/>
              <a:t>Рабочая программа по ДООП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46171" y="1890940"/>
            <a:ext cx="3371171" cy="435133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СПЕЦИАЛИСТЫ</a:t>
            </a:r>
          </a:p>
          <a:p>
            <a:r>
              <a:rPr lang="ru-RU" dirty="0"/>
              <a:t>Перспективный план</a:t>
            </a:r>
          </a:p>
          <a:p>
            <a:r>
              <a:rPr lang="ru-RU" dirty="0"/>
              <a:t>График работы</a:t>
            </a:r>
          </a:p>
          <a:p>
            <a:r>
              <a:rPr lang="ru-RU" dirty="0"/>
              <a:t>Циклограмма </a:t>
            </a:r>
          </a:p>
          <a:p>
            <a:r>
              <a:rPr lang="ru-RU" dirty="0"/>
              <a:t>Расписание занятий</a:t>
            </a:r>
          </a:p>
          <a:p>
            <a:r>
              <a:rPr lang="ru-RU" dirty="0"/>
              <a:t>План по самообразованию</a:t>
            </a:r>
          </a:p>
          <a:p>
            <a:r>
              <a:rPr lang="ru-RU" dirty="0"/>
              <a:t>План физкультурно-оздоровительных мероприятий (инструктор по ФК)</a:t>
            </a:r>
          </a:p>
          <a:p>
            <a:r>
              <a:rPr lang="ru-RU" dirty="0"/>
              <a:t>План праздников и развлечений (музыкальные руководители)</a:t>
            </a:r>
          </a:p>
          <a:p>
            <a:r>
              <a:rPr lang="ru-RU" dirty="0"/>
              <a:t>Рабочая программа </a:t>
            </a:r>
          </a:p>
          <a:p>
            <a:r>
              <a:rPr lang="ru-RU" dirty="0"/>
              <a:t>Рабочая программа по ДООП</a:t>
            </a:r>
          </a:p>
        </p:txBody>
      </p:sp>
    </p:spTree>
    <p:extLst>
      <p:ext uri="{BB962C8B-B14F-4D97-AF65-F5344CB8AC3E}">
        <p14:creationId xmlns:p14="http://schemas.microsoft.com/office/powerpoint/2010/main" val="152615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29" y="365126"/>
            <a:ext cx="8795657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Уважаемые коллеги!</a:t>
            </a:r>
            <a:br>
              <a:rPr lang="ru-RU" dirty="0"/>
            </a:br>
            <a:r>
              <a:rPr lang="ru-RU" dirty="0"/>
              <a:t>Поздравляем вас с началом нового учебного года.</a:t>
            </a:r>
            <a:br>
              <a:rPr lang="ru-RU" dirty="0"/>
            </a:br>
            <a:r>
              <a:rPr lang="ru-RU" dirty="0"/>
              <a:t>Желаю всем сил, терпения, стремления к новым вершинам, здоровья и успехов.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59" y="566057"/>
            <a:ext cx="8139111" cy="629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583200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2211</Words>
  <Application>Microsoft Office PowerPoint</Application>
  <PresentationFormat>Экран (4:3)</PresentationFormat>
  <Paragraphs>511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37</vt:i4>
      </vt:variant>
    </vt:vector>
  </HeadingPairs>
  <TitlesOfParts>
    <vt:vector size="39" baseType="lpstr">
      <vt:lpstr>1_Тема Office</vt:lpstr>
      <vt:lpstr>2_Тема Office</vt:lpstr>
      <vt:lpstr>Добро пожаловать в ИНТЕЛЛЕКТУАЛЬНОЕ КАФЕ</vt:lpstr>
      <vt:lpstr>МЕНЮ (повестка)</vt:lpstr>
      <vt:lpstr>Выписка из РЕШЕНИЯ   ПЕДАГОГИЧЕСКОГО СОВЕТА  ОТ 26.05.2020 </vt:lpstr>
      <vt:lpstr>«Классическая нарезка» Подведение итогов летней оздоровительной работы ДОО </vt:lpstr>
      <vt:lpstr>ЦЕЛЬ:  создание благоприятных условий для полноценного гармоничного развития ребёнком дошкольного детства, формирование разносторонне развитой личности с учетом психофизических и индивидуальных возможностей и способностей.</vt:lpstr>
      <vt:lpstr>Презентация PowerPoint</vt:lpstr>
      <vt:lpstr>Презентация PowerPoint</vt:lpstr>
      <vt:lpstr>Презентация PowerPoint</vt:lpstr>
      <vt:lpstr>Презентация PowerPoint</vt:lpstr>
      <vt:lpstr>САЛАТ «Радуга вкусов»</vt:lpstr>
      <vt:lpstr>ОСНОВНОЕ БЛЮДО  «План работы ДОО на 2020-2021 учебный год»</vt:lpstr>
      <vt:lpstr>ИНГРЕДИЕНТ № 1 «Работа с кадрами»</vt:lpstr>
      <vt:lpstr>Аттестация на соответствие занимаемой должности (СЗД) 1 раз в 5 лет</vt:lpstr>
      <vt:lpstr>Аттестационная комиссия</vt:lpstr>
      <vt:lpstr>Курсы повышения квалификации  (1 раз в 3 года)</vt:lpstr>
      <vt:lpstr>ИНГРЕДИЕНТ № 2  Педагогические советы и совещания </vt:lpstr>
      <vt:lpstr>«Педагогические советы в 2020-2021 учебном году»</vt:lpstr>
      <vt:lpstr>Медико-педагогическое совещание</vt:lpstr>
      <vt:lpstr>Презентация PowerPoint</vt:lpstr>
      <vt:lpstr>Психолого-педагогический консилиум (ППк)</vt:lpstr>
      <vt:lpstr>ИНГРЕДИЕНТ № 3  Методическая работа</vt:lpstr>
      <vt:lpstr>Школа молодого педагога (ШМП) руководитель З…………….. Т.Л.</vt:lpstr>
      <vt:lpstr>План работы «ШМП» на 2020-2021 учебный год</vt:lpstr>
      <vt:lpstr>ПЛАН  РАБОТЫ  КОНСУЛЬТИВНОГО  ПУНКТА </vt:lpstr>
      <vt:lpstr>ПЛАН  РАБОТЫ  КОНСУЛЬТИВНОГО  ПУНКТА </vt:lpstr>
      <vt:lpstr>Открытые просмотры</vt:lpstr>
      <vt:lpstr>Семинары, практикумы, консультации</vt:lpstr>
      <vt:lpstr>ИНГРЕДИЕНТ № 4  Мониторинг и контроль</vt:lpstr>
      <vt:lpstr>ИНГРЕДИЕНТ № 5   Мероприятия для детей</vt:lpstr>
      <vt:lpstr>План проведения выставок, смотров, конкурсов   в 2020-2021 учебном году</vt:lpstr>
      <vt:lpstr> </vt:lpstr>
      <vt:lpstr>Дополнительное образование ( 1 раз в неделю (36 недель), бесплатное</vt:lpstr>
      <vt:lpstr>Ингредиент № 6 Работа с семьей</vt:lpstr>
      <vt:lpstr>СОВРЕМЕННЫЕ ФОРМЫ ВЗАИМОДЕЙСТВИЯ С РОДИТЕЛЯМИ</vt:lpstr>
      <vt:lpstr>Проект решения педагогического совета</vt:lpstr>
      <vt:lpstr>Сдать  документы  к ___ сентября. </vt:lpstr>
      <vt:lpstr>Уважаемые коллеги! Поздравляем вас с началом нового учебного года. Желаю всем сил, терпения, стремления к новым вершинам, здоровья и успехов.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Добро пожаловать в ИНТЕЛЛЕКТУАЛЬНОЕ КАФЕ</dc:title>
  <dc:creator>User</dc:creator>
  <cp:lastModifiedBy>User</cp:lastModifiedBy>
  <cp:revision>1</cp:revision>
  <dcterms:created xsi:type="dcterms:W3CDTF">2021-01-22T00:44:22Z</dcterms:created>
  <dcterms:modified xsi:type="dcterms:W3CDTF">2021-01-22T00:44:59Z</dcterms:modified>
</cp:coreProperties>
</file>