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81" r:id="rId2"/>
    <p:sldId id="291" r:id="rId3"/>
    <p:sldId id="260" r:id="rId4"/>
    <p:sldId id="259" r:id="rId5"/>
    <p:sldId id="261" r:id="rId6"/>
    <p:sldId id="264" r:id="rId7"/>
    <p:sldId id="271" r:id="rId8"/>
    <p:sldId id="266" r:id="rId9"/>
    <p:sldId id="265" r:id="rId10"/>
    <p:sldId id="267" r:id="rId11"/>
    <p:sldId id="268" r:id="rId12"/>
    <p:sldId id="288" r:id="rId13"/>
    <p:sldId id="269" r:id="rId14"/>
    <p:sldId id="272" r:id="rId15"/>
    <p:sldId id="275" r:id="rId16"/>
    <p:sldId id="284" r:id="rId17"/>
    <p:sldId id="277" r:id="rId18"/>
    <p:sldId id="290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 varScale="1">
        <p:scale>
          <a:sx n="110" d="100"/>
          <a:sy n="110" d="100"/>
        </p:scale>
        <p:origin x="-164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1%20&#1074;&#1080;&#1076;&#1077;&#1086;%20&#1048;&#1085;&#1090;&#1077;&#1088;&#1074;&#1100;&#1102;.wmv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&#1042;&#1080;&#1076;&#1077;&#1086;%202%20&#1050;&#1088;&#1086;&#1074;&#1100;.wmv" TargetMode="External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1042;&#1080;&#1076;&#1077;&#1086;%203wmv.wmv" TargetMode="External"/><Relationship Id="rId7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3%20&#1074;&#1080;&#1076;&#1077;&#1086;wmv.wmv" TargetMode="Externa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&#1042;&#1080;&#1076;&#1077;&#1086;%204wmv.wmv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hyperlink" Target="Untitled.wmv" TargetMode="External"/><Relationship Id="rId7" Type="http://schemas.openxmlformats.org/officeDocument/2006/relationships/hyperlink" Target="&#1050;&#1072;&#1088;&#1073;&#1099;&#1096;&#1077;&#1074;.wmv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hyperlink" Target="&#1042;&#1080;&#1076;&#1077;&#1086;%205.wmv" TargetMode="Externa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&#1053;&#1072;&#1073;&#1072;&#1090;.wmv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 descr="4665959139049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916832"/>
            <a:ext cx="8136904" cy="187220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ПОМНИТ МИР СПАСЕННЫЙ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95536" y="0"/>
            <a:ext cx="8136904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6632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 smtClean="0">
                <a:solidFill>
                  <a:srgbClr val="FF0000"/>
                </a:solidFill>
              </a:rPr>
              <a:t>Министерство </a:t>
            </a:r>
            <a:r>
              <a:rPr lang="ru-RU" dirty="0" smtClean="0">
                <a:solidFill>
                  <a:srgbClr val="FF0000"/>
                </a:solidFill>
              </a:rPr>
              <a:t>образования и молодежной политики</a:t>
            </a:r>
            <a:endParaRPr lang="ru-RU" dirty="0" smtClean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ru-RU" dirty="0" smtClean="0">
                <a:solidFill>
                  <a:srgbClr val="FF0000"/>
                </a:solidFill>
              </a:rPr>
              <a:t>Свердловской </a:t>
            </a:r>
            <a:r>
              <a:rPr lang="ru-RU" dirty="0" smtClean="0">
                <a:solidFill>
                  <a:srgbClr val="FF0000"/>
                </a:solidFill>
              </a:rPr>
              <a:t>области       </a:t>
            </a:r>
            <a:endParaRPr lang="ru-RU" dirty="0" smtClean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ru-RU" dirty="0" smtClean="0">
                <a:solidFill>
                  <a:srgbClr val="FF0000"/>
                </a:solidFill>
              </a:rPr>
              <a:t>                </a:t>
            </a:r>
            <a:r>
              <a:rPr lang="ru-RU" dirty="0" smtClean="0">
                <a:solidFill>
                  <a:srgbClr val="FF0000"/>
                </a:solidFill>
              </a:rPr>
              <a:t>ГБОУ СПО СО «Качканарский </a:t>
            </a:r>
            <a:r>
              <a:rPr lang="ru-RU" dirty="0" err="1" smtClean="0">
                <a:solidFill>
                  <a:srgbClr val="FF0000"/>
                </a:solidFill>
              </a:rPr>
              <a:t>горно-промышленный</a:t>
            </a:r>
            <a:r>
              <a:rPr lang="ru-RU" dirty="0" smtClean="0">
                <a:solidFill>
                  <a:srgbClr val="FF0000"/>
                </a:solidFill>
              </a:rPr>
              <a:t> колледж»</a:t>
            </a:r>
            <a:r>
              <a:rPr lang="ru-RU" sz="3600" dirty="0" smtClean="0">
                <a:solidFill>
                  <a:srgbClr val="FF0000"/>
                </a:solidFill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563888" y="4941168"/>
            <a:ext cx="5184576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Гришина Анжелика Валерьевна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1941-1945.at.ua/_ph/8/9658177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25491"/>
            <a:ext cx="8712968" cy="633250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0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Карта нацистских концлагерей с 1933 по 1945 гг.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620688"/>
            <a:ext cx="205615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7092280" y="1484784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Саласпилс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8" name="Блок-схема: объединение 7"/>
          <p:cNvSpPr/>
          <p:nvPr/>
        </p:nvSpPr>
        <p:spPr>
          <a:xfrm>
            <a:off x="7236296" y="1323624"/>
            <a:ext cx="144016" cy="144016"/>
          </a:xfrm>
          <a:prstGeom prst="flowChartMerg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5445224"/>
            <a:ext cx="56886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системе концентрационных лагерей «третьего рейха» такие лагеря как Освенцим, Равенсбрюк и Саласпилс мало чем отличались от других. </a:t>
            </a:r>
            <a:endParaRPr lang="ru-RU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lum brigh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unknownworld.co.uk/wp-content/uploads/2014/04/Dachau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76672"/>
            <a:ext cx="6891173" cy="446449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Дахау, 1933г.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нацистский концлагерь, строительство которого началось через 2 недели после избрания Гитлера канцлером Германии.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467544" y="5157192"/>
            <a:ext cx="8219256" cy="1700808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endParaRPr lang="ru-RU" sz="3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11 </a:t>
            </a:r>
            <a:r>
              <a:rPr lang="ru-RU" sz="3800" b="1" dirty="0" smtClean="0">
                <a:solidFill>
                  <a:srgbClr val="FF0000"/>
                </a:solidFill>
              </a:rPr>
              <a:t>апреля 1945 года вошел в книгу истории, как Международный день освобождения узников концлагерей </a:t>
            </a:r>
            <a:endParaRPr lang="ru-RU" sz="3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lum brigh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 попадания в концлагеря гражданского населения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732450"/>
            <a:ext cx="8424936" cy="4864902"/>
          </a:xfrm>
        </p:spPr>
        <p:txBody>
          <a:bodyPr>
            <a:normAutofit fontScale="85000" lnSpcReduction="20000"/>
          </a:bodyPr>
          <a:lstStyle/>
          <a:p>
            <a:pPr marL="494100" indent="-457200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Гражданское население попадало в концлагеря исходя из следующих причин:</a:t>
            </a:r>
          </a:p>
          <a:p>
            <a:pPr marL="494100" lvl="0" indent="-457200">
              <a:buFont typeface="+mj-lt"/>
              <a:buAutoNum type="arabicParenR"/>
            </a:pPr>
            <a:r>
              <a:rPr lang="ru-RU" b="1" dirty="0" smtClean="0">
                <a:solidFill>
                  <a:srgbClr val="C00000"/>
                </a:solidFill>
              </a:rPr>
              <a:t>изоляция групп подозрительных лиц;</a:t>
            </a:r>
          </a:p>
          <a:p>
            <a:pPr marL="494100" lvl="0" indent="-457200">
              <a:buFont typeface="+mj-lt"/>
              <a:buAutoNum type="arabicParenR"/>
            </a:pPr>
            <a:r>
              <a:rPr lang="ru-RU" b="1" dirty="0" smtClean="0">
                <a:solidFill>
                  <a:srgbClr val="C00000"/>
                </a:solidFill>
              </a:rPr>
              <a:t>наказание  граждан, имеющих чуждые идеологические взгляды</a:t>
            </a:r>
          </a:p>
          <a:p>
            <a:pPr marL="494100" lvl="0" indent="-457200">
              <a:buFont typeface="+mj-lt"/>
              <a:buAutoNum type="arabicParenR"/>
            </a:pPr>
            <a:r>
              <a:rPr lang="ru-RU" b="1" dirty="0" smtClean="0">
                <a:solidFill>
                  <a:srgbClr val="C00000"/>
                </a:solidFill>
              </a:rPr>
              <a:t>Устрашение гражданского населения;</a:t>
            </a:r>
          </a:p>
          <a:p>
            <a:pPr marL="494100" lvl="0" indent="-457200">
              <a:buFont typeface="+mj-lt"/>
              <a:buAutoNum type="arabicParenR"/>
            </a:pPr>
            <a:r>
              <a:rPr lang="ru-RU" b="1" dirty="0" smtClean="0">
                <a:solidFill>
                  <a:srgbClr val="C00000"/>
                </a:solidFill>
              </a:rPr>
              <a:t>использование населения как даровой рабочей силы;</a:t>
            </a:r>
          </a:p>
          <a:p>
            <a:pPr marL="494100" lvl="0" indent="-457200">
              <a:buFont typeface="+mj-lt"/>
              <a:buAutoNum type="arabicParenR"/>
            </a:pPr>
            <a:r>
              <a:rPr lang="ru-RU" b="1" dirty="0" smtClean="0">
                <a:solidFill>
                  <a:srgbClr val="C00000"/>
                </a:solidFill>
              </a:rPr>
              <a:t>изменение социального состава общества;</a:t>
            </a:r>
          </a:p>
          <a:p>
            <a:pPr marL="494100" lvl="0" indent="-457200">
              <a:buFont typeface="+mj-lt"/>
              <a:buAutoNum type="arabicParenR"/>
            </a:pPr>
            <a:r>
              <a:rPr lang="ru-RU" b="1" dirty="0" smtClean="0">
                <a:solidFill>
                  <a:srgbClr val="C00000"/>
                </a:solidFill>
              </a:rPr>
              <a:t>ликвидация (постепенно или сразу) вредных в расовом и социальном отношении категорий людей.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765322" cy="97045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Условия и формы содержания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http://m2.vgorode.ru/1008067/4127127/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08720"/>
            <a:ext cx="3744416" cy="2526535"/>
          </a:xfrm>
          <a:prstGeom prst="rect">
            <a:avLst/>
          </a:prstGeom>
          <a:noFill/>
        </p:spPr>
      </p:pic>
      <p:pic>
        <p:nvPicPr>
          <p:cNvPr id="27652" name="Picture 4" descr="Уборная в деревянном бараке - Аушвиц-Биркенау - фотографии &quot;Фотограф года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908720"/>
            <a:ext cx="3785742" cy="2523828"/>
          </a:xfrm>
          <a:prstGeom prst="rect">
            <a:avLst/>
          </a:prstGeom>
          <a:noFill/>
        </p:spPr>
      </p:pic>
      <p:pic>
        <p:nvPicPr>
          <p:cNvPr id="27654" name="Picture 6" descr="Малолетних узников концлагерей приравняют к ветеранам :: NewsRbk.r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4005064"/>
            <a:ext cx="3528392" cy="235531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51520" y="3501008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Нары в Равенсбрюке 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60032" y="3429000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Уборная в деревянном бараке Освенцима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9832" y="6381328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Саласпилса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72008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765322" cy="97045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Суточный рацион узника составлял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764704"/>
            <a:ext cx="88204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200-300 гр. хлеба, литр супа из брюквы (нечищеного плохого картофеля), до 1 литра «кофе» 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674" name="Picture 2" descr="&quot;Героические свидетели&quot; - AgapeDialog.c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0062" y="1772816"/>
            <a:ext cx="2963938" cy="3068960"/>
          </a:xfrm>
          <a:prstGeom prst="rect">
            <a:avLst/>
          </a:prstGeom>
          <a:noFill/>
        </p:spPr>
      </p:pic>
      <p:pic>
        <p:nvPicPr>
          <p:cNvPr id="28676" name="Picture 4" descr="Мемориал на месте концлагеря Вёббели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85152"/>
            <a:ext cx="2411759" cy="2840599"/>
          </a:xfrm>
          <a:prstGeom prst="rect">
            <a:avLst/>
          </a:prstGeom>
          <a:noFill/>
        </p:spPr>
      </p:pic>
      <p:pic>
        <p:nvPicPr>
          <p:cNvPr id="28678" name="Picture 6" descr="Моя войн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3793011"/>
            <a:ext cx="4336182" cy="30649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64096"/>
          </a:xfrm>
        </p:spPr>
        <p:txBody>
          <a:bodyPr>
            <a:noAutofit/>
          </a:bodyPr>
          <a:lstStyle/>
          <a:p>
            <a:r>
              <a:rPr lang="ru-RU" sz="4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Принудительный труд заключенных</a:t>
            </a:r>
            <a:endParaRPr lang="ru-RU" sz="4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674" name="Picture 2" descr="Нацистские концлагер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484784"/>
            <a:ext cx="4067944" cy="3015362"/>
          </a:xfrm>
          <a:prstGeom prst="rect">
            <a:avLst/>
          </a:prstGeom>
          <a:noFill/>
        </p:spPr>
      </p:pic>
      <p:pic>
        <p:nvPicPr>
          <p:cNvPr id="28676" name="Picture 4" descr="Нацистские концлагер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55107" y="3645024"/>
            <a:ext cx="4688893" cy="302433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572000" y="141277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Заключенные концлагеря 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Освенцим-Моновиц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строительстве химического завода немецкого концерна I.G. 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Farbenindustrie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AG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4653136"/>
            <a:ext cx="38884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Заключенные концлагеря </a:t>
            </a:r>
            <a:r>
              <a:rPr lang="ru-RU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Освенцим-Моновиц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карьере «</a:t>
            </a:r>
            <a:r>
              <a:rPr lang="ru-RU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Вайнер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Грабен»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Медицинские эксперименты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4" name="Picture 6" descr="http://ww2history.ru/uploads/2004/1338571353_6-8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67100"/>
            <a:ext cx="2476500" cy="3390900"/>
          </a:xfrm>
          <a:prstGeom prst="rect">
            <a:avLst/>
          </a:prstGeom>
          <a:noFill/>
        </p:spPr>
      </p:pic>
      <p:pic>
        <p:nvPicPr>
          <p:cNvPr id="2056" name="Picture 8" descr="http://ww2history.ru/uploads/2004/1338571344_3-8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71592" y="4513207"/>
            <a:ext cx="3672408" cy="2344793"/>
          </a:xfrm>
          <a:prstGeom prst="rect">
            <a:avLst/>
          </a:prstGeom>
          <a:noFill/>
        </p:spPr>
      </p:pic>
      <p:pic>
        <p:nvPicPr>
          <p:cNvPr id="2058" name="Picture 10" descr="http://ww2history.ru/uploads/2004/1338571329_5-892.jpg"/>
          <p:cNvPicPr>
            <a:picLocks noChangeAspect="1" noChangeArrowheads="1"/>
          </p:cNvPicPr>
          <p:nvPr/>
        </p:nvPicPr>
        <p:blipFill>
          <a:blip r:embed="rId5" cstate="print"/>
          <a:srcRect b="54487"/>
          <a:stretch>
            <a:fillRect/>
          </a:stretch>
        </p:blipFill>
        <p:spPr bwMode="auto">
          <a:xfrm>
            <a:off x="2555776" y="1124744"/>
            <a:ext cx="2905125" cy="2132856"/>
          </a:xfrm>
          <a:prstGeom prst="rect">
            <a:avLst/>
          </a:prstGeom>
          <a:noFill/>
        </p:spPr>
      </p:pic>
      <p:pic>
        <p:nvPicPr>
          <p:cNvPr id="9" name="Picture 4" descr="Навальный гоуз Раша. - Антропометрия и биометрия в нацистски…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3573016"/>
            <a:ext cx="2963325" cy="2570685"/>
          </a:xfrm>
          <a:prstGeom prst="rect">
            <a:avLst/>
          </a:prstGeom>
          <a:noFill/>
        </p:spPr>
      </p:pic>
      <p:pic>
        <p:nvPicPr>
          <p:cNvPr id="5122" name="Picture 2" descr="ATEISM.RU * Просмотр темы - Пост Навального: &quot;Пусть Толоконникова не жалуется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340768"/>
            <a:ext cx="3275856" cy="2479295"/>
          </a:xfrm>
          <a:prstGeom prst="rect">
            <a:avLst/>
          </a:prstGeom>
          <a:noFill/>
        </p:spPr>
      </p:pic>
      <p:pic>
        <p:nvPicPr>
          <p:cNvPr id="5124" name="Picture 4" descr="Фабрика Смерти... &quot; Картины художников, иллюстрации, фото арт, изображения, графика, живопись скачать бесплатн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844824"/>
            <a:ext cx="2424130" cy="15453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Целенаправленная система уничтожения узников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657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Человеческие останки в печи крематория концлагеря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file"/>
              </a:rPr>
              <a:t>Освенцим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24" name="Picture 4" descr="Нацистские концлагер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9130" y="2996952"/>
            <a:ext cx="3334870" cy="345638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932040" y="1412776"/>
            <a:ext cx="4211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Печь крематория в освобожденном концентрационном лагере Равенсбрюк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Новости NEWSru.com :: Жители Пекина впервые узнают о Холокост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340768"/>
            <a:ext cx="3203848" cy="2016224"/>
          </a:xfrm>
          <a:prstGeom prst="rect">
            <a:avLst/>
          </a:prstGeom>
          <a:noFill/>
        </p:spPr>
      </p:pic>
      <p:pic>
        <p:nvPicPr>
          <p:cNvPr id="30722" name="Picture 2" descr="Нацистские концлагеря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2708920"/>
            <a:ext cx="3096344" cy="27441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71420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все время существования концлагерей погибло: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Освенцим-около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1,5 млн. ,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Саласпилс-около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100 тыс., </a:t>
            </a:r>
            <a:b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Равенсбрюк-92 тыс. узников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1746" name="Picture 2" descr="Нацистские концлагеря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57600"/>
            <a:ext cx="4651448" cy="3600400"/>
          </a:xfrm>
          <a:prstGeom prst="rect">
            <a:avLst/>
          </a:prstGeom>
          <a:noFill/>
        </p:spPr>
      </p:pic>
      <p:pic>
        <p:nvPicPr>
          <p:cNvPr id="31748" name="Picture 4" descr="Нацистские концлагер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73850" y="2204864"/>
            <a:ext cx="5170150" cy="4653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Desktop\для программы\226066_html_5cb76eba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404664"/>
            <a:ext cx="5181528" cy="3456384"/>
          </a:xfrm>
          <a:prstGeom prst="rect">
            <a:avLst/>
          </a:prstGeom>
          <a:noFill/>
        </p:spPr>
      </p:pic>
      <p:pic>
        <p:nvPicPr>
          <p:cNvPr id="4" name="Picture 2" descr="D:\Desktop\для программы\0009-009-Lagerja-smert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429000"/>
            <a:ext cx="4104456" cy="30783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Проблема выживания узников - была и остается одной из самых важных и актуальных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 descr="Нацистские концлагер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4644008" cy="338432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50851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Француз–узник концлагеря 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Освеним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полу барака среди мертвых товарищей.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92080" y="2132856"/>
            <a:ext cx="3851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Трупы советских граждан, обнаруженные на территории гитлеровского концлагеря Саласпилс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2" name="Picture 4" descr="Нацистские концлагер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645024"/>
            <a:ext cx="4283968" cy="3212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Военнопленные Восточного фронта: обреченные на смерть Александр Усовский ЛИТЗОНА - Территория Русской Литературной Державы!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85821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данным Генштаба Вооружённых Сил Российской Федерации, потери пленными составили 4 млн. 559 тыс. человек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pics.pokazuha.ru/p442/w/x/8810300jx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61132" y="188640"/>
            <a:ext cx="435339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boombob.ru/img/picture/Oct/11/df13748e10290721b56af2133a9b14f9/9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29000"/>
            <a:ext cx="5823632" cy="32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1946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D:\Desktop\для программы\0060-060-Pamjatniki-detjam-vojny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7" descr="466595913904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://www.jetcero.com/wp-content/uploads/2011/06/campo1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283968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privateletters.net/PHOTOS_holocaust/holo17.jpg">
            <a:hlinkClick r:id="rId5" action="ppaction://hlinkfile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0556" y="188640"/>
            <a:ext cx="4124835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luxfon.com/download.php?file=201302/1440x900/luxfon.com-22754.jpg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1008"/>
            <a:ext cx="440503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986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Desktop\для программы\0014-014-Lagerja-smert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ntuitive Mentoring * Rue Hass M.A.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4734342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Трагедия Освенцима, Равенсбрюка, Саласпилса никогда не должна повторится.</a:t>
            </a:r>
            <a:endParaRPr lang="ru-RU" sz="4400" b="1" dirty="0">
              <a:ln w="285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501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730</TotalTime>
  <Words>309</Words>
  <Application>Microsoft Office PowerPoint</Application>
  <PresentationFormat>Экран (4:3)</PresentationFormat>
  <Paragraphs>39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ПОМНИТ МИР СПАСЕННЫЙ </vt:lpstr>
      <vt:lpstr>Слайд 2</vt:lpstr>
      <vt:lpstr>Слайд 3</vt:lpstr>
      <vt:lpstr>Слайд 4</vt:lpstr>
      <vt:lpstr>Причины попадания в концлагеря гражданского населения</vt:lpstr>
      <vt:lpstr>Условия и формы содержания</vt:lpstr>
      <vt:lpstr>Суточный рацион узника составлял</vt:lpstr>
      <vt:lpstr>Принудительный труд заключенных</vt:lpstr>
      <vt:lpstr>Медицинские эксперименты</vt:lpstr>
      <vt:lpstr>Целенаправленная система уничтожения узников</vt:lpstr>
      <vt:lpstr>За все время существования концлагерей погибло: Освенцим-около 1,5 млн. , Саласпилс-около 100 тыс.,  Равенсбрюк-92 тыс. узников</vt:lpstr>
      <vt:lpstr>Слайд 12</vt:lpstr>
      <vt:lpstr>Проблема выживания узников - была и остается одной из самых важных и актуальных</vt:lpstr>
      <vt:lpstr>По данным Генштаба Вооружённых Сил Российской Федерации, потери пленными составили 4 млн. 559 тыс. человек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выживания узников в Лагерях Третьего Рейха  (На примерах Освенцима, Саласпилса, Равенсбрюк)</dc:title>
  <dc:creator>User</dc:creator>
  <cp:lastModifiedBy>User</cp:lastModifiedBy>
  <cp:revision>74</cp:revision>
  <dcterms:modified xsi:type="dcterms:W3CDTF">2020-03-18T08:39:46Z</dcterms:modified>
</cp:coreProperties>
</file>