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0" r:id="rId24"/>
    <p:sldId id="279" r:id="rId25"/>
    <p:sldId id="281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4B855-07C3-4C0D-AAF6-CECAAB0615F0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527BC-F6CB-4C1C-986D-088A6361E6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436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4B855-07C3-4C0D-AAF6-CECAAB0615F0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527BC-F6CB-4C1C-986D-088A6361E6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63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4B855-07C3-4C0D-AAF6-CECAAB0615F0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527BC-F6CB-4C1C-986D-088A6361E6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758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4B855-07C3-4C0D-AAF6-CECAAB0615F0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527BC-F6CB-4C1C-986D-088A6361E6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852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4B855-07C3-4C0D-AAF6-CECAAB0615F0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527BC-F6CB-4C1C-986D-088A6361E6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949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4B855-07C3-4C0D-AAF6-CECAAB0615F0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527BC-F6CB-4C1C-986D-088A6361E6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432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4B855-07C3-4C0D-AAF6-CECAAB0615F0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527BC-F6CB-4C1C-986D-088A6361E6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4010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4B855-07C3-4C0D-AAF6-CECAAB0615F0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527BC-F6CB-4C1C-986D-088A6361E6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317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4B855-07C3-4C0D-AAF6-CECAAB0615F0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527BC-F6CB-4C1C-986D-088A6361E6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0628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4B855-07C3-4C0D-AAF6-CECAAB0615F0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527BC-F6CB-4C1C-986D-088A6361E6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287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4B855-07C3-4C0D-AAF6-CECAAB0615F0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527BC-F6CB-4C1C-986D-088A6361E6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856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4B855-07C3-4C0D-AAF6-CECAAB0615F0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527BC-F6CB-4C1C-986D-088A6361E6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384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g"/><Relationship Id="rId9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g"/><Relationship Id="rId7" Type="http://schemas.openxmlformats.org/officeDocument/2006/relationships/image" Target="../media/image4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g"/><Relationship Id="rId5" Type="http://schemas.openxmlformats.org/officeDocument/2006/relationships/image" Target="../media/image44.jp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://900igr.net/up/datai/197978/0001-002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64" y="-4156"/>
            <a:ext cx="9144000" cy="686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4.bp.blogspot.com/-19qC0hz1ZiI/Vj56MvJChoI/AAAAAAAAFU8/b9QoFnYqnDk/s1600/%25D0%259F%25D0%25B0%25D0%25BF%25D0%25B0%252C%2B%25D0%259C%25D0%25B0%25D0%25BC%25D0%25B0%252C%2B%25D0%25AF%2B-%2B%25D1%2581%25D0%25BF%25D0%25BE%25D1%2580%25D1%2582%25D0%25B8%25D0%25B2%25D0%25BD%25D0%25B0%25D1%258F%2B%25D1%2581%25D0%25B5%25D0%25BC%25D1%258C%25D1%258F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10" t="41312" r="9079" b="1628"/>
          <a:stretch/>
        </p:blipFill>
        <p:spPr bwMode="auto">
          <a:xfrm>
            <a:off x="2339752" y="2420888"/>
            <a:ext cx="4173219" cy="29203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Прямоугольник 3"/>
          <p:cNvSpPr/>
          <p:nvPr/>
        </p:nvSpPr>
        <p:spPr>
          <a:xfrm>
            <a:off x="2051720" y="116632"/>
            <a:ext cx="684076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детский сад комбинированного вида № 35 «Теремок» </a:t>
            </a:r>
            <a:r>
              <a:rPr lang="ru-RU" sz="1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р.п</a:t>
            </a: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Приютово муниципального района</a:t>
            </a:r>
          </a:p>
          <a:p>
            <a:pPr algn="ctr"/>
            <a:r>
              <a:rPr lang="ru-RU" sz="1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Белебеевский</a:t>
            </a: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район Республики Башкортостан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85569" y="1359077"/>
            <a:ext cx="76435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Путешествие в </a:t>
            </a:r>
            <a:r>
              <a:rPr lang="ru-RU" sz="4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страну Здоровья</a:t>
            </a: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!!!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63888" y="6237312"/>
            <a:ext cx="28600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Воспитатель: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Вострикова О.В.</a:t>
            </a:r>
            <a:b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6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99792" y="219998"/>
            <a:ext cx="55556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Актуальность </a:t>
            </a: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927190"/>
            <a:ext cx="5627687" cy="39258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6" descr="C:\Users\Администратор\Desktop\moem_ruk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821062"/>
            <a:ext cx="1649858" cy="169035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262184"/>
            <a:ext cx="1970133" cy="224923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7" descr="C:\Users\Администратор\Desktop\i (3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419" y="4920784"/>
            <a:ext cx="2529837" cy="159063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3662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https://s1.slide-share.ru/s_image/400acd1b75196ca87b8d726887f617d4/130d29e8-f40f-4796-a2d9-e0ef5ef3be6d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https://s1.slide-share.ru/s_image/400acd1b75196ca87b8d726887f617d4/130d29e8-f40f-4796-a2d9-e0ef5ef3be6d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8" descr="https://s1.slide-share.ru/s_image/400acd1b75196ca87b8d726887f617d4/130d29e8-f40f-4796-a2d9-e0ef5ef3be6d.jpe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9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07704" y="1443840"/>
            <a:ext cx="7128792" cy="369331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 может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быть использован при работе с детьми по программе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«От рождения до школы» 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соответствует Федеральным государственным образовательным стандартам дошкольного образования.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 проекта: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познавательно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творческий, краткосрочный;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Участники проекта: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воспитатели, дети средней группы и их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родители;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Сроки реализации проекта: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03.03.2021– 19.03.2021 года;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Возраст детей: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4-5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лет;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Реализация образовательных областей: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познавательное развитие, социально–коммуникативное развитие, художественно–эстетическое развитие, физическое развитие, речевое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7316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8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95936" y="334397"/>
            <a:ext cx="30736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Цель проекта: </a:t>
            </a:r>
            <a:endParaRPr lang="ru-RU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67744" y="1268760"/>
            <a:ext cx="6696744" cy="193899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ормирование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участников проекта мотивации здорового образа жизни, осознанного выполнения правил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здоровье-сбережения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ответственного отношения, как к собственному здоровью, так и здоровью окружающих.</a:t>
            </a:r>
          </a:p>
        </p:txBody>
      </p:sp>
    </p:spTree>
    <p:extLst>
      <p:ext uri="{BB962C8B-B14F-4D97-AF65-F5344CB8AC3E}">
        <p14:creationId xmlns:p14="http://schemas.microsoft.com/office/powerpoint/2010/main" val="3646571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79912" y="118373"/>
            <a:ext cx="33164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Задачи проекта:</a:t>
            </a:r>
            <a:endParaRPr lang="ru-RU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95736" y="764704"/>
            <a:ext cx="6609896" cy="563231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Образовательные: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 Продолжать прививать детям культурно – гигиенические навыки. Помочь запомнить правила ухода за своим телом и учить применять их в жизни.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-Сохранить и укрепить здоровье детей, через создание единого здоровье сберегающего пространства.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-Обеспечить детей необходимой информацией, позволяющей сохранять и укреплять здоровье.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-Создать условия в группе для активной самостоятельной деятельности детей по развитию представлений о ЗОЖ.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-Формировать понятие, что здоровому организму нужна физкультура, закалка, правильное питание, свежий воздух, хорошее настроение. </a:t>
            </a:r>
          </a:p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Развивающие: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 формировать у детей позиции признания ценности здоровья, чувство ответственности за сохранение и укрепление своего здоровья.</a:t>
            </a:r>
          </a:p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Воспитательные: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-сплочение детей и родителей, родителей и педагогов в процессе активного сотрудничества в ходе реализации проекта.</a:t>
            </a:r>
          </a:p>
        </p:txBody>
      </p:sp>
    </p:spTree>
    <p:extLst>
      <p:ext uri="{BB962C8B-B14F-4D97-AF65-F5344CB8AC3E}">
        <p14:creationId xmlns:p14="http://schemas.microsoft.com/office/powerpoint/2010/main" val="188598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99792" y="332656"/>
            <a:ext cx="54922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97488" y="1484784"/>
            <a:ext cx="6533785" cy="236988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этап: Постановка проблемы, определение цели и задач  работы. 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этап основной: организация исследования в рамках проекта.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 этап заключительный: подведение итогов проекта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34635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83768" y="260648"/>
            <a:ext cx="62646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 этап: Постановка проблемы, определение цели и задач  </a:t>
            </a: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работы</a:t>
            </a:r>
            <a:r>
              <a:rPr lang="en-US" sz="3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536" y="1412776"/>
            <a:ext cx="2465613" cy="304940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149" y="3990918"/>
            <a:ext cx="2316353" cy="274068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523899"/>
            <a:ext cx="2243138" cy="240989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436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71712" y="188640"/>
            <a:ext cx="6491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 этап основной: </a:t>
            </a:r>
            <a:r>
              <a:rPr lang="ru-RU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Организация </a:t>
            </a: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исследования в рамках </a:t>
            </a:r>
            <a:r>
              <a:rPr lang="ru-RU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проекта.</a:t>
            </a:r>
            <a:endParaRPr lang="ru-RU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3923928" y="3048738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210808" y="3298408"/>
            <a:ext cx="2257400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23728" y="1531640"/>
            <a:ext cx="1656184" cy="108356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Беседа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«Правильное питание залог здоровья»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72000" y="1616224"/>
            <a:ext cx="2024200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/и «Что полезно, угадай-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витаминку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получай»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078544" y="1643680"/>
            <a:ext cx="1858472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Беседа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«Витамины наши друзья»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61368" y="3406638"/>
            <a:ext cx="2218544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Лепбук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«Здоровым быть здорово!»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«Плаваем-играя»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867668" y="3406638"/>
            <a:ext cx="2195736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ОЭД « Как избавится от вредных бактерий»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718108" y="4886264"/>
            <a:ext cx="2779160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Просмотр презентации «Правильное питание-залог здоровья»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139000" y="4941168"/>
            <a:ext cx="1457336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Мультфильм «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Лунтик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3923928" y="2852936"/>
            <a:ext cx="194596" cy="1902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5584100" y="2780928"/>
            <a:ext cx="0" cy="2678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>
            <a:off x="6948264" y="2781630"/>
            <a:ext cx="260560" cy="2615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3851920" y="3863838"/>
            <a:ext cx="26660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6516216" y="3898449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4427984" y="4509120"/>
            <a:ext cx="288032" cy="377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H="1" flipV="1">
            <a:off x="6228184" y="4509120"/>
            <a:ext cx="288032" cy="377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929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283" y="0"/>
            <a:ext cx="3001629" cy="2251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224" y="45491"/>
            <a:ext cx="2880320" cy="21602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103" y="4653137"/>
            <a:ext cx="2712301" cy="20342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006842"/>
            <a:ext cx="2935570" cy="22862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602176"/>
            <a:ext cx="2578560" cy="21786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08" t="12267" r="19293"/>
          <a:stretch/>
        </p:blipFill>
        <p:spPr>
          <a:xfrm>
            <a:off x="6604948" y="2251222"/>
            <a:ext cx="2388538" cy="22711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Users\Acer\Desktop\проект\DSCN5209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210" y="2006842"/>
            <a:ext cx="2193738" cy="285580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977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283968" y="2772926"/>
            <a:ext cx="2304256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Социально-коммуникативное развитие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77480" y="895056"/>
            <a:ext cx="1274440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С/р игра «Магазин»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61712" y="925976"/>
            <a:ext cx="1274440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/и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«Правила гигиены»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57590" y="928408"/>
            <a:ext cx="1512168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Беседа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«Здоровье и болезнь»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07704" y="2702079"/>
            <a:ext cx="1490464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Д/и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«Полезно-вредно»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359942" y="2772926"/>
            <a:ext cx="1400772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Экскурсия в мед кабинет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29588" y="4509120"/>
            <a:ext cx="1440160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Д/И « Части тела»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940008" y="4534232"/>
            <a:ext cx="1404156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/р игра «Больница»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3784504" y="2168860"/>
            <a:ext cx="288032" cy="2520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198932" y="213285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6656832" y="2132856"/>
            <a:ext cx="147416" cy="33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3563888" y="3166120"/>
            <a:ext cx="5086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 flipV="1">
            <a:off x="6730540" y="3159279"/>
            <a:ext cx="383134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4427984" y="4005064"/>
            <a:ext cx="24176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H="1" flipV="1">
            <a:off x="6012160" y="4005064"/>
            <a:ext cx="21602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26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264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997" y="3573016"/>
            <a:ext cx="3536091" cy="26520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142" y="3511932"/>
            <a:ext cx="3617536" cy="27131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56"/>
          <a:stretch/>
        </p:blipFill>
        <p:spPr>
          <a:xfrm>
            <a:off x="2281612" y="-27384"/>
            <a:ext cx="2482248" cy="25922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-3417"/>
            <a:ext cx="3563420" cy="26725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6951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23928" y="764704"/>
            <a:ext cx="2664296" cy="115212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Речевое развитие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79712" y="2562608"/>
            <a:ext cx="2880320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Рассматривание энциклопедии «Моя первая книга о человеке»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81648" y="4077072"/>
            <a:ext cx="2448272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Беседа «Утренняя зарядка»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26976" y="2587719"/>
            <a:ext cx="2577472" cy="89844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Заучивание стихотворения «Чтобы нам не болеть»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3995936" y="2060848"/>
            <a:ext cx="28803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5364088" y="2240868"/>
            <a:ext cx="0" cy="12361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228184" y="2132856"/>
            <a:ext cx="28803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099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" y="-5673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504" y="-29633"/>
            <a:ext cx="4463376" cy="33475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0" r="10600"/>
          <a:stretch/>
        </p:blipFill>
        <p:spPr>
          <a:xfrm>
            <a:off x="1457376" y="1844824"/>
            <a:ext cx="3672408" cy="33345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3883191"/>
            <a:ext cx="3858175" cy="28936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4431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32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95840" y="512144"/>
            <a:ext cx="3168352" cy="122413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Художественно-эстетическое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2514599"/>
            <a:ext cx="2746648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Раскрашивание раскрасок «Овощи и фрукты»,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«Виды спорта»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96136" y="2554622"/>
            <a:ext cx="2808312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Коллективная аппликация « Пирамида здорового питания»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64488" y="4208504"/>
            <a:ext cx="2304256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Рисование рисунков «Спортивная семья»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3995936" y="1916832"/>
            <a:ext cx="2640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6012160" y="1988840"/>
            <a:ext cx="144016" cy="385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4932040" y="1916832"/>
            <a:ext cx="0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429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2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320" y="346798"/>
            <a:ext cx="3653032" cy="27397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908" y="3038714"/>
            <a:ext cx="3492388" cy="33704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85527"/>
            <a:ext cx="3816424" cy="28623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7201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68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208520" y="2812935"/>
            <a:ext cx="2115672" cy="105841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Физическое развитие 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82652" y="935128"/>
            <a:ext cx="1418456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Утренняя гимнастика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32040" y="978606"/>
            <a:ext cx="1197832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обудка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62016" y="2812935"/>
            <a:ext cx="1512168" cy="114527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Физкультура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16224" y="978606"/>
            <a:ext cx="1444208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Гимнастика для глаз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75856" y="4797152"/>
            <a:ext cx="1850504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Прогулка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12160" y="4797152"/>
            <a:ext cx="1490464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Дыхательная гимнастика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016224" y="2812935"/>
            <a:ext cx="2016224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Физкультминутки</a:t>
            </a:r>
            <a:r>
              <a:rPr lang="ru-RU" dirty="0" smtClean="0"/>
              <a:t> </a:t>
            </a:r>
            <a:endParaRPr lang="ru-RU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3491880" y="3342143"/>
            <a:ext cx="457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6444208" y="3342143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3949080" y="2204864"/>
            <a:ext cx="334888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6588224" y="2204864"/>
            <a:ext cx="57606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5364088" y="2107704"/>
            <a:ext cx="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4116524" y="4221088"/>
            <a:ext cx="37832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 flipV="1">
            <a:off x="6129872" y="4221088"/>
            <a:ext cx="31433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01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24" y="-17121"/>
            <a:ext cx="9144000" cy="6897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71" r="9229"/>
          <a:stretch/>
        </p:blipFill>
        <p:spPr>
          <a:xfrm rot="5400000">
            <a:off x="1522360" y="2425941"/>
            <a:ext cx="2620047" cy="21373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07" r="27486"/>
          <a:stretch/>
        </p:blipFill>
        <p:spPr>
          <a:xfrm rot="5400000">
            <a:off x="5945125" y="-442584"/>
            <a:ext cx="2311477" cy="32296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180" y="2476110"/>
            <a:ext cx="2645629" cy="1984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1" t="3033" r="4600" b="200"/>
          <a:stretch/>
        </p:blipFill>
        <p:spPr>
          <a:xfrm>
            <a:off x="2483768" y="16513"/>
            <a:ext cx="2986227" cy="23080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0" t="7067"/>
          <a:stretch/>
        </p:blipFill>
        <p:spPr>
          <a:xfrm>
            <a:off x="2635365" y="4570043"/>
            <a:ext cx="3023629" cy="23108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84" t="6053" b="20505"/>
          <a:stretch/>
        </p:blipFill>
        <p:spPr>
          <a:xfrm rot="5400000">
            <a:off x="6732985" y="2608151"/>
            <a:ext cx="2613178" cy="20528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04" t="11284" r="14898" b="11284"/>
          <a:stretch/>
        </p:blipFill>
        <p:spPr>
          <a:xfrm rot="5400000">
            <a:off x="5365496" y="4511870"/>
            <a:ext cx="2569756" cy="21682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90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7" y="18680"/>
            <a:ext cx="3125612" cy="23442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0"/>
            <a:ext cx="3125611" cy="23442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7" t="-955" r="487" b="26630"/>
          <a:stretch/>
        </p:blipFill>
        <p:spPr>
          <a:xfrm>
            <a:off x="5517241" y="4611952"/>
            <a:ext cx="3560716" cy="21294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00"/>
          <a:stretch/>
        </p:blipFill>
        <p:spPr>
          <a:xfrm>
            <a:off x="3810181" y="1957781"/>
            <a:ext cx="3240359" cy="29966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3" t="7067" r="12600"/>
          <a:stretch/>
        </p:blipFill>
        <p:spPr>
          <a:xfrm>
            <a:off x="1547664" y="2059308"/>
            <a:ext cx="1977943" cy="279358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00"/>
          <a:stretch/>
        </p:blipFill>
        <p:spPr>
          <a:xfrm>
            <a:off x="2195737" y="4611952"/>
            <a:ext cx="3321504" cy="21822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548" y="1929471"/>
            <a:ext cx="2087725" cy="27836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246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64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61" t="17094" r="20698"/>
          <a:stretch/>
        </p:blipFill>
        <p:spPr>
          <a:xfrm rot="5400000">
            <a:off x="4300747" y="2019151"/>
            <a:ext cx="2518281" cy="29859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9" t="20133" r="12700"/>
          <a:stretch/>
        </p:blipFill>
        <p:spPr>
          <a:xfrm>
            <a:off x="2483768" y="0"/>
            <a:ext cx="3076120" cy="22470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68" r="31919"/>
          <a:stretch/>
        </p:blipFill>
        <p:spPr>
          <a:xfrm rot="5400000">
            <a:off x="6190660" y="-277893"/>
            <a:ext cx="2130436" cy="29194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AutoShape 2" descr="https://apf.mail.ru/cgi-bin/readmsg?id=16160723901446129960;0;5&amp;exif=1&amp;full=1&amp;x-email=olga_vostrikova_83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19" t="19767" r="18721" b="22093"/>
          <a:stretch/>
        </p:blipFill>
        <p:spPr>
          <a:xfrm rot="5400000">
            <a:off x="6560311" y="2374069"/>
            <a:ext cx="2710473" cy="20785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Acer\AppData\Local\Temp\7zO8E14E1AB\20210312_104724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2" t="-476" r="13721" b="476"/>
          <a:stretch/>
        </p:blipFill>
        <p:spPr bwMode="auto">
          <a:xfrm rot="5400000">
            <a:off x="1578955" y="2155424"/>
            <a:ext cx="2610472" cy="25792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4" t="12571" r="14223" b="-755"/>
          <a:stretch/>
        </p:blipFill>
        <p:spPr>
          <a:xfrm>
            <a:off x="2483768" y="4549647"/>
            <a:ext cx="3113060" cy="22900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859" y="4514509"/>
            <a:ext cx="3119541" cy="23396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3491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91880" y="256291"/>
            <a:ext cx="3923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Работа с родителями </a:t>
            </a:r>
            <a:endParaRPr lang="ru-RU" sz="32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133454"/>
            <a:ext cx="7417278" cy="54638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112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229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93312" y="332656"/>
            <a:ext cx="64472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 этап : Заключительный, подведение итогов проекта. </a:t>
            </a:r>
            <a:endParaRPr lang="ru-RU" sz="32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8048" y="4581128"/>
            <a:ext cx="2197968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Выставка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«Тренажеры своими руками»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81508" y="1700808"/>
            <a:ext cx="2304256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Выставка рисунков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«Я здоровье берегу»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23548" y="1724856"/>
            <a:ext cx="2232828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Фотовыставка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 Спортивная семья»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03948" y="3212976"/>
            <a:ext cx="2232248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Аппликация </a:t>
            </a:r>
          </a:p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«Пирамида здорового питания»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23548" y="4571968"/>
            <a:ext cx="2448852" cy="9144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Досуг «Быть здоровыми хотим, сильными и смелыми»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85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6896"/>
            <a:ext cx="2664296" cy="32014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00" t="9067" r="5000" b="-1867"/>
          <a:stretch/>
        </p:blipFill>
        <p:spPr>
          <a:xfrm>
            <a:off x="5724129" y="4523967"/>
            <a:ext cx="3239508" cy="23910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906" y="2204864"/>
            <a:ext cx="3422891" cy="27111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523967"/>
            <a:ext cx="3112045" cy="23340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99" t="-702" r="2601" b="-5832"/>
          <a:stretch/>
        </p:blipFill>
        <p:spPr>
          <a:xfrm>
            <a:off x="6228184" y="0"/>
            <a:ext cx="2805608" cy="25945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5842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47864" y="476668"/>
            <a:ext cx="46211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Достигнутые </a:t>
            </a:r>
            <a:r>
              <a:rPr lang="ru-RU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результаты:</a:t>
            </a:r>
            <a:endParaRPr lang="ru-RU" sz="32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51720" y="1484784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51720" y="1484784"/>
            <a:ext cx="6912768" cy="395388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/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Таким образом, практика доказывает, что если правильно организовать предметно-пространственную развивающую среду, учитывая возрастные особенности детей, работать в тесном контакте с родителями, то систематическая работа по формированию здорового образа жизни детей способствует укреплению здоровья детей, формирует представление о здоровье как о ценности, воспитывает полезные привычки и навыки здорового образа жизни. </a:t>
            </a:r>
          </a:p>
        </p:txBody>
      </p:sp>
    </p:spTree>
    <p:extLst>
      <p:ext uri="{BB962C8B-B14F-4D97-AF65-F5344CB8AC3E}">
        <p14:creationId xmlns:p14="http://schemas.microsoft.com/office/powerpoint/2010/main" val="52520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s://ds04.infourok.ru/uploads/ex/0852/00199749-b6bfb256/img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28" y="576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11760" y="260648"/>
            <a:ext cx="66315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Список использованной литературы:</a:t>
            </a:r>
            <a:endParaRPr lang="ru-RU" sz="32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3728" y="908720"/>
            <a:ext cx="6816999" cy="493830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/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1.Теплюк С. Н. Занятия на прогулке. Изд. Мозаика-</a:t>
            </a:r>
            <a:r>
              <a:rPr lang="ru-RU" sz="1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Синтез,Москва</a:t>
            </a: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2010 г.</a:t>
            </a:r>
          </a:p>
          <a:p>
            <a:pPr fontAlgn="base"/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Пензулаева</a:t>
            </a: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Л. И. Оздоровительная гимнастика для детей 3-7 лет. Изд. Мозаика-Синтез, Москва 2010 г.</a:t>
            </a:r>
          </a:p>
          <a:p>
            <a:pPr fontAlgn="base"/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Савельева Н. В. Организация оздоровительной работы в дошкольных образовательных учреждениях. Ростов-на-Дону, Феникс, 2005 г.</a:t>
            </a:r>
          </a:p>
          <a:p>
            <a:pPr fontAlgn="base"/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Моргунова О. Н. Физкультурно-оздоровительная работа в ДОУ. Практическое пособие. Воронеж, 2007 </a:t>
            </a:r>
          </a:p>
          <a:p>
            <a:pPr fontAlgn="base"/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Дик Н. Ф., </a:t>
            </a:r>
            <a:r>
              <a:rPr lang="ru-RU" sz="1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Жердева</a:t>
            </a: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Е. В. Развивающие занятия по физической культуре и укреплению здоровья для дошкольников. Ростов-на-Дону, Феникс, 2005 г.</a:t>
            </a:r>
          </a:p>
          <a:p>
            <a:pPr fontAlgn="base"/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6.. </a:t>
            </a:r>
            <a:r>
              <a:rPr lang="ru-RU" sz="1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Бабенкова</a:t>
            </a: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Е. А. Как помочь детям стать здоровыми. Методическое пособие М., 2004 г. 7. Оздоровление детей в условиях детского сада. Под редакцией Л. В. Кочетковой. М., 2007 г.</a:t>
            </a:r>
          </a:p>
          <a:p>
            <a:pPr fontAlgn="base"/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7. Губанова Н. Ф. Развитие игровой деятельности в средней  группе. Мозаика - Синтез, М., 2009 г.</a:t>
            </a:r>
          </a:p>
          <a:p>
            <a:pPr fontAlgn="base"/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8. Дзюба П. П. Дидактическая копилка воспитателя детского сада. Ростов Н/Д : Феникс 2008 г.</a:t>
            </a:r>
          </a:p>
          <a:p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 Рабочая образовательная  программа дошкольного образования для детей</a:t>
            </a:r>
            <a:b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средней группы общеразвивающей направленности (4 – 5 лет). По редакцией Н.Е. </a:t>
            </a:r>
            <a:r>
              <a:rPr lang="ru-RU" sz="1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Вераксы</a:t>
            </a: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Т.С.Комаровой</a:t>
            </a: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Э. М. Дорофеевой.</a:t>
            </a:r>
          </a:p>
          <a:p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ru-RU" sz="1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Гербова</a:t>
            </a: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В. В., Ильчук Н. П. Книга для чтения в детском саду и дома. Изд. «Оникс», Москва 2009 г.</a:t>
            </a:r>
          </a:p>
          <a:p>
            <a:pPr fontAlgn="base"/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ru-RU" sz="1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Драко</a:t>
            </a: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М. В. Развивающие пальчиковые игры. Изд. «Попурри», Минск 2009 г.</a:t>
            </a:r>
          </a:p>
          <a:p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8799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900igr.net/up/datai/197978/0001-002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88" y="0"/>
            <a:ext cx="9144000" cy="686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15144" y="692696"/>
            <a:ext cx="72363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Спасибо  за внимание ! </a:t>
            </a:r>
            <a:endParaRPr lang="ru-RU" sz="5400" dirty="0">
              <a:solidFill>
                <a:srgbClr val="FF0000"/>
              </a:solidFill>
              <a:effectLst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://4.bp.blogspot.com/-19qC0hz1ZiI/Vj56MvJChoI/AAAAAAAAFU8/b9QoFnYqnDk/s1600/%25D0%259F%25D0%25B0%25D0%25BF%25D0%25B0%252C%2B%25D0%259C%25D0%25B0%25D0%25BC%25D0%25B0%252C%2B%25D0%25AF%2B-%2B%25D1%2581%25D0%25BF%25D0%25BE%25D1%2580%25D1%2582%25D0%25B8%25D0%25B2%25D0%25BD%25D0%25B0%25D1%258F%2B%25D1%2581%25D0%25B5%25D0%25BC%25D1%258C%25D1%258F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10" t="41312" r="9079" b="1628"/>
          <a:stretch/>
        </p:blipFill>
        <p:spPr bwMode="auto">
          <a:xfrm>
            <a:off x="2456902" y="2492896"/>
            <a:ext cx="4173219" cy="29203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696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533</TotalTime>
  <Words>758</Words>
  <Application>Microsoft Office PowerPoint</Application>
  <PresentationFormat>Экран (4:3)</PresentationFormat>
  <Paragraphs>98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Acer</cp:lastModifiedBy>
  <cp:revision>46</cp:revision>
  <dcterms:created xsi:type="dcterms:W3CDTF">2021-03-12T16:26:05Z</dcterms:created>
  <dcterms:modified xsi:type="dcterms:W3CDTF">2021-09-30T11:22:04Z</dcterms:modified>
</cp:coreProperties>
</file>