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85" r:id="rId3"/>
    <p:sldId id="287" r:id="rId4"/>
    <p:sldId id="300" r:id="rId5"/>
    <p:sldId id="293" r:id="rId6"/>
    <p:sldId id="292" r:id="rId7"/>
    <p:sldId id="294" r:id="rId8"/>
    <p:sldId id="296" r:id="rId9"/>
    <p:sldId id="268" r:id="rId10"/>
    <p:sldId id="281" r:id="rId11"/>
    <p:sldId id="274" r:id="rId12"/>
    <p:sldId id="306" r:id="rId13"/>
    <p:sldId id="302" r:id="rId14"/>
    <p:sldId id="309" r:id="rId15"/>
    <p:sldId id="301" r:id="rId16"/>
    <p:sldId id="312" r:id="rId17"/>
    <p:sldId id="311" r:id="rId18"/>
    <p:sldId id="310" r:id="rId19"/>
    <p:sldId id="307" r:id="rId20"/>
    <p:sldId id="308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84" autoAdjust="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7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A30EE-C41C-41DA-AFA6-FB5DD8BCE8BF}" type="datetimeFigureOut">
              <a:rPr lang="ru-RU" smtClean="0"/>
              <a:t>22.03.2024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2777E-077D-4B6C-865E-D84333670C9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Ильм 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F2777E-077D-4B6C-865E-D84333670C9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9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6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9" y="1535115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4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6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6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88" y="548680"/>
            <a:ext cx="9073016" cy="172819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8427" y="2348880"/>
            <a:ext cx="8746065" cy="1944216"/>
          </a:xfrm>
        </p:spPr>
        <p:txBody>
          <a:bodyPr>
            <a:normAutofit/>
          </a:bodyPr>
          <a:lstStyle/>
          <a:p>
            <a:r>
              <a:rPr lang="ru-RU" sz="4700" dirty="0" smtClean="0">
                <a:solidFill>
                  <a:srgbClr val="FFFF00"/>
                </a:solidFill>
              </a:rPr>
              <a:t>От значка </a:t>
            </a:r>
            <a:r>
              <a:rPr lang="ru-RU" sz="4700" dirty="0" err="1" smtClean="0">
                <a:solidFill>
                  <a:srgbClr val="FFFF00"/>
                </a:solidFill>
              </a:rPr>
              <a:t>гто</a:t>
            </a:r>
            <a:r>
              <a:rPr lang="ru-RU" sz="4700" dirty="0" smtClean="0">
                <a:solidFill>
                  <a:srgbClr val="FFFF00"/>
                </a:solidFill>
              </a:rPr>
              <a:t> – </a:t>
            </a:r>
            <a:br>
              <a:rPr lang="ru-RU" sz="4700" dirty="0" smtClean="0">
                <a:solidFill>
                  <a:srgbClr val="FFFF00"/>
                </a:solidFill>
              </a:rPr>
            </a:br>
            <a:r>
              <a:rPr lang="ru-RU" sz="4700" dirty="0" smtClean="0">
                <a:solidFill>
                  <a:srgbClr val="FFFF00"/>
                </a:solidFill>
              </a:rPr>
              <a:t>к достойным победам!</a:t>
            </a:r>
            <a:endParaRPr lang="ru-RU" sz="18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2048" y="2"/>
            <a:ext cx="824440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2000" b="1" dirty="0" smtClean="0"/>
              <a:t>детский сад № 45 </a:t>
            </a:r>
            <a:r>
              <a:rPr lang="ru-RU" sz="2000" b="1" smtClean="0"/>
              <a:t>«Яблонька</a:t>
            </a:r>
            <a:r>
              <a:rPr lang="ru-RU" sz="2000" b="1" dirty="0" smtClean="0"/>
              <a:t>» г.о. Тольятти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912016" y="5406318"/>
            <a:ext cx="490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dirty="0" smtClean="0"/>
              <a:t>Н.Н. Смирнова – </a:t>
            </a:r>
          </a:p>
          <a:p>
            <a:pPr algn="r"/>
            <a:r>
              <a:rPr lang="ru-RU" sz="2400" dirty="0" smtClean="0"/>
              <a:t>инструктор по физической культуре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59832" y="548680"/>
            <a:ext cx="5915000" cy="576064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b="1" i="1" dirty="0"/>
              <a:t>«В области спорта нам необходима системная, комплексная работа, способная закрепить достигнутые результаты, создать прочную базу на перспективу, но главное, чтобы она была основой для здорового образа жизни, для здоровья </a:t>
            </a:r>
            <a:r>
              <a:rPr lang="ru-RU" sz="2800" b="1" i="1" dirty="0" smtClean="0"/>
              <a:t>нации»</a:t>
            </a:r>
          </a:p>
          <a:p>
            <a:pPr algn="just"/>
            <a:endParaRPr lang="ru-RU" sz="2800" b="1" dirty="0"/>
          </a:p>
          <a:p>
            <a:pPr algn="just"/>
            <a:r>
              <a:rPr lang="ru-RU" sz="2800" b="1" i="1" dirty="0"/>
              <a:t> «…Главное, чтобы людям захотелось заниматься спортом, чтобы они поняли, что это важно для здоровья, семьи и их  профессионального будущего</a:t>
            </a:r>
            <a:r>
              <a:rPr lang="ru-RU" sz="2800" b="1" i="1" dirty="0" smtClean="0"/>
              <a:t>»</a:t>
            </a:r>
          </a:p>
          <a:p>
            <a:endParaRPr lang="ru-RU" sz="2800" b="1" i="1" dirty="0"/>
          </a:p>
          <a:p>
            <a:pPr algn="r"/>
            <a:r>
              <a:rPr lang="ru-RU" sz="2800" b="1" i="1" dirty="0" smtClean="0"/>
              <a:t>Президент </a:t>
            </a:r>
            <a:r>
              <a:rPr lang="ru-RU" sz="2800" b="1" i="1" dirty="0"/>
              <a:t>РФ </a:t>
            </a:r>
            <a:r>
              <a:rPr lang="ru-RU" sz="2800" b="1" i="1" dirty="0" smtClean="0"/>
              <a:t>В.В</a:t>
            </a:r>
            <a:r>
              <a:rPr lang="ru-RU" sz="2800" b="1" i="1" dirty="0"/>
              <a:t>. Путин</a:t>
            </a:r>
            <a:endParaRPr lang="ru-RU" sz="2800" b="1" dirty="0"/>
          </a:p>
          <a:p>
            <a:endParaRPr lang="ru-RU" dirty="0"/>
          </a:p>
        </p:txBody>
      </p:sp>
      <p:pic>
        <p:nvPicPr>
          <p:cNvPr id="4" name="Picture 2" descr="C:\Users\userrr\Desktop\путин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824" y="144016"/>
            <a:ext cx="2938008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90851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052736"/>
            <a:ext cx="7848872" cy="5256584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/>
              <a:t>С </a:t>
            </a:r>
            <a:r>
              <a:rPr lang="ru-RU" sz="2800" b="1" dirty="0"/>
              <a:t>1 сентября 2014 года в соответствии с Указом Президента Российской Федерации </a:t>
            </a:r>
            <a:r>
              <a:rPr lang="ru-RU" sz="2800" b="1" dirty="0" smtClean="0"/>
              <a:t>от </a:t>
            </a:r>
            <a:r>
              <a:rPr lang="ru-RU" sz="2800" b="1" dirty="0"/>
              <a:t>24 марта 2014 года № 172 </a:t>
            </a:r>
            <a:r>
              <a:rPr lang="ru-RU" sz="2800" b="1" dirty="0" smtClean="0"/>
              <a:t>в </a:t>
            </a:r>
            <a:r>
              <a:rPr lang="ru-RU" sz="2800" b="1" dirty="0"/>
              <a:t>России введен Всероссийский </a:t>
            </a:r>
            <a:r>
              <a:rPr lang="ru-RU" sz="2800" b="1" dirty="0" smtClean="0"/>
              <a:t>физкультурно-спортивный </a:t>
            </a:r>
            <a:r>
              <a:rPr lang="ru-RU" sz="2800" b="1" dirty="0"/>
              <a:t>комплекс </a:t>
            </a:r>
            <a:r>
              <a:rPr lang="ru-RU" sz="2800" b="1" dirty="0" smtClean="0"/>
              <a:t>«</a:t>
            </a:r>
            <a:r>
              <a:rPr lang="ru-RU" sz="2800" b="1" dirty="0"/>
              <a:t>Готов к труду и обороне» (ГТО), </a:t>
            </a:r>
            <a:r>
              <a:rPr lang="ru-RU" sz="2800" b="1" dirty="0" smtClean="0"/>
              <a:t>разработано </a:t>
            </a:r>
            <a:r>
              <a:rPr lang="ru-RU" sz="2800" b="1" dirty="0"/>
              <a:t>положение </a:t>
            </a:r>
            <a:r>
              <a:rPr lang="ru-RU" sz="2800" b="1" dirty="0" smtClean="0"/>
              <a:t>«</a:t>
            </a:r>
            <a:r>
              <a:rPr lang="ru-RU" sz="2800" b="1" dirty="0"/>
              <a:t>О всероссийском физкультурно-оздоровительном комплексе ГТО</a:t>
            </a:r>
            <a:r>
              <a:rPr lang="ru-RU" sz="2800" b="1" dirty="0" smtClean="0"/>
              <a:t>»,в том числе для детей с ограниченными возможностями здоровья, </a:t>
            </a:r>
            <a:r>
              <a:rPr lang="ru-RU" sz="2800" b="1" dirty="0"/>
              <a:t>утвержденное постановлением правительства РФ № 540 от 11.06.2014 г.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7175130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260648"/>
            <a:ext cx="2016224" cy="1025624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Цель: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700808"/>
            <a:ext cx="8147248" cy="381642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3200" dirty="0"/>
              <a:t>подготовка детей дошкольного возраста </a:t>
            </a:r>
            <a:r>
              <a:rPr lang="ru-RU" sz="3200" dirty="0" smtClean="0"/>
              <a:t>к </a:t>
            </a:r>
            <a:r>
              <a:rPr lang="ru-RU" sz="3200" dirty="0"/>
              <a:t>выполнению нормативов первой ступени физкультурно-спортивного комплекса ГТО, </a:t>
            </a:r>
            <a:r>
              <a:rPr lang="ru-RU" sz="3200" dirty="0" smtClean="0"/>
              <a:t>активное </a:t>
            </a:r>
            <a:r>
              <a:rPr lang="ru-RU" sz="3200" dirty="0"/>
              <a:t>включение всех участников образовательного процесса </a:t>
            </a:r>
            <a:r>
              <a:rPr lang="ru-RU" sz="3200" dirty="0" smtClean="0"/>
              <a:t>(</a:t>
            </a:r>
            <a:r>
              <a:rPr lang="ru-RU" sz="3200" dirty="0"/>
              <a:t>воспитанники, родители, педагоги) </a:t>
            </a:r>
            <a:r>
              <a:rPr lang="ru-RU" sz="3200" dirty="0" smtClean="0"/>
              <a:t>в </a:t>
            </a:r>
            <a:r>
              <a:rPr lang="ru-RU" sz="3200" dirty="0"/>
              <a:t>подготовку и сдачу нормативов ГТО </a:t>
            </a:r>
            <a:r>
              <a:rPr lang="ru-RU" sz="3200" dirty="0" smtClean="0"/>
              <a:t>в </a:t>
            </a:r>
            <a:r>
              <a:rPr lang="ru-RU" sz="3200" dirty="0"/>
              <a:t>соответствии с возрастными </a:t>
            </a:r>
            <a:r>
              <a:rPr lang="ru-RU" sz="3200" dirty="0" smtClean="0"/>
              <a:t>ступенями</a:t>
            </a:r>
            <a:endParaRPr lang="ru-RU" sz="3200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074415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56384" y="260648"/>
            <a:ext cx="2611760" cy="593576"/>
          </a:xfrm>
          <a:prstGeom prst="rect">
            <a:avLst/>
          </a:prstGeo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b="1" kern="1200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rgbClr val="FFFF00"/>
                </a:solidFill>
              </a:rPr>
              <a:t>Задачи: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251523" y="1124744"/>
            <a:ext cx="8564575" cy="5733256"/>
          </a:xfrm>
          <a:prstGeom prst="rect">
            <a:avLst/>
          </a:prstGeom>
        </p:spPr>
        <p:txBody>
          <a:bodyPr vert="horz" anchor="t">
            <a:normAutofit fontScale="70000" lnSpcReduction="20000"/>
          </a:bodyPr>
          <a:lstStyle>
            <a:lvl1pPr marL="73152" indent="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100" dirty="0" smtClean="0"/>
              <a:t>Познакомить детей с программой комплекса ГТО, традицией проведения</a:t>
            </a:r>
          </a:p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100" dirty="0" smtClean="0"/>
              <a:t>Повысить эффективность использования возможностей физической культуры и спорта в укреплении здоровья и гармоничном развитии личности ребёнка</a:t>
            </a:r>
          </a:p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100" dirty="0" smtClean="0"/>
              <a:t>Обеспечить преемственность в осуществлении программы ГТО между дошкольным образовательным учреждением и начальной школой</a:t>
            </a:r>
          </a:p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100" dirty="0" smtClean="0"/>
              <a:t>Формировать у всех участников образовательного процесса (воспитанников, родителей, педагогов) осознанные потребности в систематических занятиях физической культурой, физическим совершенствованием и ведением здорового образа жизни</a:t>
            </a:r>
          </a:p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400" dirty="0" smtClean="0"/>
              <a:t>Повысить профессиональное мастерство педагогов дошкольного учреждения по теме «Здоровый образ жизни – в жизнь!»</a:t>
            </a:r>
          </a:p>
          <a:p>
            <a:pPr marL="416052" indent="-342900" algn="just">
              <a:buFont typeface="Wingdings" panose="05000000000000000000" pitchFamily="2" charset="2"/>
              <a:buChar char="q"/>
            </a:pPr>
            <a:r>
              <a:rPr lang="ru-RU" sz="3100" dirty="0" smtClean="0"/>
              <a:t>Создать единое </a:t>
            </a:r>
            <a:r>
              <a:rPr lang="ru-RU" sz="3100" dirty="0" err="1" smtClean="0"/>
              <a:t>воспитательно</a:t>
            </a:r>
            <a:r>
              <a:rPr lang="ru-RU" sz="3100" dirty="0" smtClean="0"/>
              <a:t>-образовательное пространство на основе доверительных партнерских отношений сотрудников ДОУ с родителями.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209894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4968552" cy="737592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А</a:t>
            </a:r>
            <a:r>
              <a:rPr lang="ru-RU" dirty="0" smtClean="0">
                <a:solidFill>
                  <a:srgbClr val="FFFF00"/>
                </a:solidFill>
              </a:rPr>
              <a:t>ктуальность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196752"/>
            <a:ext cx="8147248" cy="551723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3400" dirty="0" smtClean="0"/>
              <a:t>системы </a:t>
            </a:r>
            <a:r>
              <a:rPr lang="ru-RU" sz="3400" dirty="0"/>
              <a:t>работы по внедрению в ДОУ комплекса ГТО обусловлена</a:t>
            </a:r>
            <a:r>
              <a:rPr lang="ru-RU" sz="3400" dirty="0" smtClean="0"/>
              <a:t>:</a:t>
            </a:r>
          </a:p>
          <a:p>
            <a:pPr algn="ctr"/>
            <a:endParaRPr lang="ru-RU" sz="2600" dirty="0"/>
          </a:p>
          <a:p>
            <a:pPr marL="416052" lvl="0" indent="-34290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400" dirty="0"/>
              <a:t>с</a:t>
            </a:r>
            <a:r>
              <a:rPr lang="ru-RU" sz="3400" dirty="0" smtClean="0"/>
              <a:t>оциальным </a:t>
            </a:r>
            <a:r>
              <a:rPr lang="ru-RU" sz="3400" dirty="0"/>
              <a:t>заказом государства на укрепление здоровья, гармоничное и всестороннее развитие личности, воспитание патриотизма и гражданственности, улучшение качества жизни </a:t>
            </a:r>
            <a:r>
              <a:rPr lang="ru-RU" sz="3400" dirty="0" smtClean="0"/>
              <a:t>граждан</a:t>
            </a:r>
            <a:endParaRPr lang="ru-RU" sz="3400" dirty="0"/>
          </a:p>
          <a:p>
            <a:pPr marL="416052" lvl="0" indent="-34290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400" dirty="0" smtClean="0"/>
              <a:t>необходимостью </a:t>
            </a:r>
            <a:r>
              <a:rPr lang="ru-RU" sz="3400" dirty="0"/>
              <a:t>повысить эффективность системы физического воспитания детей 6 – 8 </a:t>
            </a:r>
            <a:r>
              <a:rPr lang="ru-RU" sz="3400" dirty="0" smtClean="0"/>
              <a:t>лет</a:t>
            </a:r>
            <a:endParaRPr lang="ru-RU" sz="3400" dirty="0"/>
          </a:p>
          <a:p>
            <a:pPr marL="416052" lvl="0" indent="-34290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400" dirty="0" smtClean="0"/>
              <a:t>обеспечением </a:t>
            </a:r>
            <a:r>
              <a:rPr lang="ru-RU" sz="3400" dirty="0"/>
              <a:t>информационного сопровождения участников образовательных отношений и созданием единого образовательного пространства при сотрудничестве семьи и детского </a:t>
            </a:r>
            <a:r>
              <a:rPr lang="ru-RU" sz="3400" dirty="0" smtClean="0"/>
              <a:t>сада</a:t>
            </a:r>
            <a:endParaRPr lang="ru-RU" sz="3400" dirty="0"/>
          </a:p>
          <a:p>
            <a:pPr marL="416052" lvl="0" indent="-342900" algn="just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ru-RU" sz="3400" dirty="0"/>
              <a:t>в</a:t>
            </a:r>
            <a:r>
              <a:rPr lang="ru-RU" sz="3400" dirty="0" smtClean="0"/>
              <a:t>озрождением </a:t>
            </a:r>
            <a:r>
              <a:rPr lang="ru-RU" sz="3400" dirty="0"/>
              <a:t>национальной идеи, направленной на улучшение </a:t>
            </a:r>
            <a:r>
              <a:rPr lang="ru-RU" sz="3400" dirty="0" smtClean="0"/>
              <a:t>здоровья</a:t>
            </a:r>
            <a:endParaRPr lang="ru-RU" sz="3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62514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692696"/>
            <a:ext cx="3168352" cy="737592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FFFF00"/>
                </a:solidFill>
              </a:rPr>
              <a:t>Новизна: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2060848"/>
            <a:ext cx="7920880" cy="3672408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создание </a:t>
            </a:r>
            <a:r>
              <a:rPr lang="ru-RU" sz="3200" dirty="0"/>
              <a:t>в дошкольном </a:t>
            </a:r>
            <a:r>
              <a:rPr lang="ru-RU" sz="3200" dirty="0" smtClean="0"/>
              <a:t>учреждении условий и </a:t>
            </a:r>
            <a:r>
              <a:rPr lang="ru-RU" sz="3200" dirty="0"/>
              <a:t>системы по подготовке к проведению испытаний (тестов) Всероссийского физкультурно-спортивного комплекса </a:t>
            </a:r>
            <a:r>
              <a:rPr lang="ru-RU" sz="3200" dirty="0" smtClean="0"/>
              <a:t>ГТО(в том числе, для детей с ограниченными возможностями </a:t>
            </a:r>
            <a:r>
              <a:rPr lang="ru-RU" sz="3200" dirty="0" err="1" smtClean="0"/>
              <a:t>здорвья</a:t>
            </a:r>
            <a:r>
              <a:rPr lang="ru-RU" sz="3200" dirty="0" smtClean="0"/>
              <a:t>).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467802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4320480" cy="731168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rgbClr val="FFFF00"/>
                </a:solidFill>
              </a:rPr>
              <a:t>Эффективность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268760"/>
            <a:ext cx="8568952" cy="518457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</a:rPr>
              <a:t>Р</a:t>
            </a:r>
            <a:r>
              <a:rPr lang="ru-RU" sz="2800" b="1" dirty="0" smtClean="0">
                <a:solidFill>
                  <a:srgbClr val="FFFF00"/>
                </a:solidFill>
              </a:rPr>
              <a:t>азвитие </a:t>
            </a:r>
            <a:r>
              <a:rPr lang="ru-RU" sz="2800" b="1" smtClean="0">
                <a:solidFill>
                  <a:srgbClr val="FFFF00"/>
                </a:solidFill>
              </a:rPr>
              <a:t>родительско-общественного</a:t>
            </a:r>
            <a:r>
              <a:rPr lang="ru-RU" sz="2800" b="1" dirty="0" smtClean="0">
                <a:solidFill>
                  <a:srgbClr val="FFFF00"/>
                </a:solidFill>
              </a:rPr>
              <a:t>  партнерства  </a:t>
            </a:r>
          </a:p>
          <a:p>
            <a:pPr algn="just"/>
            <a:r>
              <a:rPr lang="ru-RU" sz="2400" dirty="0" smtClean="0"/>
              <a:t>Объединение  </a:t>
            </a:r>
            <a:r>
              <a:rPr lang="ru-RU" sz="2400" dirty="0"/>
              <a:t>интересов  ДОУ и </a:t>
            </a:r>
            <a:r>
              <a:rPr lang="ru-RU" sz="2400" dirty="0" smtClean="0"/>
              <a:t>родителей в </a:t>
            </a:r>
            <a:r>
              <a:rPr lang="ru-RU" sz="2400" dirty="0"/>
              <a:t>стремлении укрепить позиции в привлечении их к занятиям физической культурой и спортом, к ведению здорового образа </a:t>
            </a:r>
            <a:r>
              <a:rPr lang="ru-RU" sz="2400" dirty="0" smtClean="0"/>
              <a:t>жизни</a:t>
            </a:r>
          </a:p>
          <a:p>
            <a:endParaRPr lang="ru-RU" dirty="0"/>
          </a:p>
          <a:p>
            <a:r>
              <a:rPr lang="ru-RU" sz="3200" b="1" dirty="0" smtClean="0">
                <a:solidFill>
                  <a:srgbClr val="FFFF00"/>
                </a:solidFill>
              </a:rPr>
              <a:t>Базовые </a:t>
            </a:r>
            <a:r>
              <a:rPr lang="ru-RU" sz="3200" b="1" dirty="0">
                <a:solidFill>
                  <a:srgbClr val="FFFF00"/>
                </a:solidFill>
              </a:rPr>
              <a:t>компоненты: </a:t>
            </a:r>
          </a:p>
          <a:p>
            <a:pPr marL="416052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нормативно-правовое и ресурсное </a:t>
            </a:r>
            <a:r>
              <a:rPr lang="ru-RU" sz="2400" dirty="0" smtClean="0"/>
              <a:t>обеспечение</a:t>
            </a:r>
            <a:endParaRPr lang="ru-RU" sz="2400" dirty="0"/>
          </a:p>
          <a:p>
            <a:pPr marL="416052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информационное </a:t>
            </a:r>
            <a:r>
              <a:rPr lang="ru-RU" sz="2400" dirty="0" smtClean="0"/>
              <a:t>сопровождение</a:t>
            </a:r>
            <a:endParaRPr lang="ru-RU" sz="2400" dirty="0"/>
          </a:p>
          <a:p>
            <a:pPr marL="416052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мониторинговые </a:t>
            </a:r>
            <a:r>
              <a:rPr lang="ru-RU" sz="2400" dirty="0" smtClean="0"/>
              <a:t>процедуры</a:t>
            </a:r>
            <a:endParaRPr lang="ru-RU" sz="2400" dirty="0"/>
          </a:p>
          <a:p>
            <a:pPr marL="416052" lvl="0" indent="-342900" algn="just">
              <a:buFont typeface="Wingdings" panose="05000000000000000000" pitchFamily="2" charset="2"/>
              <a:buChar char="Ø"/>
            </a:pPr>
            <a:r>
              <a:rPr lang="ru-RU" sz="2400" dirty="0"/>
              <a:t>организацию  и  проведение  мероприятий  </a:t>
            </a:r>
            <a:r>
              <a:rPr lang="ru-RU" sz="2400" dirty="0" smtClean="0"/>
              <a:t>спортивной, </a:t>
            </a:r>
            <a:r>
              <a:rPr lang="ru-RU" sz="2400" dirty="0"/>
              <a:t>нравственно-патриотической и нравственно-духовной </a:t>
            </a:r>
            <a:r>
              <a:rPr lang="ru-RU" sz="2400" dirty="0" smtClean="0"/>
              <a:t>направленности</a:t>
            </a:r>
            <a:endParaRPr lang="ru-RU" sz="2400" dirty="0"/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05882166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rr\Desktop\ГТО_2018\2018 (02.20) ГТО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638" y="2787947"/>
            <a:ext cx="4081092" cy="294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:\Users\Sennikova\Desktop\86899_21920.jpg"/>
          <p:cNvPicPr>
            <a:picLocks noChangeAspect="1" noChangeArrowheads="1"/>
          </p:cNvPicPr>
          <p:nvPr/>
        </p:nvPicPr>
        <p:blipFill>
          <a:blip r:embed="rId3" cstate="print"/>
          <a:srcRect t="9783"/>
          <a:stretch>
            <a:fillRect/>
          </a:stretch>
        </p:blipFill>
        <p:spPr bwMode="auto">
          <a:xfrm>
            <a:off x="5066304" y="9311"/>
            <a:ext cx="4047426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C:\Users\userrr\Desktop\ГТО_2018\2018 (02.20) ГТО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4211959" cy="346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rr\Desktop\ГТО_2018\2018 (02.20) ГТО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016" y="3308105"/>
            <a:ext cx="4245975" cy="352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53251" y="5801883"/>
            <a:ext cx="5544617" cy="1056117"/>
          </a:xfrm>
          <a:prstGeom prst="rect">
            <a:avLst/>
          </a:prstGeom>
          <a:noFill/>
        </p:spPr>
      </p:pic>
      <p:pic>
        <p:nvPicPr>
          <p:cNvPr id="7" name="Picture 6" descr="C:\Users\userrr\Desktop\normy-gto-2018-goda-tablitsa-normativov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7730" y="42139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ennikova\Desktop\g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27" y="-1"/>
            <a:ext cx="4009220" cy="2399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26543"/>
            <a:ext cx="5940152" cy="1131457"/>
          </a:xfrm>
          <a:prstGeom prst="rect">
            <a:avLst/>
          </a:prstGeom>
          <a:noFill/>
        </p:spPr>
      </p:pic>
      <p:pic>
        <p:nvPicPr>
          <p:cNvPr id="2" name="Picture 2" descr="C:\Users\userrr\Desktop\ГТО_2018\2018 (02.20) ГТО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283" y="2387807"/>
            <a:ext cx="4128040" cy="30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rr\Desktop\ГТО_2018\2018 (02.20) ГТО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9"/>
            <a:ext cx="3762224" cy="282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rr\Desktop\ГТО_2018\2018 (02.20) ГТО4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3" y="3892029"/>
            <a:ext cx="3819079" cy="296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29992" y="758314"/>
            <a:ext cx="48065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Cambria" pitchFamily="18" charset="0"/>
              </a:rPr>
              <a:t>Здоровье, сила духа, спорт,</a:t>
            </a:r>
          </a:p>
          <a:p>
            <a:r>
              <a:rPr lang="ru-RU" sz="2200" b="1" dirty="0">
                <a:latin typeface="Cambria" pitchFamily="18" charset="0"/>
              </a:rPr>
              <a:t>Нас с ними лишь победа </a:t>
            </a:r>
            <a:r>
              <a:rPr lang="ru-RU" sz="2200" b="1" dirty="0" smtClean="0">
                <a:latin typeface="Cambria" pitchFamily="18" charset="0"/>
              </a:rPr>
              <a:t>ждёт!</a:t>
            </a:r>
          </a:p>
          <a:p>
            <a:r>
              <a:rPr lang="ru-RU" sz="2200" b="1" dirty="0" smtClean="0">
                <a:latin typeface="Cambria" pitchFamily="18" charset="0"/>
              </a:rPr>
              <a:t>Равняться будем лишь </a:t>
            </a:r>
            <a:r>
              <a:rPr lang="ru-RU" sz="2200" b="1" dirty="0">
                <a:latin typeface="Cambria" pitchFamily="18" charset="0"/>
              </a:rPr>
              <a:t>на </a:t>
            </a:r>
            <a:r>
              <a:rPr lang="ru-RU" sz="2200" b="1" dirty="0" smtClean="0">
                <a:latin typeface="Cambria" pitchFamily="18" charset="0"/>
              </a:rPr>
              <a:t>лучших,</a:t>
            </a:r>
            <a:endParaRPr lang="ru-RU" sz="2200" b="1" dirty="0">
              <a:latin typeface="Cambria" pitchFamily="18" charset="0"/>
            </a:endParaRPr>
          </a:p>
          <a:p>
            <a:r>
              <a:rPr lang="ru-RU" sz="2200" b="1" dirty="0" smtClean="0">
                <a:latin typeface="Cambria" pitchFamily="18" charset="0"/>
              </a:rPr>
              <a:t>И </a:t>
            </a:r>
            <a:r>
              <a:rPr lang="ru-RU" sz="2200" b="1" dirty="0">
                <a:latin typeface="Cambria" pitchFamily="18" charset="0"/>
              </a:rPr>
              <a:t>нормы ГТО сдадим все дружно</a:t>
            </a:r>
            <a:r>
              <a:rPr lang="ru-RU" sz="2200" b="1" dirty="0" smtClean="0">
                <a:latin typeface="Cambria" pitchFamily="18" charset="0"/>
              </a:rPr>
              <a:t>!</a:t>
            </a:r>
            <a:endParaRPr lang="ru-RU" sz="2200" b="1" dirty="0">
              <a:latin typeface="Cambria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rr\Desktop\ГТО_2018\2018 (02.20) ГТО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657"/>
            <a:ext cx="4003646" cy="390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rr\Desktop\ГТО_2018\2018 (02.20) ГТО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4907" y="3919735"/>
            <a:ext cx="4519097" cy="293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rr\Desktop\ГТО_2018\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90"/>
            <a:ext cx="4325798" cy="31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417" y="407707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latin typeface="Cambria" pitchFamily="18" charset="0"/>
              </a:rPr>
              <a:t>Быстрее, выше, </a:t>
            </a:r>
            <a:r>
              <a:rPr lang="ru-RU" sz="2400" b="1" dirty="0" smtClean="0">
                <a:latin typeface="Cambria" pitchFamily="18" charset="0"/>
              </a:rPr>
              <a:t>сильнее!</a:t>
            </a:r>
            <a:endParaRPr lang="ru-RU" sz="2400" b="1" dirty="0">
              <a:latin typeface="Cambria" pitchFamily="18" charset="0"/>
            </a:endParaRPr>
          </a:p>
          <a:p>
            <a:r>
              <a:rPr lang="ru-RU" sz="2400" b="1" dirty="0" smtClean="0">
                <a:latin typeface="Cambria" pitchFamily="18" charset="0"/>
              </a:rPr>
              <a:t>Вперед и </a:t>
            </a:r>
            <a:r>
              <a:rPr lang="ru-RU" sz="2400" b="1" dirty="0">
                <a:latin typeface="Cambria" pitchFamily="18" charset="0"/>
              </a:rPr>
              <a:t>только </a:t>
            </a:r>
            <a:r>
              <a:rPr lang="ru-RU" sz="2400" b="1" dirty="0" smtClean="0">
                <a:latin typeface="Cambria" pitchFamily="18" charset="0"/>
              </a:rPr>
              <a:t>вперед!</a:t>
            </a:r>
            <a:endParaRPr lang="ru-RU" sz="2400" b="1" dirty="0">
              <a:latin typeface="Cambria" pitchFamily="18" charset="0"/>
            </a:endParaRPr>
          </a:p>
          <a:p>
            <a:r>
              <a:rPr lang="ru-RU" sz="2400" b="1" dirty="0">
                <a:latin typeface="Cambria" pitchFamily="18" charset="0"/>
              </a:rPr>
              <a:t>Спортивный дух России</a:t>
            </a:r>
          </a:p>
          <a:p>
            <a:r>
              <a:rPr lang="ru-RU" sz="2400" b="1" dirty="0">
                <a:latin typeface="Cambria" pitchFamily="18" charset="0"/>
              </a:rPr>
              <a:t>Пусть в </a:t>
            </a:r>
            <a:r>
              <a:rPr lang="ru-RU" sz="2400" b="1" dirty="0" smtClean="0">
                <a:latin typeface="Cambria" pitchFamily="18" charset="0"/>
              </a:rPr>
              <a:t>каждом из нас живет</a:t>
            </a:r>
            <a:r>
              <a:rPr lang="ru-RU" sz="2400" b="1" dirty="0">
                <a:latin typeface="Cambria" pitchFamily="18" charset="0"/>
              </a:rPr>
              <a:t>!</a:t>
            </a:r>
          </a:p>
        </p:txBody>
      </p:sp>
      <p:pic>
        <p:nvPicPr>
          <p:cNvPr id="3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01947"/>
            <a:ext cx="5724128" cy="1206991"/>
          </a:xfrm>
          <a:prstGeom prst="rect">
            <a:avLst/>
          </a:prstGeom>
          <a:noFill/>
        </p:spPr>
      </p:pic>
      <p:pic>
        <p:nvPicPr>
          <p:cNvPr id="8198" name="Picture 6" descr="C:\Users\userrr\Desktop\normy-gto-2018-goda-tablitsa-normativov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0136" y="-15117"/>
            <a:ext cx="1823864" cy="182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ина\Desktop\Мамино\DSC05908.JPG"/>
          <p:cNvPicPr>
            <a:picLocks noChangeAspect="1" noChangeArrowheads="1"/>
          </p:cNvPicPr>
          <p:nvPr/>
        </p:nvPicPr>
        <p:blipFill>
          <a:blip r:embed="rId2" cstate="print"/>
          <a:srcRect l="7497" t="4445" r="4156"/>
          <a:stretch>
            <a:fillRect/>
          </a:stretch>
        </p:blipFill>
        <p:spPr bwMode="auto">
          <a:xfrm>
            <a:off x="6084168" y="3789040"/>
            <a:ext cx="2888186" cy="28980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Алина\Desktop\Мамино\DSC05909.JPG"/>
          <p:cNvPicPr>
            <a:picLocks noChangeAspect="1" noChangeArrowheads="1"/>
          </p:cNvPicPr>
          <p:nvPr/>
        </p:nvPicPr>
        <p:blipFill>
          <a:blip r:embed="rId3" cstate="print"/>
          <a:srcRect l="12388" t="5279"/>
          <a:stretch>
            <a:fillRect/>
          </a:stretch>
        </p:blipFill>
        <p:spPr bwMode="auto">
          <a:xfrm>
            <a:off x="6084168" y="692696"/>
            <a:ext cx="2889103" cy="26972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44691"/>
            <a:ext cx="5040559" cy="62133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-19202" y="43359"/>
            <a:ext cx="9256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Неоднократные победители областных акций </a:t>
            </a:r>
          </a:p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«Единый день ГТО», «За жизнь без барьеров»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Алина\Desktop\Мамино\Фото 23 февраля\____20180222_16846002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16632"/>
            <a:ext cx="5040000" cy="3780000"/>
          </a:xfrm>
          <a:prstGeom prst="rect">
            <a:avLst/>
          </a:prstGeom>
          <a:noFill/>
        </p:spPr>
      </p:pic>
      <p:pic>
        <p:nvPicPr>
          <p:cNvPr id="3" name="Picture 2" descr="C:\Users\Алина\Desktop\Мамино\Фото 23 февраля\____20180222_11171163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996952"/>
            <a:ext cx="5040000" cy="378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1116035"/>
            <a:ext cx="4060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</a:rPr>
              <a:t>Работа с родителями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99792" cy="44371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262778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321496"/>
            <a:ext cx="3702449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IMG_27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04931" y="260648"/>
            <a:ext cx="5039069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Users\Алина\Desktop\Мамино\акция\семейная спартакиада 2017\IMG_27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5" y="2996952"/>
            <a:ext cx="5039799" cy="37800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691437" y="5016077"/>
            <a:ext cx="28564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«Семейная </a:t>
            </a:r>
          </a:p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Спартакиада»</a:t>
            </a:r>
            <a:endParaRPr lang="ru-RU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Алина\Desktop\Мамино\DSC05909.JPG"/>
          <p:cNvPicPr>
            <a:picLocks noChangeAspect="1" noChangeArrowheads="1"/>
          </p:cNvPicPr>
          <p:nvPr/>
        </p:nvPicPr>
        <p:blipFill>
          <a:blip r:embed="rId2" cstate="print"/>
          <a:srcRect l="12388" t="5279"/>
          <a:stretch>
            <a:fillRect/>
          </a:stretch>
        </p:blipFill>
        <p:spPr bwMode="auto">
          <a:xfrm>
            <a:off x="5364088" y="4263855"/>
            <a:ext cx="3255055" cy="25941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-19202" y="43359"/>
            <a:ext cx="9256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cs typeface="Arial" pitchFamily="34" charset="0"/>
              </a:rPr>
              <a:t>Многократные победители областной акции «Единый день ГТО»</a:t>
            </a:r>
          </a:p>
          <a:p>
            <a:pPr algn="ctr"/>
            <a:endParaRPr lang="ru-RU" sz="2400" b="1" dirty="0" smtClean="0">
              <a:solidFill>
                <a:srgbClr val="FFFF00"/>
              </a:solidFill>
              <a:cs typeface="Arial" pitchFamily="34" charset="0"/>
            </a:endParaRPr>
          </a:p>
          <a:p>
            <a:pPr algn="ctr"/>
            <a:endParaRPr lang="ru-RU" sz="2400" b="1" dirty="0" smtClean="0">
              <a:solidFill>
                <a:srgbClr val="FFFF00"/>
              </a:solidFill>
              <a:cs typeface="Arial" pitchFamily="34" charset="0"/>
            </a:endParaRPr>
          </a:p>
          <a:p>
            <a:pPr algn="ctr"/>
            <a:endParaRPr lang="ru-RU" sz="2400" b="1" dirty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620688"/>
            <a:ext cx="2880320" cy="357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:\Users\Алина\Desktop\LdPnrn3F2C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764704"/>
            <a:ext cx="4320480" cy="58326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12902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latin typeface="+mj-lt"/>
              </a:rPr>
              <a:t>ГТО  с  профсоюзом</a:t>
            </a:r>
            <a:endParaRPr lang="ru-RU" sz="3200" b="1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3888432" cy="2916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908720"/>
            <a:ext cx="3687750" cy="276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221088"/>
            <a:ext cx="4176464" cy="2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4392488" cy="3294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Алина\Desktop\N_c1jrq62z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00808"/>
            <a:ext cx="4176464" cy="515719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95536" y="3789040"/>
            <a:ext cx="38884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Наши выпускники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10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26543"/>
            <a:ext cx="5940152" cy="11314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12902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FF00"/>
                </a:solidFill>
                <a:latin typeface="+mj-lt"/>
              </a:rPr>
              <a:t>НАШИ ДОСТИЖЕНИЯ</a:t>
            </a:r>
            <a:endParaRPr lang="ru-RU" sz="3200" b="1" dirty="0">
              <a:solidFill>
                <a:srgbClr val="FFFF00"/>
              </a:solidFill>
              <a:latin typeface="+mj-lt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410">
            <a:off x="4669059" y="3965914"/>
            <a:ext cx="1550055" cy="28415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674">
            <a:off x="123565" y="3492570"/>
            <a:ext cx="1603588" cy="29397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73890" cy="32519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268760"/>
            <a:ext cx="2304256" cy="42241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002116"/>
            <a:ext cx="1557866" cy="28558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63931">
            <a:off x="4988839" y="830031"/>
            <a:ext cx="1369502" cy="25105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13842">
            <a:off x="6816938" y="80325"/>
            <a:ext cx="1923221" cy="3525654"/>
          </a:xfrm>
          <a:prstGeom prst="rect">
            <a:avLst/>
          </a:prstGeom>
        </p:spPr>
      </p:pic>
      <p:pic>
        <p:nvPicPr>
          <p:cNvPr id="11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26543"/>
            <a:ext cx="5940152" cy="1131457"/>
          </a:xfrm>
          <a:prstGeom prst="rect">
            <a:avLst/>
          </a:prstGeom>
          <a:noFill/>
        </p:spPr>
      </p:pic>
      <p:pic>
        <p:nvPicPr>
          <p:cNvPr id="12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" y="5878943"/>
            <a:ext cx="5940152" cy="11314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84" y="0"/>
            <a:ext cx="9073016" cy="244827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79512" y="2564904"/>
            <a:ext cx="87849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Выполнили нормативы  ВФСК  ГТО:</a:t>
            </a:r>
          </a:p>
          <a:p>
            <a:pPr algn="ctr"/>
            <a:endParaRPr lang="ru-RU" sz="1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2018 год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11 воспитанников (27,5%)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2019 год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16 воспитанников (40%) + 5 сотрудников (9,4 %)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+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2 родителей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(законных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представителей)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2020 год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24 воспитанника (60%) и 17 сотрудников нашего ДОУ (32,1 %) +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5 родителей (законных представителей)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2021 год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32 воспитанника (80 %), 22 сотрудника (41,5 %) и 7 родителей (законных представителей)</a:t>
            </a:r>
          </a:p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     2022 – 2023 год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43 воспитанника (97,4 %), 10 сотрудников (87,5%), 24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родителей (законных представителей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Sennikova\Desktop\normy-gto-201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6512" y="-1"/>
            <a:ext cx="9180000" cy="174856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764704"/>
            <a:ext cx="8712968" cy="3960440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r>
              <a:rPr lang="ru-RU" sz="4400" b="1" dirty="0" smtClean="0"/>
              <a:t>    </a:t>
            </a:r>
            <a:r>
              <a:rPr lang="ru-RU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БЛАГОДАРЮ  ЗА  ВНИМАНИЕ!</a:t>
            </a:r>
            <a:endParaRPr lang="ru-RU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1316</TotalTime>
  <Words>642</Words>
  <Application>Microsoft Office PowerPoint</Application>
  <PresentationFormat>Экран (4:3)</PresentationFormat>
  <Paragraphs>66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От значка гто –  к достойным победам!</vt:lpstr>
      <vt:lpstr>Слайд 2</vt:lpstr>
      <vt:lpstr>Слайд 3</vt:lpstr>
      <vt:lpstr>Цель:</vt:lpstr>
      <vt:lpstr>Слайд 5</vt:lpstr>
      <vt:lpstr>Актуальность</vt:lpstr>
      <vt:lpstr>Новизна:</vt:lpstr>
      <vt:lpstr>Эффективность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Sennikova</dc:creator>
  <cp:lastModifiedBy>Алина</cp:lastModifiedBy>
  <cp:revision>157</cp:revision>
  <dcterms:created xsi:type="dcterms:W3CDTF">2015-07-23T12:17:32Z</dcterms:created>
  <dcterms:modified xsi:type="dcterms:W3CDTF">2024-03-22T11:52:08Z</dcterms:modified>
</cp:coreProperties>
</file>