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6" r:id="rId2"/>
    <p:sldId id="300" r:id="rId3"/>
    <p:sldId id="282" r:id="rId4"/>
    <p:sldId id="301" r:id="rId5"/>
    <p:sldId id="303" r:id="rId6"/>
    <p:sldId id="305" r:id="rId7"/>
    <p:sldId id="285" r:id="rId8"/>
    <p:sldId id="288" r:id="rId9"/>
    <p:sldId id="279" r:id="rId10"/>
    <p:sldId id="287" r:id="rId11"/>
    <p:sldId id="290" r:id="rId12"/>
    <p:sldId id="299" r:id="rId13"/>
    <p:sldId id="297" r:id="rId14"/>
    <p:sldId id="294" r:id="rId15"/>
    <p:sldId id="293" r:id="rId16"/>
    <p:sldId id="318" r:id="rId17"/>
    <p:sldId id="275" r:id="rId18"/>
    <p:sldId id="313" r:id="rId19"/>
    <p:sldId id="314" r:id="rId20"/>
    <p:sldId id="315" r:id="rId21"/>
    <p:sldId id="31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>
      <p:cViewPr varScale="1">
        <p:scale>
          <a:sx n="115" d="100"/>
          <a:sy n="115" d="100"/>
        </p:scale>
        <p:origin x="153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258203-F185-466B-A6B2-84D739F28138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04E30-CEB2-4CD0-BBAE-7163423C05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04E30-CEB2-4CD0-BBAE-7163423C05F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04E30-CEB2-4CD0-BBAE-7163423C05F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04E30-CEB2-4CD0-BBAE-7163423C05F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04E30-CEB2-4CD0-BBAE-7163423C05F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04E30-CEB2-4CD0-BBAE-7163423C05F7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04E30-CEB2-4CD0-BBAE-7163423C05F7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635A-41A6-43BC-99D8-19209149221D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7D21B-90A0-49E4-9810-56B1C1ADE3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635A-41A6-43BC-99D8-19209149221D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7D21B-90A0-49E4-9810-56B1C1ADE3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635A-41A6-43BC-99D8-19209149221D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7D21B-90A0-49E4-9810-56B1C1ADE3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635A-41A6-43BC-99D8-19209149221D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7D21B-90A0-49E4-9810-56B1C1ADE3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635A-41A6-43BC-99D8-19209149221D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7D21B-90A0-49E4-9810-56B1C1ADE3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635A-41A6-43BC-99D8-19209149221D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7D21B-90A0-49E4-9810-56B1C1ADE3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635A-41A6-43BC-99D8-19209149221D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7D21B-90A0-49E4-9810-56B1C1ADE3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635A-41A6-43BC-99D8-19209149221D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7D21B-90A0-49E4-9810-56B1C1ADE3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635A-41A6-43BC-99D8-19209149221D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7D21B-90A0-49E4-9810-56B1C1ADE3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635A-41A6-43BC-99D8-19209149221D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7D21B-90A0-49E4-9810-56B1C1ADE3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635A-41A6-43BC-99D8-19209149221D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7D21B-90A0-49E4-9810-56B1C1ADE33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9635A-41A6-43BC-99D8-19209149221D}" type="datetimeFigureOut">
              <a:rPr lang="ru-RU" smtClean="0"/>
              <a:pPr/>
              <a:t>29.10.2021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7D21B-90A0-49E4-9810-56B1C1ADE3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?lr=213&amp;source=wiz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8100" y="-35719"/>
            <a:ext cx="9182100" cy="6893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571604" y="2428868"/>
            <a:ext cx="532903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«вода – источник здоровья!»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625" y="1607331"/>
            <a:ext cx="504056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1600" b="1" dirty="0" smtClean="0">
              <a:latin typeface="Times New Roman" pitchFamily="18" charset="0"/>
            </a:endParaRPr>
          </a:p>
          <a:p>
            <a:pPr algn="ctr"/>
            <a:r>
              <a:rPr lang="ru-RU" sz="1200" dirty="0" smtClean="0">
                <a:latin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</a:rPr>
              <a:t>Детско-родительский проект </a:t>
            </a:r>
          </a:p>
          <a:p>
            <a:pPr algn="ctr"/>
            <a:endParaRPr lang="ru-RU" sz="2000" b="1" i="1" dirty="0" smtClean="0">
              <a:latin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</a:endParaRPr>
          </a:p>
          <a:p>
            <a:pPr algn="ctr"/>
            <a:endParaRPr lang="ru-RU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3714752"/>
            <a:ext cx="47529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Пьянков Андрей 4 класс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Пьянкова Наталья Александровна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Заведующий МБДОУ детский сад № 6 «Снежинка»</a:t>
            </a: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1964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1214422"/>
            <a:ext cx="838205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2800" b="1" i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just"/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>Вода, у тебя нет ни вкуса, ни запаха,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Тебя невозможно описать, тобой наслаждаться, 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не  ведая, что ты такое.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Нельзя сказать, что ты необходима для жизни: ты сама жизнь!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Ты наполняешь нас радостью, которую не объяснишь нашими чувствами.</a:t>
            </a:r>
          </a:p>
          <a:p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3000372"/>
            <a:ext cx="7810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66723" y="4581128"/>
            <a:ext cx="77153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                                                                                     </a:t>
            </a:r>
          </a:p>
          <a:p>
            <a:pPr algn="just"/>
            <a:endParaRPr lang="ru-RU" sz="2400" b="1" dirty="0" smtClean="0">
              <a:latin typeface="Monotype Corsiva" pitchFamily="66" charset="0"/>
            </a:endParaRPr>
          </a:p>
          <a:p>
            <a:pPr algn="just"/>
            <a:endParaRPr lang="ru-RU" sz="2400" b="1" dirty="0" smtClean="0">
              <a:latin typeface="Monotype Corsiva" pitchFamily="66" charset="0"/>
            </a:endParaRPr>
          </a:p>
          <a:p>
            <a:pPr algn="just"/>
            <a:r>
              <a:rPr lang="ru-RU" sz="2400" b="1" dirty="0" smtClean="0">
                <a:latin typeface="Monotype Corsiva" pitchFamily="66" charset="0"/>
              </a:rPr>
              <a:t>                                                                               </a:t>
            </a:r>
          </a:p>
          <a:p>
            <a:pPr algn="just"/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                                                                             А. Сент-Экзюпери</a:t>
            </a:r>
            <a:endParaRPr lang="ru-RU" sz="2400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dirty="0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231" y="247"/>
            <a:chExt cx="5760" cy="3874"/>
          </a:xfrm>
        </p:grpSpPr>
        <p:pic>
          <p:nvPicPr>
            <p:cNvPr id="9" name="Picture 6" descr="d00e35132e37"/>
            <p:cNvPicPr>
              <a:picLocks noChangeAspect="1" noChangeArrowheads="1"/>
            </p:cNvPicPr>
            <p:nvPr/>
          </p:nvPicPr>
          <p:blipFill>
            <a:blip r:embed="rId3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5" descr="d00e35132e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1" y="247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23" name="Picture 3" descr="C:\Documents and Settings\Admin\Рабочий стол\Новая папка\Фото-02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42852"/>
            <a:ext cx="4795520" cy="3596640"/>
          </a:xfrm>
          <a:prstGeom prst="rect">
            <a:avLst/>
          </a:prstGeom>
          <a:noFill/>
        </p:spPr>
      </p:pic>
      <p:pic>
        <p:nvPicPr>
          <p:cNvPr id="30722" name="Picture 2" descr="C:\Documents and Settings\Admin\Рабочий стол\Новая папка\Фото-02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214686"/>
            <a:ext cx="4551680" cy="341376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42844" y="42860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Солнце, воздух </a:t>
            </a:r>
          </a:p>
          <a:p>
            <a:r>
              <a:rPr lang="ru-RU" sz="2800" b="1" dirty="0" smtClean="0">
                <a:solidFill>
                  <a:srgbClr val="0070C0"/>
                </a:solidFill>
              </a:rPr>
              <a:t>и вода – со мной навсегда!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 noGrp="1"/>
          </p:cNvGrpSpPr>
          <p:nvPr/>
        </p:nvGrpSpPr>
        <p:grpSpPr bwMode="auto">
          <a:xfrm>
            <a:off x="457200" y="274638"/>
            <a:ext cx="8532000" cy="1143000"/>
            <a:chOff x="0" y="0"/>
            <a:chExt cx="5760" cy="3874"/>
          </a:xfrm>
        </p:grpSpPr>
        <p:pic>
          <p:nvPicPr>
            <p:cNvPr id="5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-288000" y="54000"/>
            <a:ext cx="9432000" cy="6804000"/>
            <a:chOff x="0" y="0"/>
            <a:chExt cx="5760" cy="3874"/>
          </a:xfrm>
        </p:grpSpPr>
        <p:pic>
          <p:nvPicPr>
            <p:cNvPr id="8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315273"/>
            <a:ext cx="184731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1" descr="C:\Documents and Settings\Admin\Рабочий стол\Новая папка\Фото-01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071810"/>
            <a:ext cx="4145280" cy="310896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138348">
            <a:off x="191070" y="1476931"/>
            <a:ext cx="3060000" cy="30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111683">
            <a:off x="4680450" y="322740"/>
            <a:ext cx="2736000" cy="27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357166"/>
            <a:ext cx="609025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 воды не могут жить и растения,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вот поэтому мы их поливаем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 noGrp="1"/>
          </p:cNvGrpSpPr>
          <p:nvPr/>
        </p:nvGrpSpPr>
        <p:grpSpPr bwMode="auto">
          <a:xfrm>
            <a:off x="457200" y="274638"/>
            <a:ext cx="8532000" cy="1143000"/>
            <a:chOff x="0" y="0"/>
            <a:chExt cx="5760" cy="3874"/>
          </a:xfrm>
        </p:grpSpPr>
        <p:pic>
          <p:nvPicPr>
            <p:cNvPr id="5" name="Picture 5" descr="d00e35132e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d00e35132e37"/>
            <p:cNvPicPr>
              <a:picLocks noChangeAspect="1" noChangeArrowheads="1"/>
            </p:cNvPicPr>
            <p:nvPr/>
          </p:nvPicPr>
          <p:blipFill>
            <a:blip r:embed="rId3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54000"/>
            <a:ext cx="9432000" cy="6804000"/>
            <a:chOff x="0" y="0"/>
            <a:chExt cx="5760" cy="3874"/>
          </a:xfrm>
        </p:grpSpPr>
        <p:pic>
          <p:nvPicPr>
            <p:cNvPr id="8" name="Picture 5" descr="d00e35132e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d00e35132e37"/>
            <p:cNvPicPr>
              <a:picLocks noChangeAspect="1" noChangeArrowheads="1"/>
            </p:cNvPicPr>
            <p:nvPr/>
          </p:nvPicPr>
          <p:blipFill>
            <a:blip r:embed="rId3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315273"/>
            <a:ext cx="184731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снежинка\Desktop\Андрей\image (В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48553">
            <a:off x="5394728" y="322639"/>
            <a:ext cx="2448000" cy="2448000"/>
          </a:xfrm>
          <a:prstGeom prst="rect">
            <a:avLst/>
          </a:prstGeom>
          <a:noFill/>
        </p:spPr>
      </p:pic>
      <p:pic>
        <p:nvPicPr>
          <p:cNvPr id="10" name="Picture 3" descr="C:\Users\снежинка\Desktop\Андрей\image (Г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14290"/>
            <a:ext cx="2412000" cy="2412000"/>
          </a:xfrm>
          <a:prstGeom prst="rect">
            <a:avLst/>
          </a:prstGeom>
          <a:noFill/>
        </p:spPr>
      </p:pic>
      <p:pic>
        <p:nvPicPr>
          <p:cNvPr id="2052" name="Picture 4" descr="C:\Users\снежинка\Desktop\Андрей\image (Б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1029072">
            <a:off x="5188859" y="2902851"/>
            <a:ext cx="2484000" cy="2484000"/>
          </a:xfrm>
          <a:prstGeom prst="rect">
            <a:avLst/>
          </a:prstGeom>
          <a:noFill/>
        </p:spPr>
      </p:pic>
      <p:pic>
        <p:nvPicPr>
          <p:cNvPr id="2054" name="Picture 6" descr="C:\Users\снежинка\Desktop\Андрей\Ф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85852" y="2928934"/>
            <a:ext cx="2664000" cy="2664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2857488" y="785794"/>
            <a:ext cx="2289986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Кому нужна 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вода ?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Всем живым 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организмам!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 noGrp="1"/>
          </p:cNvGrpSpPr>
          <p:nvPr/>
        </p:nvGrpSpPr>
        <p:grpSpPr bwMode="auto">
          <a:xfrm>
            <a:off x="457200" y="274638"/>
            <a:ext cx="8532000" cy="1143000"/>
            <a:chOff x="0" y="0"/>
            <a:chExt cx="5760" cy="3874"/>
          </a:xfrm>
        </p:grpSpPr>
        <p:pic>
          <p:nvPicPr>
            <p:cNvPr id="5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3874"/>
          </a:xfrm>
        </p:grpSpPr>
        <p:pic>
          <p:nvPicPr>
            <p:cNvPr id="8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315273"/>
            <a:ext cx="184731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Documents and Settings\Admin\Рабочий стол\Новая папка\7iw7jBY-l1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75245">
            <a:off x="1054194" y="1350758"/>
            <a:ext cx="2664000" cy="4003437"/>
          </a:xfrm>
          <a:prstGeom prst="rect">
            <a:avLst/>
          </a:prstGeom>
          <a:noFill/>
        </p:spPr>
      </p:pic>
      <p:pic>
        <p:nvPicPr>
          <p:cNvPr id="2050" name="Picture 2" descr="C:\Users\снежинка\Desktop\image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428604"/>
            <a:ext cx="2988000" cy="2988000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2214554"/>
            <a:ext cx="21812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3571876"/>
            <a:ext cx="2181225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00034" y="214290"/>
            <a:ext cx="42916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мире очень много водоемов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 реки, моря, океаны.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море вода очень соленая!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 noGrp="1"/>
          </p:cNvGrpSpPr>
          <p:nvPr/>
        </p:nvGrpSpPr>
        <p:grpSpPr bwMode="auto">
          <a:xfrm>
            <a:off x="457200" y="274638"/>
            <a:ext cx="8532000" cy="1143000"/>
            <a:chOff x="0" y="0"/>
            <a:chExt cx="5760" cy="3874"/>
          </a:xfrm>
        </p:grpSpPr>
        <p:pic>
          <p:nvPicPr>
            <p:cNvPr id="5" name="Picture 5" descr="d00e35132e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d00e35132e37"/>
            <p:cNvPicPr>
              <a:picLocks noChangeAspect="1" noChangeArrowheads="1"/>
            </p:cNvPicPr>
            <p:nvPr/>
          </p:nvPicPr>
          <p:blipFill>
            <a:blip r:embed="rId3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-288000" y="54000"/>
            <a:ext cx="9432000" cy="6804000"/>
            <a:chOff x="0" y="0"/>
            <a:chExt cx="5760" cy="3874"/>
          </a:xfrm>
        </p:grpSpPr>
        <p:pic>
          <p:nvPicPr>
            <p:cNvPr id="8" name="Picture 5" descr="d00e35132e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d00e35132e37"/>
            <p:cNvPicPr>
              <a:picLocks noChangeAspect="1" noChangeArrowheads="1"/>
            </p:cNvPicPr>
            <p:nvPr/>
          </p:nvPicPr>
          <p:blipFill>
            <a:blip r:embed="rId3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315273"/>
            <a:ext cx="184731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500042"/>
            <a:ext cx="3168000" cy="31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1000108"/>
            <a:ext cx="3276000" cy="32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643042" y="4500570"/>
            <a:ext cx="49752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 встречаемся с водой повсюду.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Облака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 капельки воды.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Фото из самолета на облака.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 noGrp="1"/>
          </p:cNvGrpSpPr>
          <p:nvPr/>
        </p:nvGrpSpPr>
        <p:grpSpPr bwMode="auto">
          <a:xfrm>
            <a:off x="457200" y="274638"/>
            <a:ext cx="8532000" cy="1143000"/>
            <a:chOff x="0" y="0"/>
            <a:chExt cx="5760" cy="3874"/>
          </a:xfrm>
        </p:grpSpPr>
        <p:pic>
          <p:nvPicPr>
            <p:cNvPr id="5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0"/>
            <a:ext cx="9144001" cy="6857999"/>
            <a:chOff x="0" y="0"/>
            <a:chExt cx="5760" cy="3874"/>
          </a:xfrm>
        </p:grpSpPr>
        <p:pic>
          <p:nvPicPr>
            <p:cNvPr id="8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315273"/>
            <a:ext cx="184731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снежинка\Desktop\image (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785926"/>
            <a:ext cx="3780000" cy="3780000"/>
          </a:xfrm>
          <a:prstGeom prst="rect">
            <a:avLst/>
          </a:prstGeom>
          <a:noFill/>
        </p:spPr>
      </p:pic>
      <p:pic>
        <p:nvPicPr>
          <p:cNvPr id="1026" name="Picture 2" descr="C:\Users\снежинка\Desktop\Андрей\image (Д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5" y="714355"/>
            <a:ext cx="2448000" cy="2448000"/>
          </a:xfrm>
          <a:prstGeom prst="rect">
            <a:avLst/>
          </a:prstGeom>
          <a:noFill/>
        </p:spPr>
      </p:pic>
      <p:pic>
        <p:nvPicPr>
          <p:cNvPr id="1027" name="Picture 3" descr="C:\Users\снежинка\Desktop\Андрей\image 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3286124"/>
            <a:ext cx="2448000" cy="2448000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214290"/>
            <a:ext cx="47550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 необходима для животных.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и существование их, а для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кого то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 среда обитания.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 noGrp="1"/>
          </p:cNvGrpSpPr>
          <p:nvPr/>
        </p:nvGrpSpPr>
        <p:grpSpPr bwMode="auto">
          <a:xfrm>
            <a:off x="457200" y="274638"/>
            <a:ext cx="8532000" cy="1143000"/>
            <a:chOff x="0" y="0"/>
            <a:chExt cx="5760" cy="3874"/>
          </a:xfrm>
        </p:grpSpPr>
        <p:pic>
          <p:nvPicPr>
            <p:cNvPr id="5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0"/>
            <a:ext cx="9144001" cy="6857999"/>
            <a:chOff x="0" y="0"/>
            <a:chExt cx="5760" cy="3874"/>
          </a:xfrm>
        </p:grpSpPr>
        <p:pic>
          <p:nvPicPr>
            <p:cNvPr id="8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315273"/>
            <a:ext cx="184731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714612" y="714356"/>
            <a:ext cx="3424079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</a:rPr>
              <a:t>Вывод: 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C00000"/>
                </a:solidFill>
              </a:rPr>
              <a:t>Вода – это жизнь!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 smtClean="0">
                <a:solidFill>
                  <a:srgbClr val="C00000"/>
                </a:solidFill>
              </a:rPr>
              <a:t> Без неё не проживёшь!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86000" y="2219438"/>
            <a:ext cx="4572000" cy="35455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endParaRPr lang="ru-RU" b="1" i="1" dirty="0" smtClean="0">
              <a:solidFill>
                <a:srgbClr val="002060"/>
              </a:solidFill>
            </a:endParaRPr>
          </a:p>
          <a:p>
            <a:pPr lvl="0" algn="ctr">
              <a:spcBef>
                <a:spcPct val="20000"/>
              </a:spcBef>
              <a:defRPr/>
            </a:pPr>
            <a:r>
              <a:rPr lang="ru-RU" sz="2400" b="1" i="1" dirty="0" smtClean="0">
                <a:solidFill>
                  <a:srgbClr val="002060"/>
                </a:solidFill>
              </a:rPr>
              <a:t>Не умыться , не напиться 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2400" b="1" i="1" dirty="0" smtClean="0">
                <a:solidFill>
                  <a:srgbClr val="002060"/>
                </a:solidFill>
              </a:rPr>
              <a:t>    без воды.                                                                                  Листику не распуститься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2400" b="1" i="1" dirty="0" smtClean="0">
                <a:solidFill>
                  <a:srgbClr val="002060"/>
                </a:solidFill>
              </a:rPr>
              <a:t>    без воды.                                                                                           Без воды прожить не могут                                                               Птица , зверь и человек!                                                             И поэтому всегда                                                                      Всем везде нужна вода!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4507" y="4554149"/>
            <a:ext cx="3416300" cy="2193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60648"/>
            <a:ext cx="2165337" cy="1645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" name="TextBox 8"/>
          <p:cNvSpPr txBox="1"/>
          <p:nvPr/>
        </p:nvSpPr>
        <p:spPr>
          <a:xfrm>
            <a:off x="2071670" y="285728"/>
            <a:ext cx="47506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C00000"/>
                </a:solidFill>
                <a:latin typeface="Monotype Corsiva" pitchFamily="66" charset="0"/>
              </a:rPr>
              <a:t>Наши  достижения или результат:</a:t>
            </a:r>
            <a:endParaRPr lang="ru-RU" sz="2800" b="1" u="sng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1785926"/>
            <a:ext cx="612068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Снижение заболеваемости 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(за три года посещения школы нет пропусков по болезни)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Позитивная динамика отношения ребенка к своему здоровью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Активное применение здоровьесберегающих  технологий в в семье, потребность  в здоровом </a:t>
            </a: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образе жизни</a:t>
            </a:r>
          </a:p>
          <a:p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</a:rPr>
              <a:t>А дальше … проект продолжается! 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снежинка\Desktop\Андрей\image (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1928802"/>
            <a:ext cx="2181225" cy="2181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 noGrp="1"/>
          </p:cNvGrpSpPr>
          <p:nvPr/>
        </p:nvGrpSpPr>
        <p:grpSpPr bwMode="auto">
          <a:xfrm>
            <a:off x="457200" y="274638"/>
            <a:ext cx="8532000" cy="1143000"/>
            <a:chOff x="0" y="0"/>
            <a:chExt cx="5760" cy="3874"/>
          </a:xfrm>
        </p:grpSpPr>
        <p:pic>
          <p:nvPicPr>
            <p:cNvPr id="5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0"/>
            <a:ext cx="9144001" cy="6857999"/>
            <a:chOff x="0" y="0"/>
            <a:chExt cx="5760" cy="3874"/>
          </a:xfrm>
        </p:grpSpPr>
        <p:pic>
          <p:nvPicPr>
            <p:cNvPr id="8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315273"/>
            <a:ext cx="184731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28992" y="571480"/>
            <a:ext cx="2479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u="sng" cap="all" dirty="0" smtClean="0">
                <a:ln>
                  <a:solidFill>
                    <a:srgbClr val="FF0000"/>
                  </a:solidFill>
                </a:ln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Народная мудрость</a:t>
            </a:r>
            <a:endParaRPr lang="ru-RU" b="1" u="sng" cap="all" dirty="0">
              <a:ln>
                <a:solidFill>
                  <a:srgbClr val="FF0000"/>
                </a:solidFill>
              </a:ln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28728" y="1214422"/>
            <a:ext cx="4572000" cy="38010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3">
              <a:buFont typeface="Arial" pitchFamily="34" charset="0"/>
              <a:buChar char="•"/>
            </a:pPr>
            <a:r>
              <a:rPr lang="ru-RU" sz="3600" b="1" dirty="0" smtClean="0">
                <a:solidFill>
                  <a:srgbClr val="FF0000"/>
                </a:solidFill>
              </a:rPr>
              <a:t>Вода – мать полей,</a:t>
            </a:r>
          </a:p>
          <a:p>
            <a:pPr marL="0" lvl="3"/>
            <a:r>
              <a:rPr lang="ru-RU" sz="3600" b="1" dirty="0" smtClean="0">
                <a:solidFill>
                  <a:srgbClr val="FF0000"/>
                </a:solidFill>
              </a:rPr>
              <a:t>  а без матери не проживёшь</a:t>
            </a:r>
            <a:endParaRPr lang="ru-RU" sz="3100" i="1" dirty="0" smtClean="0">
              <a:solidFill>
                <a:srgbClr val="FF0000"/>
              </a:solidFill>
            </a:endParaRPr>
          </a:p>
          <a:p>
            <a:pPr marL="0" lvl="3"/>
            <a:r>
              <a:rPr lang="ru-RU" sz="3100" i="1" dirty="0" smtClean="0">
                <a:solidFill>
                  <a:srgbClr val="002060"/>
                </a:solidFill>
              </a:rPr>
              <a:t>( Китайская пословица)</a:t>
            </a: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4000" dirty="0" smtClean="0"/>
              <a:t> 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 smtClean="0"/>
          </a:p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714480" y="364331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Мы не ценим воду до тех пор, пока не высохнет колодец </a:t>
            </a:r>
          </a:p>
          <a:p>
            <a:pPr algn="ctr">
              <a:defRPr/>
            </a:pPr>
            <a:r>
              <a:rPr lang="ru-RU" sz="3200" i="1" dirty="0" smtClean="0">
                <a:solidFill>
                  <a:srgbClr val="002060"/>
                </a:solidFill>
              </a:rPr>
              <a:t>(Английская пословица) </a:t>
            </a:r>
            <a:endParaRPr lang="ru-RU" sz="3200" i="1" dirty="0">
              <a:solidFill>
                <a:srgbClr val="002060"/>
              </a:solidFill>
            </a:endParaRPr>
          </a:p>
        </p:txBody>
      </p:sp>
      <p:pic>
        <p:nvPicPr>
          <p:cNvPr id="16" name="Picture 3" descr="C:\Users\user\Pictures\elitefon_ru-1742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312000" y="2143116"/>
            <a:ext cx="2832000" cy="212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 noGrp="1"/>
          </p:cNvGrpSpPr>
          <p:nvPr/>
        </p:nvGrpSpPr>
        <p:grpSpPr bwMode="auto">
          <a:xfrm>
            <a:off x="457200" y="274638"/>
            <a:ext cx="8532000" cy="1143000"/>
            <a:chOff x="0" y="0"/>
            <a:chExt cx="5760" cy="3874"/>
          </a:xfrm>
        </p:grpSpPr>
        <p:pic>
          <p:nvPicPr>
            <p:cNvPr id="5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-1" y="0"/>
            <a:ext cx="9144001" cy="6857999"/>
            <a:chOff x="0" y="0"/>
            <a:chExt cx="5760" cy="3874"/>
          </a:xfrm>
        </p:grpSpPr>
        <p:pic>
          <p:nvPicPr>
            <p:cNvPr id="8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315273"/>
            <a:ext cx="184731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42860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Arial" pitchFamily="34" charset="0"/>
              <a:buChar char="•"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Мы не ценим воду до тех пор, пока не высохнет колодец </a:t>
            </a:r>
          </a:p>
          <a:p>
            <a:pPr algn="ctr">
              <a:defRPr/>
            </a:pPr>
            <a:r>
              <a:rPr lang="ru-RU" sz="3200" i="1" dirty="0" smtClean="0">
                <a:solidFill>
                  <a:srgbClr val="002060"/>
                </a:solidFill>
              </a:rPr>
              <a:t>(Английская пословица) </a:t>
            </a:r>
            <a:endParaRPr lang="ru-RU" sz="3200" i="1" dirty="0">
              <a:solidFill>
                <a:srgbClr val="002060"/>
              </a:solidFill>
            </a:endParaRPr>
          </a:p>
        </p:txBody>
      </p:sp>
      <p:pic>
        <p:nvPicPr>
          <p:cNvPr id="17" name="Picture 2" descr="C:\Users\user\Pictures\water-liv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285984" y="2571744"/>
            <a:ext cx="4608512" cy="300014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" y="0"/>
            <a:ext cx="91186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761974" y="1500174"/>
            <a:ext cx="76200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Monotype Corsiva" pitchFamily="66" charset="0"/>
              </a:rPr>
              <a:t>Сохранить здоровье на года 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Monotype Corsiva" pitchFamily="66" charset="0"/>
              </a:rPr>
              <a:t>поможет нам целебная вода</a:t>
            </a:r>
          </a:p>
          <a:p>
            <a:pPr algn="just"/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2060848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000" b="1" dirty="0" smtClean="0"/>
          </a:p>
          <a:p>
            <a:r>
              <a:rPr lang="ru-RU" sz="2000" b="1" dirty="0" smtClean="0"/>
              <a:t> </a:t>
            </a:r>
            <a:endParaRPr lang="ru-RU" sz="2000" b="1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99592" y="2679084"/>
            <a:ext cx="741682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u="sng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 проекта</a:t>
            </a:r>
            <a:r>
              <a:rPr kumimoji="0" lang="ru-RU" sz="2400" b="1" i="0" u="sng" strike="noStrike" cap="none" normalizeH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400" b="1" i="0" u="sng" strike="noStrike" cap="none" normalizeH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·  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учить  " слушать" и "слышать" свой организм </a:t>
            </a:r>
            <a:endParaRPr kumimoji="0" lang="ru-RU" sz="2400" b="1" i="0" u="none" strike="noStrike" cap="none" normalizeH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·  формировать потребность в здоровом образе жизни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Планируемый результат:</a:t>
            </a:r>
            <a:endParaRPr kumimoji="0" lang="ru-RU" sz="2400" b="1" i="0" u="none" strike="noStrike" cap="none" normalizeH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привитие навыков профилактики и гигиены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снижение заболеваемости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1" i="0" u="none" strike="noStrike" cap="none" normalizeH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 noGrp="1"/>
          </p:cNvGrpSpPr>
          <p:nvPr/>
        </p:nvGrpSpPr>
        <p:grpSpPr bwMode="auto">
          <a:xfrm>
            <a:off x="457200" y="274638"/>
            <a:ext cx="8532000" cy="1143000"/>
            <a:chOff x="0" y="0"/>
            <a:chExt cx="5760" cy="3874"/>
          </a:xfrm>
        </p:grpSpPr>
        <p:pic>
          <p:nvPicPr>
            <p:cNvPr id="5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-214346" y="0"/>
            <a:ext cx="9144001" cy="6857999"/>
            <a:chOff x="0" y="0"/>
            <a:chExt cx="5760" cy="3874"/>
          </a:xfrm>
        </p:grpSpPr>
        <p:pic>
          <p:nvPicPr>
            <p:cNvPr id="8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315273"/>
            <a:ext cx="184731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0232" y="785794"/>
            <a:ext cx="464345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Интернет-ресурсы и литература:</a:t>
            </a:r>
          </a:p>
          <a:p>
            <a:pPr marL="342900" indent="-342900">
              <a:buAutoNum type="arabicPeriod"/>
            </a:pPr>
            <a:r>
              <a:rPr lang="ru-RU" sz="2400" i="1" dirty="0" smtClean="0">
                <a:hlinkClick r:id="rId3"/>
              </a:rPr>
              <a:t>http://images.yandex.ru/?lr=213&amp;source=wiz</a:t>
            </a:r>
            <a:endParaRPr lang="ru-RU" sz="2400" i="1" dirty="0" smtClean="0"/>
          </a:p>
          <a:p>
            <a:pPr marL="342900" lvl="0" indent="-342900">
              <a:buFontTx/>
              <a:buAutoNum type="arabicPeriod"/>
            </a:pPr>
            <a:r>
              <a:rPr lang="ru-RU" sz="2400" dirty="0" smtClean="0">
                <a:latin typeface="Monotype Corsiva" pitchFamily="66" charset="0"/>
              </a:rPr>
              <a:t>Журнал «Педагогическое мастерство» №3 2003г.</a:t>
            </a:r>
          </a:p>
          <a:p>
            <a:pPr marL="342900" lvl="0" indent="-342900">
              <a:buFontTx/>
              <a:buAutoNum type="arabicPeriod"/>
            </a:pPr>
            <a:r>
              <a:rPr lang="ru-RU" sz="2400" dirty="0" smtClean="0">
                <a:latin typeface="Monotype Corsiva" pitchFamily="66" charset="0"/>
              </a:rPr>
              <a:t>«Нестандартные и интегрированные уроки по курсу «Окружающий мир», </a:t>
            </a:r>
            <a:r>
              <a:rPr lang="ru-RU" sz="2400" dirty="0" err="1" smtClean="0">
                <a:latin typeface="Monotype Corsiva" pitchFamily="66" charset="0"/>
              </a:rPr>
              <a:t>Н.Т.Брыкина</a:t>
            </a:r>
            <a:r>
              <a:rPr lang="ru-RU" sz="2400" dirty="0" smtClean="0">
                <a:latin typeface="Monotype Corsiva" pitchFamily="66" charset="0"/>
              </a:rPr>
              <a:t>,</a:t>
            </a:r>
          </a:p>
          <a:p>
            <a:pPr marL="342900" lvl="0" indent="-342900"/>
            <a:r>
              <a:rPr lang="ru-RU" sz="2400" dirty="0" smtClean="0">
                <a:latin typeface="Monotype Corsiva" pitchFamily="66" charset="0"/>
              </a:rPr>
              <a:t>       </a:t>
            </a:r>
            <a:r>
              <a:rPr lang="ru-RU" sz="2400" dirty="0" err="1" smtClean="0">
                <a:latin typeface="Monotype Corsiva" pitchFamily="66" charset="0"/>
              </a:rPr>
              <a:t>О.Е.Жиренко</a:t>
            </a:r>
            <a:r>
              <a:rPr lang="ru-RU" sz="2400" dirty="0" smtClean="0">
                <a:latin typeface="Monotype Corsiva" pitchFamily="66" charset="0"/>
              </a:rPr>
              <a:t>, Москва: «</a:t>
            </a:r>
            <a:r>
              <a:rPr lang="ru-RU" sz="2400" dirty="0" err="1" smtClean="0">
                <a:latin typeface="Monotype Corsiva" pitchFamily="66" charset="0"/>
              </a:rPr>
              <a:t>Вако</a:t>
            </a:r>
            <a:r>
              <a:rPr lang="ru-RU" sz="2400" dirty="0" smtClean="0">
                <a:latin typeface="Monotype Corsiva" pitchFamily="66" charset="0"/>
              </a:rPr>
              <a:t>», 2004г.</a:t>
            </a:r>
          </a:p>
          <a:p>
            <a:pPr marL="342900" lvl="0" indent="-342900"/>
            <a:r>
              <a:rPr lang="ru-RU" sz="2400" dirty="0" smtClean="0">
                <a:latin typeface="Monotype Corsiva" pitchFamily="66" charset="0"/>
              </a:rPr>
              <a:t>4. Фотографии из личного архива семьи Пьянковых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 noGrp="1"/>
          </p:cNvGrpSpPr>
          <p:nvPr/>
        </p:nvGrpSpPr>
        <p:grpSpPr bwMode="auto">
          <a:xfrm>
            <a:off x="457200" y="274638"/>
            <a:ext cx="8532000" cy="1143000"/>
            <a:chOff x="0" y="0"/>
            <a:chExt cx="5760" cy="3874"/>
          </a:xfrm>
        </p:grpSpPr>
        <p:pic>
          <p:nvPicPr>
            <p:cNvPr id="5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0" y="1"/>
            <a:ext cx="9144001" cy="6857999"/>
            <a:chOff x="0" y="0"/>
            <a:chExt cx="5760" cy="3874"/>
          </a:xfrm>
        </p:grpSpPr>
        <p:pic>
          <p:nvPicPr>
            <p:cNvPr id="8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315273"/>
            <a:ext cx="184731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732" y="2967335"/>
            <a:ext cx="82285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>СПАСИБО ЗА ВНИМАНИЕ!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Светлана\Рабочий стол\кингстон\шаблоны\incora81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11560" y="332657"/>
            <a:ext cx="79928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«Я умею думать, я умею рассуждать. </a:t>
            </a:r>
          </a:p>
          <a:p>
            <a:pPr algn="ctr"/>
            <a:r>
              <a:rPr lang="ru-RU" sz="2400" b="1" dirty="0" smtClean="0"/>
              <a:t>Что полезно для здоровья, то и буду выбирать»</a:t>
            </a:r>
            <a:endParaRPr lang="ru-RU" sz="2400" b="1" dirty="0"/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971600" y="1196753"/>
            <a:ext cx="7200800" cy="2592288"/>
          </a:xfrm>
          <a:prstGeom prst="verticalScroll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2060"/>
            </a:solidFill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 </a:t>
            </a:r>
          </a:p>
          <a:p>
            <a:pPr algn="just"/>
            <a:endParaRPr lang="ru-RU" sz="1600" b="1" dirty="0" smtClean="0">
              <a:solidFill>
                <a:schemeClr val="tx1"/>
              </a:solidFill>
            </a:endParaRPr>
          </a:p>
          <a:p>
            <a:pPr algn="just"/>
            <a:endParaRPr lang="ru-RU" sz="1600" b="1" dirty="0" smtClean="0">
              <a:solidFill>
                <a:schemeClr val="tx1"/>
              </a:solidFill>
            </a:endParaRPr>
          </a:p>
          <a:p>
            <a:pPr algn="just"/>
            <a:endParaRPr lang="ru-RU" sz="1600" b="1" dirty="0" smtClean="0">
              <a:solidFill>
                <a:schemeClr val="tx1"/>
              </a:solidFill>
            </a:endParaRPr>
          </a:p>
          <a:p>
            <a:pPr algn="just"/>
            <a:endParaRPr lang="ru-RU" sz="1600" b="1" dirty="0" smtClean="0">
              <a:solidFill>
                <a:schemeClr val="tx1"/>
              </a:solidFill>
            </a:endParaRPr>
          </a:p>
          <a:p>
            <a:pPr algn="just"/>
            <a:endParaRPr lang="ru-RU" sz="1600" b="1" dirty="0" smtClean="0">
              <a:solidFill>
                <a:schemeClr val="tx1"/>
              </a:solidFill>
            </a:endParaRPr>
          </a:p>
          <a:p>
            <a:pPr algn="just"/>
            <a:endParaRPr lang="ru-RU" sz="16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tx1"/>
                </a:solidFill>
              </a:rPr>
              <a:t>    </a:t>
            </a:r>
            <a:endParaRPr lang="ru-RU" sz="20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b="1" dirty="0" smtClean="0">
              <a:solidFill>
                <a:schemeClr val="tx1"/>
              </a:solidFill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691680" y="1433852"/>
            <a:ext cx="57606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u="sng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Раскрыть</a:t>
            </a:r>
            <a:r>
              <a:rPr kumimoji="0" lang="ru-RU" sz="2000" b="1" i="0" u="sng" strike="noStrike" cap="none" normalizeH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способы оздоровления водой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933056"/>
            <a:ext cx="4968552" cy="257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4507" y="4554149"/>
            <a:ext cx="3416300" cy="2193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60648"/>
            <a:ext cx="2165337" cy="1645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" name="TextBox 8"/>
          <p:cNvSpPr txBox="1"/>
          <p:nvPr/>
        </p:nvSpPr>
        <p:spPr>
          <a:xfrm>
            <a:off x="2071670" y="285728"/>
            <a:ext cx="4750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u="sng" dirty="0" smtClean="0">
                <a:solidFill>
                  <a:srgbClr val="C00000"/>
                </a:solidFill>
                <a:latin typeface="Monotype Corsiva" pitchFamily="66" charset="0"/>
              </a:rPr>
              <a:t>Задачи:</a:t>
            </a:r>
            <a:endParaRPr lang="ru-RU" sz="4800" b="1" u="sng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1785926"/>
            <a:ext cx="61206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Изучить литературу по вопросу целебной силы воды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Освоить способы оздоровления водой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Спроектировать  фотожурнал «Вода в моей жизни»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Развивать проектные умения в ходе работы над проектом</a:t>
            </a:r>
          </a:p>
        </p:txBody>
      </p:sp>
      <p:pic>
        <p:nvPicPr>
          <p:cNvPr id="1026" name="Picture 2" descr="C:\Users\снежинка\Desktop\Андрей\image (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1214422"/>
            <a:ext cx="2916000" cy="291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71472" y="4071942"/>
            <a:ext cx="49291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Без пищи человек может обходиться 30 суток, без воды меньше недели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За всю жизнь человек употребляет около 75 тонн воды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В организме человека вода составляет 70%</a:t>
            </a:r>
          </a:p>
        </p:txBody>
      </p:sp>
      <p:pic>
        <p:nvPicPr>
          <p:cNvPr id="2050" name="Picture 2" descr="C:\Users\снежинка\Desktop\Я\Андрей\пьем-воду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42852"/>
            <a:ext cx="3803781" cy="4032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57158" y="785794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Вода является одной из самых насущных человеческих потребностей. </a:t>
            </a:r>
          </a:p>
          <a:p>
            <a:r>
              <a:rPr lang="ru-RU" sz="2800" b="1" dirty="0" smtClean="0">
                <a:solidFill>
                  <a:srgbClr val="00B0F0"/>
                </a:solidFill>
              </a:rPr>
              <a:t>Важнее только кислород!</a:t>
            </a:r>
            <a:endParaRPr lang="ru-RU" sz="28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1_004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14290"/>
            <a:ext cx="5569960" cy="370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500298" y="407194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Рекомендуется потреблять 1,5-2 литра воды в сутки на человека.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Значение воды для организма трудно переоценить. Так всего пара стаканов чистой воды может помочь преодолеть усталость.  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Горизонтальный свиток 2"/>
          <p:cNvSpPr/>
          <p:nvPr/>
        </p:nvSpPr>
        <p:spPr>
          <a:xfrm>
            <a:off x="2267744" y="107133"/>
            <a:ext cx="6495285" cy="1821669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Мой организм 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– целая планета 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2475" y="2492895"/>
            <a:ext cx="7239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187624" y="1985280"/>
            <a:ext cx="6768752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Способы оздоровления водой: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Полоскание рта (ежедневно)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Культура питьевого режима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Воздушные ванны (перед сном, после сна)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Эмоциональные разрядки, релаксация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Напитки Здоровья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Профилактические прививки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Водный м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ассаж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Закаливание солнцем, водой, обливание ног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Пальчиковые игры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C:\Users\user\Pictures\_22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5008" y="1857364"/>
            <a:ext cx="3143349" cy="226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214422"/>
            <a:ext cx="2882900" cy="2320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762238" y="1553753"/>
            <a:ext cx="56197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62237" y="1875224"/>
            <a:ext cx="60960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785786" y="214290"/>
            <a:ext cx="7620021" cy="792088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Monotype Corsiva" pitchFamily="66" charset="0"/>
              </a:rPr>
              <a:t> 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Фотожурнал 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«Мои впечатления  о водных приключениях»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или 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</a:rPr>
              <a:t> «Вода в моей жизни»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Monotype Corsiva" pitchFamily="66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9552" y="3368354"/>
            <a:ext cx="76328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1" descr="C:\Documents and Settings\Admin\Рабочий стол\Новая папка\Photo-0002Мшфимш+фимшфиш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857364"/>
            <a:ext cx="4064000" cy="3048000"/>
          </a:xfrm>
          <a:prstGeom prst="rect">
            <a:avLst/>
          </a:prstGeom>
          <a:noFill/>
        </p:spPr>
      </p:pic>
      <p:pic>
        <p:nvPicPr>
          <p:cNvPr id="11" name="Picture 2" descr="F:\все папки\с сайта нуми\а\мультяшки\02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143380"/>
            <a:ext cx="1824567" cy="263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Documents and Settings\Admin\Рабочий стол\Новая папка\Photo-0005Шмимшмш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3571876"/>
            <a:ext cx="4064000" cy="304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1500166" y="5072074"/>
            <a:ext cx="303320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водой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подружился,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только родился!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Group 7"/>
          <p:cNvGrpSpPr>
            <a:grpSpLocks noGrp="1"/>
          </p:cNvGrpSpPr>
          <p:nvPr/>
        </p:nvGrpSpPr>
        <p:grpSpPr bwMode="auto">
          <a:xfrm>
            <a:off x="457200" y="274638"/>
            <a:ext cx="8532000" cy="1143000"/>
            <a:chOff x="0" y="0"/>
            <a:chExt cx="5760" cy="3874"/>
          </a:xfrm>
        </p:grpSpPr>
        <p:pic>
          <p:nvPicPr>
            <p:cNvPr id="5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3874"/>
          </a:xfrm>
        </p:grpSpPr>
        <p:pic>
          <p:nvPicPr>
            <p:cNvPr id="8" name="Picture 5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38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d00e35132e37"/>
            <p:cNvPicPr>
              <a:picLocks noChangeAspect="1" noChangeArrowheads="1"/>
            </p:cNvPicPr>
            <p:nvPr/>
          </p:nvPicPr>
          <p:blipFill>
            <a:blip r:embed="rId2" cstate="print"/>
            <a:srcRect t="55756" r="46060"/>
            <a:stretch>
              <a:fillRect/>
            </a:stretch>
          </p:blipFill>
          <p:spPr bwMode="auto">
            <a:xfrm flipH="1">
              <a:off x="2245" y="2160"/>
              <a:ext cx="3515" cy="17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1315273"/>
            <a:ext cx="184731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200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u="sng" dirty="0" smtClean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4" descr="C:\Documents and Settings\Admin\Рабочий стол\Новая папка\IMAG0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3072384" cy="4608576"/>
          </a:xfrm>
          <a:prstGeom prst="rect">
            <a:avLst/>
          </a:prstGeom>
          <a:noFill/>
        </p:spPr>
      </p:pic>
      <p:pic>
        <p:nvPicPr>
          <p:cNvPr id="13" name="Picture 3" descr="C:\Documents and Settings\Admin\Рабочий стол\Новая папка\Фото02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42852"/>
            <a:ext cx="3081162" cy="4108216"/>
          </a:xfrm>
          <a:prstGeom prst="rect">
            <a:avLst/>
          </a:prstGeom>
          <a:noFill/>
        </p:spPr>
      </p:pic>
      <p:pic>
        <p:nvPicPr>
          <p:cNvPr id="15361" name="Picture 1" descr="C:\Documents and Settings\Admin\Рабочий стол\Новая папка\Фото-01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371568">
            <a:off x="5107825" y="3029999"/>
            <a:ext cx="3648000" cy="2736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428728" y="5000636"/>
            <a:ext cx="44383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 и я – лучшие друзья!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585</Words>
  <Application>Microsoft Office PowerPoint</Application>
  <PresentationFormat>Экран (4:3)</PresentationFormat>
  <Paragraphs>294</Paragraphs>
  <Slides>21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222</dc:creator>
  <cp:lastModifiedBy>User</cp:lastModifiedBy>
  <cp:revision>89</cp:revision>
  <dcterms:created xsi:type="dcterms:W3CDTF">2011-08-17T14:45:39Z</dcterms:created>
  <dcterms:modified xsi:type="dcterms:W3CDTF">2021-10-29T07:25:47Z</dcterms:modified>
</cp:coreProperties>
</file>