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63" r:id="rId14"/>
    <p:sldId id="270" r:id="rId15"/>
    <p:sldId id="264" r:id="rId16"/>
    <p:sldId id="271" r:id="rId17"/>
    <p:sldId id="272" r:id="rId18"/>
    <p:sldId id="273" r:id="rId19"/>
    <p:sldId id="274" r:id="rId20"/>
    <p:sldId id="279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75986" autoAdjust="0"/>
  </p:normalViewPr>
  <p:slideViewPr>
    <p:cSldViewPr>
      <p:cViewPr varScale="1">
        <p:scale>
          <a:sx n="55" d="100"/>
          <a:sy n="55" d="100"/>
        </p:scale>
        <p:origin x="-179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124744"/>
            <a:ext cx="77048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ПЕДАГОГИЧЕСКИЙ ПРОЕКТ НА ТЕМУ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Достижение планируемых результатов обучения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музыке на основе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использования технологии смешанного обучения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учитель музыки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Белоусова Светлана                                                                 Александровна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45224"/>
            <a:ext cx="8183880" cy="5919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764704"/>
            <a:ext cx="44304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196752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Современный этап развития образования в России,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введение новых образовательных стандартов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ориентирует на переход от обучения, в котором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ученик выступает в качестве объекта воздействия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учителя, к обучению, в котором обучаемый становится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субъектом и является разработчиком, исследователем,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испытателем и аналитиком, а учитель - координатором,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куратором, партнёром и экспертом. Изменить характер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взаимоотношений педагога и обучаемого, перенести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акцент с первостепенной важности предмета на ученика,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вооружить таким важным умением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умение учиться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позволяет технология смешанного обучения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36712"/>
            <a:ext cx="806489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 проекта: </a:t>
            </a:r>
            <a:endParaRPr lang="ru-RU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Качественное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системное изменение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подходов к организации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образовательного процесса в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общеобразовательных школах РФ с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применением электронного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обучения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889844"/>
            <a:ext cx="79928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Проблема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Каким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образом организовать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учебный процесс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на основе применения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технологии смешанного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обучения , чтобы он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позволял обеспечить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более качественное и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системное выполнение задач, а именно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дать возможность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обучающимся самостоятельно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успешно усваивать новые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знания, умения и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компетентности, включая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организацию усвоения, то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есть умение учиться?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908720"/>
            <a:ext cx="8136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Создание организационно-педагогических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условий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реализации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технологии смешанного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обучения на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уроках музыки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404664"/>
            <a:ext cx="80648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Задачи:</a:t>
            </a:r>
          </a:p>
          <a:p>
            <a:r>
              <a:rPr lang="ru-RU" dirty="0" smtClean="0"/>
              <a:t>• </a:t>
            </a:r>
            <a:r>
              <a:rPr lang="ru-RU" b="1" i="1" dirty="0" smtClean="0"/>
              <a:t>изучение научно-методических материалов по </a:t>
            </a:r>
            <a:r>
              <a:rPr lang="ru-RU" b="1" i="1" dirty="0" smtClean="0"/>
              <a:t>смешанному обучению</a:t>
            </a:r>
            <a:endParaRPr lang="ru-RU" b="1" i="1" dirty="0" smtClean="0"/>
          </a:p>
          <a:p>
            <a:r>
              <a:rPr lang="ru-RU" dirty="0" smtClean="0"/>
              <a:t>• </a:t>
            </a:r>
            <a:r>
              <a:rPr lang="ru-RU" b="1" i="1" dirty="0" smtClean="0"/>
              <a:t>организация обучения на основе сочетания </a:t>
            </a:r>
            <a:r>
              <a:rPr lang="ru-RU" b="1" i="1" dirty="0" smtClean="0"/>
              <a:t>и чередования </a:t>
            </a:r>
            <a:r>
              <a:rPr lang="ru-RU" b="1" i="1" dirty="0" smtClean="0"/>
              <a:t>очного </a:t>
            </a:r>
            <a:r>
              <a:rPr lang="ru-RU" b="1" i="1" dirty="0" smtClean="0"/>
              <a:t>и электронного </a:t>
            </a:r>
            <a:r>
              <a:rPr lang="ru-RU" b="1" i="1" dirty="0" smtClean="0"/>
              <a:t>обучения и взаимодействия (группа «Ротация», модели</a:t>
            </a:r>
          </a:p>
          <a:p>
            <a:r>
              <a:rPr lang="ru-RU" b="1" i="1" dirty="0" smtClean="0"/>
              <a:t>«Смена рабочих зон</a:t>
            </a:r>
            <a:r>
              <a:rPr lang="ru-RU" b="1" i="1" dirty="0" smtClean="0"/>
              <a:t>»).</a:t>
            </a:r>
            <a:endParaRPr lang="ru-RU" b="1" i="1" dirty="0" smtClean="0"/>
          </a:p>
          <a:p>
            <a:r>
              <a:rPr lang="ru-RU" dirty="0" smtClean="0"/>
              <a:t>• </a:t>
            </a:r>
            <a:r>
              <a:rPr lang="ru-RU" b="1" i="1" dirty="0" smtClean="0"/>
              <a:t>применение </a:t>
            </a:r>
            <a:r>
              <a:rPr lang="ru-RU" b="1" i="1" dirty="0" err="1" smtClean="0"/>
              <a:t>системно-деятельностного</a:t>
            </a:r>
            <a:r>
              <a:rPr lang="ru-RU" b="1" i="1" dirty="0" smtClean="0"/>
              <a:t> подхода в </a:t>
            </a:r>
            <a:r>
              <a:rPr lang="ru-RU" b="1" i="1" dirty="0" smtClean="0"/>
              <a:t>организации образовательного </a:t>
            </a:r>
            <a:r>
              <a:rPr lang="ru-RU" b="1" i="1" dirty="0" smtClean="0"/>
              <a:t>процесса; оптимальное сочетание форм, методов </a:t>
            </a:r>
            <a:r>
              <a:rPr lang="ru-RU" b="1" i="1" dirty="0" smtClean="0"/>
              <a:t>и средств </a:t>
            </a:r>
            <a:r>
              <a:rPr lang="ru-RU" b="1" i="1" dirty="0" smtClean="0"/>
              <a:t>обучения, адекватных программному содержанию </a:t>
            </a:r>
            <a:r>
              <a:rPr lang="ru-RU" b="1" i="1" dirty="0" smtClean="0"/>
              <a:t>музыки, </a:t>
            </a:r>
            <a:r>
              <a:rPr lang="ru-RU" b="1" i="1" dirty="0" smtClean="0"/>
              <a:t>направленных на формирование не </a:t>
            </a:r>
            <a:r>
              <a:rPr lang="ru-RU" b="1" i="1" dirty="0" smtClean="0"/>
              <a:t>только предметных</a:t>
            </a:r>
            <a:r>
              <a:rPr lang="ru-RU" b="1" i="1" dirty="0" smtClean="0"/>
              <a:t>, но </a:t>
            </a:r>
            <a:r>
              <a:rPr lang="ru-RU" b="1" i="1" dirty="0" smtClean="0"/>
              <a:t>и</a:t>
            </a:r>
          </a:p>
          <a:p>
            <a:r>
              <a:rPr lang="ru-RU" b="1" i="1" dirty="0" err="1" smtClean="0"/>
              <a:t>метапредметных</a:t>
            </a:r>
            <a:r>
              <a:rPr lang="ru-RU" b="1" i="1" dirty="0" smtClean="0"/>
              <a:t>, а также </a:t>
            </a:r>
            <a:r>
              <a:rPr lang="ru-RU" b="1" i="1" dirty="0" smtClean="0"/>
              <a:t>личностных результатов </a:t>
            </a:r>
            <a:r>
              <a:rPr lang="ru-RU" b="1" i="1" dirty="0" smtClean="0"/>
              <a:t>обучающихся.</a:t>
            </a:r>
          </a:p>
          <a:p>
            <a:r>
              <a:rPr lang="ru-RU" dirty="0" smtClean="0"/>
              <a:t>• </a:t>
            </a:r>
            <a:r>
              <a:rPr lang="ru-RU" b="1" i="1" dirty="0" smtClean="0"/>
              <a:t>включение новой оценочной процедуры на основании </a:t>
            </a:r>
            <a:r>
              <a:rPr lang="ru-RU" b="1" i="1" dirty="0" smtClean="0"/>
              <a:t>разработки системы </a:t>
            </a:r>
            <a:r>
              <a:rPr lang="ru-RU" b="1" i="1" dirty="0" smtClean="0"/>
              <a:t>критериев и показателей оценки учебных достижений.</a:t>
            </a:r>
          </a:p>
          <a:p>
            <a:r>
              <a:rPr lang="ru-RU" dirty="0" smtClean="0"/>
              <a:t>• </a:t>
            </a:r>
            <a:r>
              <a:rPr lang="ru-RU" b="1" i="1" dirty="0" smtClean="0"/>
              <a:t>мониторинг результатов деятельности каждого ученика.</a:t>
            </a:r>
          </a:p>
          <a:p>
            <a:r>
              <a:rPr lang="ru-RU" dirty="0" smtClean="0"/>
              <a:t>• </a:t>
            </a:r>
            <a:r>
              <a:rPr lang="ru-RU" b="1" i="1" dirty="0" smtClean="0"/>
              <a:t>проведение анализа, систематизации и обобщения результатов</a:t>
            </a:r>
            <a:r>
              <a:rPr lang="ru-RU" b="1" i="1" dirty="0" smtClean="0"/>
              <a:t>,</a:t>
            </a:r>
            <a:r>
              <a:rPr lang="ru-RU" b="1" i="1" dirty="0" smtClean="0"/>
              <a:t> полученных в ходе реализации проекта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-1880145"/>
            <a:ext cx="8424936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>
                <a:solidFill>
                  <a:srgbClr val="FF0000"/>
                </a:solidFill>
              </a:rPr>
              <a:t>План </a:t>
            </a:r>
            <a:r>
              <a:rPr lang="ru-RU" b="1" dirty="0" smtClean="0">
                <a:solidFill>
                  <a:srgbClr val="FF0000"/>
                </a:solidFill>
              </a:rPr>
              <a:t>деятельности:</a:t>
            </a:r>
          </a:p>
          <a:p>
            <a:r>
              <a:rPr lang="ru-RU" dirty="0" smtClean="0"/>
              <a:t>• </a:t>
            </a:r>
            <a:r>
              <a:rPr lang="ru-RU" b="1" i="1" dirty="0" smtClean="0"/>
              <a:t>Изучение психолого-педагогической и </a:t>
            </a:r>
            <a:r>
              <a:rPr lang="ru-RU" b="1" i="1" dirty="0" err="1" smtClean="0"/>
              <a:t>учебно</a:t>
            </a:r>
            <a:endParaRPr lang="ru-RU" b="1" i="1" dirty="0" smtClean="0"/>
          </a:p>
          <a:p>
            <a:r>
              <a:rPr lang="ru-RU" b="1" i="1" dirty="0" smtClean="0"/>
              <a:t>Методической литературы</a:t>
            </a:r>
            <a:r>
              <a:rPr lang="ru-RU" b="1" i="1" dirty="0" smtClean="0"/>
              <a:t>, интернет ресурсов по теме, изучение опыта коллег;</a:t>
            </a:r>
          </a:p>
          <a:p>
            <a:r>
              <a:rPr lang="ru-RU" dirty="0" smtClean="0"/>
              <a:t>• </a:t>
            </a:r>
            <a:r>
              <a:rPr lang="ru-RU" b="1" i="1" dirty="0" smtClean="0"/>
              <a:t>Конструирование содержания образования: разработка </a:t>
            </a:r>
            <a:r>
              <a:rPr lang="ru-RU" b="1" i="1" dirty="0" smtClean="0"/>
              <a:t>рабочей программы</a:t>
            </a:r>
            <a:r>
              <a:rPr lang="ru-RU" b="1" i="1" dirty="0" smtClean="0"/>
              <a:t>, составление календарно-тематического</a:t>
            </a:r>
          </a:p>
          <a:p>
            <a:r>
              <a:rPr lang="ru-RU" b="1" i="1" dirty="0" smtClean="0"/>
              <a:t>планирования </a:t>
            </a:r>
            <a:r>
              <a:rPr lang="ru-RU" b="1" i="1" dirty="0" smtClean="0"/>
              <a:t>музыки </a:t>
            </a:r>
            <a:r>
              <a:rPr lang="ru-RU" b="1" i="1" dirty="0" smtClean="0"/>
              <a:t>с </a:t>
            </a:r>
            <a:r>
              <a:rPr lang="ru-RU" b="1" i="1" dirty="0" smtClean="0"/>
              <a:t>использованием ресурса</a:t>
            </a:r>
            <a:endParaRPr lang="ru-RU" b="1" i="1" dirty="0" smtClean="0"/>
          </a:p>
          <a:p>
            <a:r>
              <a:rPr lang="ru-RU" dirty="0" smtClean="0"/>
              <a:t>• </a:t>
            </a:r>
            <a:r>
              <a:rPr lang="ru-RU" b="1" i="1" dirty="0" smtClean="0"/>
              <a:t>Организация обучения на основе сочетания и чередования очного </a:t>
            </a:r>
            <a:r>
              <a:rPr lang="ru-RU" b="1" i="1" dirty="0" smtClean="0"/>
              <a:t>и электронного </a:t>
            </a:r>
            <a:r>
              <a:rPr lang="ru-RU" b="1" i="1" dirty="0" smtClean="0"/>
              <a:t>обучения и взаимодействия (группа «Ротация»,</a:t>
            </a:r>
          </a:p>
          <a:p>
            <a:r>
              <a:rPr lang="ru-RU" b="1" i="1" dirty="0" smtClean="0"/>
              <a:t>модели «Смена рабочих зон</a:t>
            </a:r>
            <a:r>
              <a:rPr lang="ru-RU" b="1" i="1" dirty="0" smtClean="0"/>
              <a:t>»).</a:t>
            </a:r>
            <a:endParaRPr lang="ru-RU" b="1" i="1" dirty="0" smtClean="0"/>
          </a:p>
          <a:p>
            <a:r>
              <a:rPr lang="ru-RU" dirty="0" smtClean="0"/>
              <a:t>• </a:t>
            </a:r>
            <a:r>
              <a:rPr lang="ru-RU" b="1" i="1" dirty="0" smtClean="0"/>
              <a:t>Применение системно- </a:t>
            </a:r>
            <a:r>
              <a:rPr lang="ru-RU" b="1" i="1" dirty="0" err="1" smtClean="0"/>
              <a:t>деятельностного</a:t>
            </a:r>
            <a:r>
              <a:rPr lang="ru-RU" b="1" i="1" dirty="0" smtClean="0"/>
              <a:t> подхода к</a:t>
            </a:r>
          </a:p>
          <a:p>
            <a:r>
              <a:rPr lang="ru-RU" b="1" i="1" dirty="0" smtClean="0"/>
              <a:t>проектированию урока, современных образовательных </a:t>
            </a:r>
            <a:r>
              <a:rPr lang="ru-RU" b="1" i="1" dirty="0" smtClean="0"/>
              <a:t>технологий в </a:t>
            </a:r>
            <a:r>
              <a:rPr lang="ru-RU" b="1" i="1" dirty="0" smtClean="0"/>
              <a:t>системе инновационного обучения с целью </a:t>
            </a:r>
            <a:r>
              <a:rPr lang="ru-RU" b="1" i="1" dirty="0" smtClean="0"/>
              <a:t>формирования личностных</a:t>
            </a:r>
            <a:r>
              <a:rPr lang="ru-RU" b="1" i="1" dirty="0" smtClean="0"/>
              <a:t>, предметных и </a:t>
            </a:r>
            <a:r>
              <a:rPr lang="ru-RU" b="1" i="1" dirty="0" err="1" smtClean="0"/>
              <a:t>метапредметных</a:t>
            </a:r>
            <a:r>
              <a:rPr lang="ru-RU" b="1" i="1" dirty="0" smtClean="0"/>
              <a:t> компетенций</a:t>
            </a:r>
          </a:p>
          <a:p>
            <a:r>
              <a:rPr lang="ru-RU" dirty="0" smtClean="0"/>
              <a:t>• </a:t>
            </a:r>
            <a:r>
              <a:rPr lang="ru-RU" b="1" i="1" dirty="0" smtClean="0"/>
              <a:t>Разработка критериев и показателей оценки учебных достижений</a:t>
            </a:r>
          </a:p>
          <a:p>
            <a:r>
              <a:rPr lang="ru-RU" dirty="0" smtClean="0"/>
              <a:t>• </a:t>
            </a:r>
            <a:r>
              <a:rPr lang="ru-RU" b="1" i="1" dirty="0" smtClean="0"/>
              <a:t>Отслеживание промежуточных результатов по предмету.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332656"/>
            <a:ext cx="8424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Ожидаемые результаты проекта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расширение образовательных возможностей обучающихся за счёт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увеличения доступности и гибкости образования, учёта их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индивидуальных образовательных потребностей, а также темпа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ритма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освоения учебного материала;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формирование субъектной позиции обучающегося: повышение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его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мотивации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самостоятельности, социальной активности, в том числе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освоении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учебного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материала,рефлексии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самоанализа и,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следствие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повышение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эффективности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образовательного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процесса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целом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трансформация стиля педагога: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переход от трансляции знаний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интерактивному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взаимодействию с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обучающимся,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способствующему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конструированию обучающимся собственных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знаний;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персонализация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образовательного процесса,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когда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Учащийся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самостоятельно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определяет свои учебные цели, способы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их достижения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учитывая свои образовательные потребности, интересы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способности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учитель же является помощником обучающегося.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476672"/>
            <a:ext cx="828092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Изучение методических </a:t>
            </a:r>
            <a:r>
              <a:rPr lang="ru-RU" b="1" dirty="0" smtClean="0"/>
              <a:t>материалов</a:t>
            </a:r>
          </a:p>
          <a:p>
            <a:endParaRPr lang="ru-RU" b="1" dirty="0" smtClean="0"/>
          </a:p>
          <a:p>
            <a:r>
              <a:rPr lang="ru-RU" dirty="0" smtClean="0"/>
              <a:t>• </a:t>
            </a:r>
            <a:r>
              <a:rPr lang="ru-RU" i="1" dirty="0" smtClean="0"/>
              <a:t>Дистанционное обучение </a:t>
            </a:r>
            <a:r>
              <a:rPr lang="ru-RU" i="1" dirty="0" smtClean="0"/>
              <a:t>Институт развития образования Иркутской области , февраль 2021г</a:t>
            </a:r>
          </a:p>
          <a:p>
            <a:endParaRPr lang="ru-RU" i="1" dirty="0" smtClean="0"/>
          </a:p>
          <a:p>
            <a:r>
              <a:rPr lang="ru-RU" dirty="0" smtClean="0"/>
              <a:t>• </a:t>
            </a:r>
            <a:r>
              <a:rPr lang="ru-RU" i="1" dirty="0" smtClean="0"/>
              <a:t>Методические материалы по </a:t>
            </a:r>
            <a:r>
              <a:rPr lang="ru-RU" i="1" dirty="0" smtClean="0"/>
              <a:t>примерной организации </a:t>
            </a:r>
            <a:r>
              <a:rPr lang="ru-RU" i="1" dirty="0" smtClean="0"/>
              <a:t>модели «Смена рабочих зон</a:t>
            </a:r>
            <a:r>
              <a:rPr lang="ru-RU" i="1" dirty="0" smtClean="0"/>
              <a:t>»</a:t>
            </a:r>
          </a:p>
          <a:p>
            <a:endParaRPr lang="ru-RU" i="1" dirty="0" smtClean="0"/>
          </a:p>
          <a:p>
            <a:r>
              <a:rPr lang="ru-RU" dirty="0" smtClean="0"/>
              <a:t>• </a:t>
            </a:r>
            <a:r>
              <a:rPr lang="ru-RU" i="1" dirty="0" smtClean="0"/>
              <a:t>Методические материалы по </a:t>
            </a:r>
            <a:r>
              <a:rPr lang="ru-RU" i="1" dirty="0" smtClean="0"/>
              <a:t>планированию тематического раздела</a:t>
            </a:r>
          </a:p>
          <a:p>
            <a:endParaRPr lang="ru-RU" i="1" dirty="0" smtClean="0"/>
          </a:p>
          <a:p>
            <a:r>
              <a:rPr lang="ru-RU" dirty="0" smtClean="0"/>
              <a:t> </a:t>
            </a:r>
            <a:r>
              <a:rPr lang="ru-RU" dirty="0" smtClean="0"/>
              <a:t>• </a:t>
            </a:r>
            <a:r>
              <a:rPr lang="ru-RU" i="1" dirty="0" smtClean="0"/>
              <a:t>Федеральный </a:t>
            </a:r>
            <a:r>
              <a:rPr lang="ru-RU" i="1" dirty="0" smtClean="0"/>
              <a:t>Государственный Образовательный </a:t>
            </a:r>
            <a:r>
              <a:rPr lang="ru-RU" i="1" dirty="0" smtClean="0"/>
              <a:t>Стандарт </a:t>
            </a:r>
            <a:r>
              <a:rPr lang="ru-RU" i="1" dirty="0" smtClean="0"/>
              <a:t>основного общего </a:t>
            </a:r>
            <a:r>
              <a:rPr lang="ru-RU" i="1" dirty="0" smtClean="0"/>
              <a:t>образования, 2010г.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548680"/>
            <a:ext cx="82089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Конструирование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содержания образования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разработала рабочую программу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музыке  8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класс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,(7ч)</a:t>
            </a:r>
          </a:p>
          <a:p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учебнику: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Музыка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8 класс/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Т.И.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Науменко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В.В.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Алеев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– Москва: Дрофа,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2020г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составление календарно-тематического планирования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русского языка и литературы с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использованием</a:t>
            </a:r>
            <a:r>
              <a:rPr lang="ru-RU" sz="2400" i="1" dirty="0" smtClean="0"/>
              <a:t>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ресурса НП «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Телешкола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51520" y="-4500590"/>
            <a:ext cx="8676456" cy="9633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модель организации образовательного</a:t>
            </a:r>
            <a:r>
              <a:rPr lang="ru-RU" sz="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процесса по смешанному обучению: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Работа организуется внутри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класса,который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делится на несколько групп.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каждой группы создана своя зона – это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зона непосредственного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взаимодействия с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учителем, зона работы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онлайн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зона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работы в группах.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 всех зонах работа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происходит по инструкции учителя.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Обучающиеся самостоятельно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изучают дома новую тему в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Телешколе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этом для учителя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уроке освобождается учебное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время для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Практической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отработки полученных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знаний:организации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дополнительных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видов групповой деятельности,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дискуссий и т. д.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Смена рабочих зон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Работая в данной модели, следует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учитывать, что знакомство с новым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материалом является не столь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трудоёмким для когнитивной сферы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учащегося, как решение задач,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обсуждение проблем, выполнение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проектов и т. д.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7545" y="476672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                </a:t>
            </a:r>
            <a:r>
              <a:rPr lang="ru-RU" b="1" dirty="0" smtClean="0">
                <a:solidFill>
                  <a:srgbClr val="FF0000"/>
                </a:solidFill>
              </a:rPr>
              <a:t>Модель </a:t>
            </a:r>
            <a:r>
              <a:rPr lang="ru-RU" b="1" dirty="0" smtClean="0">
                <a:solidFill>
                  <a:srgbClr val="FF0000"/>
                </a:solidFill>
              </a:rPr>
              <a:t>«Смена рабочих зон»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0"/>
            <a:ext cx="9525" cy="8576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C:\Users\777\Desktop\ДИСТАНТ\картин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4744"/>
            <a:ext cx="8352928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301208"/>
            <a:ext cx="8183880" cy="73594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-1187648"/>
            <a:ext cx="828092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 smtClean="0"/>
          </a:p>
          <a:p>
            <a:endParaRPr lang="ru-RU" b="1" i="1" dirty="0" smtClean="0"/>
          </a:p>
          <a:p>
            <a:endParaRPr lang="ru-RU" b="1" i="1" dirty="0" smtClean="0"/>
          </a:p>
          <a:p>
            <a:endParaRPr lang="ru-RU" b="1" i="1" dirty="0" smtClean="0"/>
          </a:p>
          <a:p>
            <a:endParaRPr lang="ru-RU" b="1" i="1" dirty="0" smtClean="0">
              <a:solidFill>
                <a:srgbClr val="FF0000"/>
              </a:solidFill>
            </a:endParaRPr>
          </a:p>
          <a:p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Приоритеты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модели «Смены рабочих зон»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сочетание в течение урока различных форм и видов деятельности: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онлайн‐обучение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групповая самостоятельная работа,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индивидуальная самостоятельная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работа, работа с учителем;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на таких уроках учитель организует деятельность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школьников через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предъявление задания, предоставление необходимых средств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помощь при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его выполнении, итогом каждого урока является созданный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обучающимися продукт учебной деятельности;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несмотря на то, что модель «смена рабочих зон» является наиболее сложной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плане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организации и реализации, со временем у обучающихся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вырабатывается привязка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определенного вида деятельности к определенному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месту,что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снижает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временные затраты на включение школьников в соответствующий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вид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деятельности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-495152"/>
            <a:ext cx="83529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 smtClean="0"/>
          </a:p>
          <a:p>
            <a:endParaRPr lang="ru-RU" b="1" i="1" dirty="0" smtClean="0"/>
          </a:p>
          <a:p>
            <a:endParaRPr lang="ru-RU" b="1" i="1" dirty="0" smtClean="0">
              <a:solidFill>
                <a:srgbClr val="FF0000"/>
              </a:solidFill>
            </a:endParaRPr>
          </a:p>
          <a:p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Приоритеты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модели «Смена рабочих зон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эффективность применения данной модели зависит от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уровня подготовки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обучающихся, от их умения учиться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самостоятельно,от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умения педагога планировать задания, учитывающие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особенности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конкретного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обучающегося (его зону ближайшего развития,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учебный стиль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интересы и склонности). Именно в учете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индивидуальных особенностей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обучающегося и проявляется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гуманизация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образования.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Интересное задание, выполнение которого требует узнать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или научиться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делать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что‐то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новое, наполняет смыслом работу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учащегося, мотивирует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его, снимает необходимость понукания со стороны учителя.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476672"/>
            <a:ext cx="82089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Задания продуктивного типа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составление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таблиц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кластеров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презентации,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драматизации;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редактирование (восстановление собственного текста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путём подбора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недостающих слов, терминов);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письменный ответ на вопросы текстов разного назначения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эссе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инсценировка (музыкальный образ)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творческая работа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(рисунок)</a:t>
            </a:r>
            <a:endParaRPr lang="ru-RU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692696"/>
            <a:ext cx="8064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Применяемые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</a:p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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проблемное обучение;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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технология личностно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–ориентированного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развивающего обучения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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технология развития критического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мышления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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информационно-коммуникационные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технологии;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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метод проектов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751344"/>
            <a:ext cx="8208912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ФОРМЫ, МЕТОДЫ И СРЕДСТВА ОБУЧЕНИЯ,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НАПРАВЛЕННЫХ НА ФОРМИРОВАНИЕ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МЕТАПРЕДМЕТНЫХ КОМПЕТЕНЦИЙ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Формы Фронтальные(редко)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Индивидуальные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Групповые(часто)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Методы Алгоритмический метод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Метод эвристических вопросов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Метод «Если бы…»,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Метод мозгового штурма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Средства учебные пособия, рабочие тетради, буклеты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заданий, инструкции, методические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материалы, пособия по самообучению,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аудио-, видеоматериалы, CD и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др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476672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Алгоритм создания</a:t>
            </a:r>
          </a:p>
          <a:p>
            <a:pPr algn="ctr"/>
            <a:r>
              <a:rPr lang="ru-RU" b="1" dirty="0" err="1" smtClean="0">
                <a:solidFill>
                  <a:srgbClr val="FF0000"/>
                </a:solidFill>
              </a:rPr>
              <a:t>критериальной</a:t>
            </a:r>
            <a:r>
              <a:rPr lang="ru-RU" b="1" dirty="0" smtClean="0">
                <a:solidFill>
                  <a:srgbClr val="FF0000"/>
                </a:solidFill>
              </a:rPr>
              <a:t> работы</a:t>
            </a:r>
            <a:r>
              <a:rPr lang="ru-RU" b="1" dirty="0" smtClean="0">
                <a:solidFill>
                  <a:srgbClr val="FF0000"/>
                </a:solidFill>
              </a:rPr>
              <a:t>:</a:t>
            </a: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Определить цели и задачи учителя и ученика при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изучении данной темы.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Составить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лист для изучения темы.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Сформировать (разработать) банк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разноуровневых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заданий для успешного освоения темы.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Составить оценочные задания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критериальной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работы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для проверки вырабатываемых компетенций.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Разработать рубрикатор для проверки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критериальной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работы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476672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</a:t>
            </a:r>
            <a:r>
              <a:rPr lang="ru-RU" b="1" dirty="0" smtClean="0">
                <a:solidFill>
                  <a:srgbClr val="FF0000"/>
                </a:solidFill>
              </a:rPr>
              <a:t>Компоненты </a:t>
            </a:r>
            <a:r>
              <a:rPr lang="ru-RU" b="1" dirty="0" err="1" smtClean="0">
                <a:solidFill>
                  <a:srgbClr val="FF0000"/>
                </a:solidFill>
              </a:rPr>
              <a:t>критериального</a:t>
            </a:r>
            <a:r>
              <a:rPr lang="ru-RU" b="1" dirty="0" smtClean="0">
                <a:solidFill>
                  <a:srgbClr val="FF0000"/>
                </a:solidFill>
              </a:rPr>
              <a:t> оценивания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700808"/>
            <a:ext cx="31683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1. лист </a:t>
            </a:r>
            <a:r>
              <a:rPr lang="ru-RU" b="1" i="1" dirty="0" smtClean="0"/>
              <a:t>-лист </a:t>
            </a:r>
            <a:r>
              <a:rPr lang="ru-RU" b="1" i="1" dirty="0" err="1" smtClean="0"/>
              <a:t>самооценивания</a:t>
            </a:r>
            <a:endParaRPr lang="ru-RU" b="1" i="1" dirty="0" smtClean="0"/>
          </a:p>
          <a:p>
            <a:r>
              <a:rPr lang="ru-RU" b="1" i="1" dirty="0" smtClean="0"/>
              <a:t>знаний и </a:t>
            </a:r>
            <a:r>
              <a:rPr lang="ru-RU" b="1" i="1" dirty="0" err="1" smtClean="0"/>
              <a:t>умениꜜй</a:t>
            </a:r>
            <a:endParaRPr lang="ru-RU" b="1" i="1" dirty="0" smtClean="0"/>
          </a:p>
          <a:p>
            <a:r>
              <a:rPr lang="ru-RU" b="1" i="1" dirty="0" smtClean="0"/>
              <a:t>по данной </a:t>
            </a:r>
            <a:r>
              <a:rPr lang="ru-RU" b="1" i="1" dirty="0" smtClean="0"/>
              <a:t>теме      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88024" y="1556792"/>
            <a:ext cx="38884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2. Оценочное </a:t>
            </a:r>
            <a:r>
              <a:rPr lang="ru-RU" b="1" i="1" dirty="0" smtClean="0">
                <a:solidFill>
                  <a:srgbClr val="FF0000"/>
                </a:solidFill>
              </a:rPr>
              <a:t>задание </a:t>
            </a:r>
            <a:r>
              <a:rPr lang="ru-RU" b="1" i="1" dirty="0" smtClean="0"/>
              <a:t>–</a:t>
            </a:r>
          </a:p>
          <a:p>
            <a:r>
              <a:rPr lang="ru-RU" b="1" i="1" dirty="0" smtClean="0"/>
              <a:t>исследование, отчет,</a:t>
            </a:r>
          </a:p>
          <a:p>
            <a:r>
              <a:rPr lang="ru-RU" b="1" i="1" dirty="0" smtClean="0"/>
              <a:t>таблица,</a:t>
            </a:r>
          </a:p>
          <a:p>
            <a:r>
              <a:rPr lang="ru-RU" b="1" i="1" dirty="0" smtClean="0"/>
              <a:t>практическая работа,</a:t>
            </a:r>
          </a:p>
          <a:p>
            <a:r>
              <a:rPr lang="ru-RU" b="1" i="1" dirty="0" smtClean="0"/>
              <a:t>тест, проект и т.д.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83768" y="3429000"/>
            <a:ext cx="39604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3. Рубрикатор </a:t>
            </a:r>
            <a:r>
              <a:rPr lang="ru-RU" b="1" i="1" dirty="0" smtClean="0"/>
              <a:t>–</a:t>
            </a:r>
          </a:p>
          <a:p>
            <a:r>
              <a:rPr lang="ru-RU" b="1" i="1" dirty="0" smtClean="0"/>
              <a:t>подробное описание содержания</a:t>
            </a:r>
          </a:p>
          <a:p>
            <a:r>
              <a:rPr lang="ru-RU" b="1" i="1" dirty="0" smtClean="0"/>
              <a:t>оцениваемых критериев с указанием</a:t>
            </a:r>
            <a:endParaRPr lang="ru-RU" dirty="0"/>
          </a:p>
        </p:txBody>
      </p:sp>
    </p:spTree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404664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Оценивание результатов учебной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деятельност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166843"/>
            <a:ext cx="82089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Коррекция бучения, Обучение ,Сбор данных ,Анализ данных,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Обратная связь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Заключительное суждение 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Выставление оценок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Формирующее оценивание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Констатирующее оценивание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548681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Рубрикатор оценивания сравнительной таблицы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11560" y="1124744"/>
          <a:ext cx="8064896" cy="4464496"/>
        </p:xfrm>
        <a:graphic>
          <a:graphicData uri="http://schemas.openxmlformats.org/drawingml/2006/table">
            <a:tbl>
              <a:tblPr/>
              <a:tblGrid>
                <a:gridCol w="1725311"/>
                <a:gridCol w="4208632"/>
                <a:gridCol w="2130953"/>
              </a:tblGrid>
              <a:tr h="558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Измеритель</a:t>
                      </a:r>
                      <a:endParaRPr lang="ru-RU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128" marR="621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Критерии </a:t>
                      </a:r>
                      <a:endParaRPr lang="ru-RU" sz="18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128" marR="621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баллы</a:t>
                      </a:r>
                      <a:endParaRPr lang="ru-RU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128" marR="621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64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Составление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таблицы</a:t>
                      </a:r>
                    </a:p>
                  </a:txBody>
                  <a:tcPr marL="62128" marR="621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таблице отражены основные параметры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Сопоставления </a:t>
                      </a:r>
                      <a:r>
                        <a:rPr lang="ru-RU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0 1 2 3</a:t>
                      </a: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показатели</a:t>
                      </a:r>
                      <a:endParaRPr lang="ru-RU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Верно заполнены графы таблицы </a:t>
                      </a:r>
                      <a:r>
                        <a:rPr lang="ru-RU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0 1 2 3</a:t>
                      </a:r>
                      <a:endParaRPr lang="ru-RU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Запись в таблице четкая, полная и продуманная </a:t>
                      </a:r>
                      <a:r>
                        <a:rPr lang="ru-RU" sz="1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</a:t>
                      </a:r>
                      <a:r>
                        <a:rPr lang="ru-RU" sz="18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д</a:t>
                      </a:r>
                      <a:r>
                        <a:rPr lang="ru-RU" sz="1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еталях </a:t>
                      </a:r>
                      <a:r>
                        <a:rPr lang="ru-RU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0 1 2 3</a:t>
                      </a:r>
                      <a:endParaRPr lang="ru-RU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таблице просматриваются как сходные, так </a:t>
                      </a:r>
                      <a:r>
                        <a:rPr lang="ru-RU" sz="1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</a:t>
                      </a:r>
                      <a:r>
                        <a:rPr lang="ru-RU" sz="18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различные </a:t>
                      </a: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черты </a:t>
                      </a:r>
                      <a:r>
                        <a:rPr lang="ru-RU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0 1 2 3</a:t>
                      </a:r>
                      <a:endParaRPr lang="ru-RU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128" marR="621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128" marR="621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476672"/>
            <a:ext cx="813690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Критерии выставления </a:t>
            </a:r>
            <a:r>
              <a:rPr lang="ru-RU" b="1" dirty="0" smtClean="0">
                <a:solidFill>
                  <a:srgbClr val="FF0000"/>
                </a:solidFill>
              </a:rPr>
              <a:t>баллов</a:t>
            </a: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 – полное соответствие описанию аспекта;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 – частичное, но близкое к полному;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 – частичное, далеко от полного;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0 – полное несоответствие описанию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аспекта.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Таким образом, максимально возможное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количество баллов по данному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критерию -12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98</TotalTime>
  <Words>1302</Words>
  <Application>Microsoft Office PowerPoint</Application>
  <PresentationFormat>Экран (4:3)</PresentationFormat>
  <Paragraphs>232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777</dc:creator>
  <cp:lastModifiedBy>777</cp:lastModifiedBy>
  <cp:revision>11</cp:revision>
  <dcterms:created xsi:type="dcterms:W3CDTF">2021-02-19T01:56:21Z</dcterms:created>
  <dcterms:modified xsi:type="dcterms:W3CDTF">2021-02-19T03:45:05Z</dcterms:modified>
</cp:coreProperties>
</file>