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18" r:id="rId3"/>
    <p:sldId id="321" r:id="rId4"/>
    <p:sldId id="319" r:id="rId5"/>
    <p:sldId id="326" r:id="rId6"/>
    <p:sldId id="327" r:id="rId7"/>
    <p:sldId id="372" r:id="rId8"/>
    <p:sldId id="331" r:id="rId9"/>
    <p:sldId id="347" r:id="rId10"/>
    <p:sldId id="355" r:id="rId11"/>
    <p:sldId id="356" r:id="rId12"/>
    <p:sldId id="351" r:id="rId13"/>
    <p:sldId id="357" r:id="rId14"/>
    <p:sldId id="358" r:id="rId15"/>
    <p:sldId id="359" r:id="rId16"/>
    <p:sldId id="360" r:id="rId17"/>
    <p:sldId id="361" r:id="rId18"/>
    <p:sldId id="352" r:id="rId19"/>
    <p:sldId id="362" r:id="rId20"/>
    <p:sldId id="353" r:id="rId21"/>
    <p:sldId id="363" r:id="rId22"/>
    <p:sldId id="354" r:id="rId23"/>
    <p:sldId id="338" r:id="rId24"/>
    <p:sldId id="364" r:id="rId25"/>
    <p:sldId id="339" r:id="rId26"/>
    <p:sldId id="365" r:id="rId27"/>
    <p:sldId id="367" r:id="rId28"/>
    <p:sldId id="366" r:id="rId29"/>
    <p:sldId id="340" r:id="rId30"/>
    <p:sldId id="368" r:id="rId31"/>
    <p:sldId id="374" r:id="rId32"/>
    <p:sldId id="341" r:id="rId33"/>
    <p:sldId id="369" r:id="rId34"/>
    <p:sldId id="342" r:id="rId35"/>
    <p:sldId id="370" r:id="rId36"/>
    <p:sldId id="343" r:id="rId37"/>
    <p:sldId id="371" r:id="rId38"/>
    <p:sldId id="375" r:id="rId39"/>
    <p:sldId id="344" r:id="rId40"/>
    <p:sldId id="376" r:id="rId41"/>
    <p:sldId id="377" r:id="rId42"/>
    <p:sldId id="378" r:id="rId43"/>
    <p:sldId id="379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93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23E66B3-B523-4E4D-B137-23F6A5DEB6A3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3DFF85F-9296-49B5-B8B6-C1AA3024C2A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8062664" cy="28357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«Наших деток закаляем,</a:t>
            </a:r>
            <a:br>
              <a:rPr lang="ru-RU" dirty="0"/>
            </a:br>
            <a:r>
              <a:rPr lang="ru-RU" dirty="0"/>
              <a:t>Мы здоровье укрепляем!</a:t>
            </a:r>
            <a:br>
              <a:rPr lang="ru-RU" dirty="0"/>
            </a:br>
            <a:r>
              <a:rPr lang="ru-RU" dirty="0"/>
              <a:t>Мама, папа, не зевай,</a:t>
            </a:r>
            <a:br>
              <a:rPr lang="ru-RU" dirty="0"/>
            </a:br>
            <a:r>
              <a:rPr lang="ru-RU" dirty="0"/>
              <a:t>Педагогам помогай!»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3050" y="3429000"/>
            <a:ext cx="8459430" cy="3096344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Повышение социальной роли семьи </a:t>
            </a:r>
            <a:endParaRPr lang="ru-RU" dirty="0" smtClean="0"/>
          </a:p>
          <a:p>
            <a:pPr algn="ctr"/>
            <a:r>
              <a:rPr lang="ru-RU" dirty="0" smtClean="0"/>
              <a:t>в </a:t>
            </a:r>
            <a:r>
              <a:rPr lang="ru-RU" dirty="0"/>
              <a:t>вопросах воспитания ценностного</a:t>
            </a:r>
          </a:p>
          <a:p>
            <a:pPr algn="ctr"/>
            <a:r>
              <a:rPr lang="ru-RU" dirty="0"/>
              <a:t>отношения к здоровому образу жизни</a:t>
            </a:r>
            <a:r>
              <a:rPr lang="ru-RU"/>
              <a:t>, </a:t>
            </a:r>
            <a:endParaRPr lang="ru-RU" smtClean="0"/>
          </a:p>
          <a:p>
            <a:pPr algn="ctr"/>
            <a:r>
              <a:rPr lang="ru-RU" smtClean="0"/>
              <a:t>приобщению </a:t>
            </a:r>
            <a:r>
              <a:rPr lang="ru-RU" dirty="0"/>
              <a:t>дошкольников к</a:t>
            </a:r>
          </a:p>
          <a:p>
            <a:pPr algn="ctr"/>
            <a:r>
              <a:rPr lang="ru-RU" dirty="0"/>
              <a:t>физической культуре и спорту</a:t>
            </a:r>
            <a:r>
              <a:rPr lang="ru-RU" dirty="0" smtClean="0"/>
              <a:t>.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Авторы</a:t>
            </a:r>
            <a:r>
              <a:rPr lang="ru-RU" dirty="0" smtClean="0"/>
              <a:t>: </a:t>
            </a:r>
            <a:r>
              <a:rPr lang="ru-RU" dirty="0" err="1" smtClean="0"/>
              <a:t>Кабаева</a:t>
            </a:r>
            <a:r>
              <a:rPr lang="ru-RU" dirty="0" smtClean="0"/>
              <a:t> </a:t>
            </a:r>
            <a:r>
              <a:rPr lang="ru-RU" dirty="0" smtClean="0"/>
              <a:t>М.А.,</a:t>
            </a:r>
          </a:p>
          <a:p>
            <a:r>
              <a:rPr lang="ru-RU" dirty="0" smtClean="0"/>
              <a:t>Осипова А.С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780112"/>
          </a:xfrm>
        </p:spPr>
        <p:txBody>
          <a:bodyPr>
            <a:normAutofit/>
          </a:bodyPr>
          <a:lstStyle/>
          <a:p>
            <a:pPr lvl="0" algn="ctr"/>
            <a:r>
              <a:rPr lang="ru-RU" dirty="0" smtClean="0"/>
              <a:t>Нетрадиционные формы взаимодействия с семьями воспитанников</a:t>
            </a:r>
            <a:br>
              <a:rPr lang="ru-RU" dirty="0" smtClean="0"/>
            </a:br>
            <a:r>
              <a:rPr lang="ru-RU" sz="1800" b="1" i="1" dirty="0" smtClean="0"/>
              <a:t> информационно-аналитические формы</a:t>
            </a:r>
            <a:r>
              <a:rPr lang="ru-RU" sz="1800" dirty="0" smtClean="0"/>
              <a:t>,</a:t>
            </a:r>
            <a:br>
              <a:rPr lang="ru-RU" sz="1800" dirty="0" smtClean="0"/>
            </a:br>
            <a:r>
              <a:rPr lang="ru-RU" sz="1800" b="1" i="1" dirty="0" err="1" smtClean="0"/>
              <a:t>досуговые</a:t>
            </a:r>
            <a:r>
              <a:rPr lang="ru-RU" sz="1800" b="1" i="1" dirty="0" smtClean="0"/>
              <a:t> формы,</a:t>
            </a:r>
            <a:r>
              <a:rPr lang="ru-RU" sz="1800" dirty="0" smtClean="0"/>
              <a:t> </a:t>
            </a:r>
            <a:br>
              <a:rPr lang="ru-RU" sz="1800" dirty="0" smtClean="0"/>
            </a:br>
            <a:r>
              <a:rPr lang="ru-RU" sz="1800" b="1" i="1" dirty="0" smtClean="0"/>
              <a:t>познавательные формы,</a:t>
            </a:r>
            <a:r>
              <a:rPr lang="ru-RU" sz="1800" dirty="0" smtClean="0"/>
              <a:t> </a:t>
            </a:r>
            <a:br>
              <a:rPr lang="ru-RU" sz="1800" dirty="0" smtClean="0"/>
            </a:br>
            <a:r>
              <a:rPr lang="ru-RU" sz="1800" b="1" i="1" dirty="0" smtClean="0"/>
              <a:t>наглядно-информационные формы: </a:t>
            </a:r>
            <a:br>
              <a:rPr lang="ru-RU" sz="1800" b="1" i="1" dirty="0" smtClean="0"/>
            </a:br>
            <a:r>
              <a:rPr lang="ru-RU" sz="1800" b="1" i="1" dirty="0" smtClean="0"/>
              <a:t>информационно-ознакомительные и информационно-просветительские.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1239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Информационно-аналитические формы:</a:t>
            </a:r>
            <a:br>
              <a:rPr lang="ru-RU" dirty="0" smtClean="0"/>
            </a:br>
            <a:r>
              <a:rPr lang="ru-RU" sz="2400" i="1" dirty="0" smtClean="0"/>
              <a:t>социальные опросы,</a:t>
            </a:r>
            <a:br>
              <a:rPr lang="ru-RU" sz="2400" i="1" dirty="0" smtClean="0"/>
            </a:br>
            <a:r>
              <a:rPr lang="ru-RU" sz="2400" i="1" dirty="0" smtClean="0"/>
              <a:t> тесты, </a:t>
            </a:r>
            <a:br>
              <a:rPr lang="ru-RU" sz="2400" i="1" dirty="0" smtClean="0"/>
            </a:br>
            <a:r>
              <a:rPr lang="ru-RU" sz="2400" i="1" dirty="0" smtClean="0"/>
              <a:t> анкетирование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2400" dirty="0" smtClean="0"/>
              <a:t>предполагают выявление интересов, запросов родителей, установление эмоционального контакта между педагогами, родителями и детьми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339952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Досуговые</a:t>
            </a:r>
            <a:r>
              <a:rPr lang="ru-RU" dirty="0" smtClean="0"/>
              <a:t> формы:</a:t>
            </a:r>
            <a:br>
              <a:rPr lang="ru-RU" dirty="0" smtClean="0"/>
            </a:br>
            <a:r>
              <a:rPr lang="ru-RU" sz="5400" i="1" dirty="0" smtClean="0"/>
              <a:t> </a:t>
            </a:r>
            <a:r>
              <a:rPr lang="ru-RU" sz="2700" i="1" dirty="0" smtClean="0"/>
              <a:t>совместные досуги</a:t>
            </a:r>
            <a:br>
              <a:rPr lang="ru-RU" sz="2700" i="1" dirty="0" smtClean="0"/>
            </a:br>
            <a:r>
              <a:rPr lang="ru-RU" sz="2700" i="1" dirty="0" smtClean="0"/>
              <a:t> праздники</a:t>
            </a:r>
            <a:br>
              <a:rPr lang="ru-RU" sz="2700" i="1" dirty="0" smtClean="0"/>
            </a:br>
            <a:r>
              <a:rPr lang="ru-RU" sz="2700" i="1" dirty="0" smtClean="0"/>
              <a:t> участие в выставках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призваны устанавливать теплые неформальные, доверительные отношения, эмоциональный контакт между педагогами и родителями, между родителями и детьми</a:t>
            </a:r>
            <a:endParaRPr lang="ru-RU" sz="27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2040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Познавательные формы</a:t>
            </a:r>
            <a:br>
              <a:rPr lang="ru-RU" dirty="0" smtClean="0"/>
            </a:br>
            <a:r>
              <a:rPr lang="ru-RU" sz="5400" i="1" dirty="0" smtClean="0"/>
              <a:t> </a:t>
            </a:r>
            <a:r>
              <a:rPr lang="ru-RU" sz="2700" i="1" dirty="0" smtClean="0"/>
              <a:t>семинары – практикумы,</a:t>
            </a:r>
            <a:br>
              <a:rPr lang="ru-RU" sz="2700" i="1" dirty="0" smtClean="0"/>
            </a:br>
            <a:r>
              <a:rPr lang="ru-RU" sz="2700" i="1" dirty="0" smtClean="0"/>
              <a:t> педагогическая гостиная,</a:t>
            </a:r>
            <a:br>
              <a:rPr lang="ru-RU" sz="2700" i="1" dirty="0" smtClean="0"/>
            </a:br>
            <a:r>
              <a:rPr lang="ru-RU" sz="2700" i="1" dirty="0" smtClean="0"/>
              <a:t> проведение собраний, консультаций в нетрадиционной форме, устные педагогические журналы,</a:t>
            </a:r>
            <a:br>
              <a:rPr lang="ru-RU" sz="2700" i="1" dirty="0" smtClean="0"/>
            </a:br>
            <a:r>
              <a:rPr lang="ru-RU" sz="2700" i="1" dirty="0" smtClean="0"/>
              <a:t> игры с педагогическим содержанием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700" dirty="0" smtClean="0"/>
              <a:t>выполняют доминирующую роль в повышении психолого-педагогической культуры родителей. Их суть — ознакомление родителей с возрастными и психологическими особенностями детей дошкольного возраста, формирование практических навыков воспитания детей;</a:t>
            </a:r>
            <a:endParaRPr lang="ru-RU" sz="27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9571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Наглядно-информационные формы:</a:t>
            </a:r>
            <a:r>
              <a:rPr lang="ru-RU" sz="2400" dirty="0" smtClean="0"/>
              <a:t> 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информационные проспекты,</a:t>
            </a:r>
            <a:br>
              <a:rPr lang="ru-RU" sz="2400" i="1" dirty="0" smtClean="0"/>
            </a:br>
            <a:r>
              <a:rPr lang="ru-RU" sz="2400" i="1" dirty="0" smtClean="0"/>
              <a:t> дни открытых дверей,</a:t>
            </a:r>
            <a:br>
              <a:rPr lang="ru-RU" sz="2400" i="1" dirty="0" smtClean="0"/>
            </a:br>
            <a:r>
              <a:rPr lang="ru-RU" sz="2400" i="1" dirty="0" smtClean="0"/>
              <a:t> открытые просмотры занятий и других видов деятельности детей,</a:t>
            </a:r>
            <a:br>
              <a:rPr lang="ru-RU" sz="2400" i="1" dirty="0" smtClean="0"/>
            </a:br>
            <a:r>
              <a:rPr lang="ru-RU" sz="2400" i="1" dirty="0" smtClean="0"/>
              <a:t> выпуск газет, </a:t>
            </a:r>
            <a:br>
              <a:rPr lang="ru-RU" sz="2400" i="1" dirty="0" smtClean="0"/>
            </a:br>
            <a:r>
              <a:rPr lang="ru-RU" sz="2400" i="1" dirty="0" smtClean="0"/>
              <a:t>организация мини-библиотек, </a:t>
            </a:r>
            <a:br>
              <a:rPr lang="ru-RU" sz="2400" i="1" dirty="0" smtClean="0"/>
            </a:br>
            <a:r>
              <a:rPr lang="ru-RU" sz="2400" i="1" dirty="0" smtClean="0"/>
              <a:t>просмотр видеороликов, фотографий, детских работ</a:t>
            </a:r>
            <a:br>
              <a:rPr lang="ru-RU" sz="2400" i="1" dirty="0" smtClean="0"/>
            </a:br>
            <a:r>
              <a:rPr lang="ru-RU" sz="2400" dirty="0" smtClean="0"/>
              <a:t>позволяют правильно оценить деятельность педагогов, пересмотреть методы и приемы семейного воспитания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Досуговые</a:t>
            </a:r>
            <a:r>
              <a:rPr lang="ru-RU" dirty="0" smtClean="0"/>
              <a:t> формы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Участие в районной выставке нетрадиционного физкультурного оборудования, выполненного семьями наших воспитанников;</a:t>
            </a:r>
          </a:p>
          <a:p>
            <a:r>
              <a:rPr lang="ru-RU" dirty="0" smtClean="0"/>
              <a:t>Развлечение «Банный день»;</a:t>
            </a:r>
          </a:p>
          <a:p>
            <a:r>
              <a:rPr lang="ru-RU" dirty="0" smtClean="0"/>
              <a:t>Спортивный досуг «Школа молодого бойца»;</a:t>
            </a:r>
          </a:p>
          <a:p>
            <a:r>
              <a:rPr lang="ru-RU" dirty="0" smtClean="0"/>
              <a:t>Развлечение «Наши мамы - самые спортивные!»;</a:t>
            </a:r>
          </a:p>
          <a:p>
            <a:r>
              <a:rPr lang="ru-RU" dirty="0" err="1" smtClean="0"/>
              <a:t>Общесадовый</a:t>
            </a:r>
            <a:r>
              <a:rPr lang="ru-RU" dirty="0" smtClean="0"/>
              <a:t> турнир по шашкам;</a:t>
            </a:r>
          </a:p>
          <a:p>
            <a:r>
              <a:rPr lang="ru-RU" dirty="0" smtClean="0"/>
              <a:t>Встречи с интересными людьми (спортсмены нашего села).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нетрадиционного физкультурного оборудования. </a:t>
            </a:r>
            <a:endParaRPr lang="ru-RU" dirty="0"/>
          </a:p>
        </p:txBody>
      </p:sp>
      <p:pic>
        <p:nvPicPr>
          <p:cNvPr id="11" name="Рисунок 10" descr="IMG-20210128-WA000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3320" r="2332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Массажные коврики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Лыжи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Разноцветный осьминог</a:t>
            </a:r>
          </a:p>
          <a:p>
            <a:pPr>
              <a:buFont typeface="Wingdings" pitchFamily="2" charset="2"/>
              <a:buChar char="v"/>
            </a:pPr>
            <a:r>
              <a:rPr lang="ru-RU" dirty="0" err="1" smtClean="0"/>
              <a:t>Кочки-перескочки</a:t>
            </a: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dirty="0" err="1" smtClean="0"/>
              <a:t>Палочки-трансформеры</a:t>
            </a: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Волшебные ленточки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Игра «Попади в цель»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Тренажеры для ног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Гантели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Массажные варежки</a:t>
            </a:r>
          </a:p>
          <a:p>
            <a:pPr>
              <a:buFont typeface="Wingdings" pitchFamily="2" charset="2"/>
              <a:buChar char="v"/>
            </a:pPr>
            <a:r>
              <a:rPr lang="ru-RU" dirty="0" err="1" smtClean="0"/>
              <a:t>Ловишки</a:t>
            </a: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Мягкий пьедестал почета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тоннель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lla2\OneDrive\Рабочий стол\фото\выставка\DSC0431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88640"/>
            <a:ext cx="2840832" cy="2130624"/>
          </a:xfrm>
          <a:prstGeom prst="rect">
            <a:avLst/>
          </a:prstGeom>
          <a:noFill/>
        </p:spPr>
      </p:pic>
      <p:pic>
        <p:nvPicPr>
          <p:cNvPr id="4099" name="Picture 3" descr="C:\Users\alla2\OneDrive\Рабочий стол\фото\выставка\DSC043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3728931" cy="2796698"/>
          </a:xfrm>
          <a:prstGeom prst="rect">
            <a:avLst/>
          </a:prstGeom>
          <a:noFill/>
        </p:spPr>
      </p:pic>
      <p:pic>
        <p:nvPicPr>
          <p:cNvPr id="4100" name="Picture 4" descr="C:\Users\alla2\OneDrive\Рабочий стол\фото\выставка\DSC043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01008"/>
            <a:ext cx="3200872" cy="2400654"/>
          </a:xfrm>
          <a:prstGeom prst="rect">
            <a:avLst/>
          </a:prstGeom>
          <a:noFill/>
        </p:spPr>
      </p:pic>
      <p:pic>
        <p:nvPicPr>
          <p:cNvPr id="4101" name="Picture 5" descr="C:\Users\alla2\OneDrive\Рабочий стол\фото\выставка\DSC043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420888"/>
            <a:ext cx="2624808" cy="1800200"/>
          </a:xfrm>
          <a:prstGeom prst="rect">
            <a:avLst/>
          </a:prstGeom>
          <a:noFill/>
        </p:spPr>
      </p:pic>
      <p:pic>
        <p:nvPicPr>
          <p:cNvPr id="4102" name="Picture 6" descr="C:\Users\alla2\OneDrive\Рабочий стол\фото\выставка\IMG-20210128-WA00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365104"/>
            <a:ext cx="4533458" cy="208609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lla2\OneDrive\Рабочий стол\фото\выставка\IMG-20210128-WA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620688"/>
            <a:ext cx="2664296" cy="5789982"/>
          </a:xfrm>
          <a:prstGeom prst="rect">
            <a:avLst/>
          </a:prstGeom>
          <a:noFill/>
        </p:spPr>
      </p:pic>
      <p:pic>
        <p:nvPicPr>
          <p:cNvPr id="5124" name="Picture 4" descr="C:\Users\alla2\OneDrive\Рабочий стол\фото\выставка\IMG-20210128-WA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620688"/>
            <a:ext cx="2664296" cy="578998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Развлечение </a:t>
            </a:r>
            <a:br>
              <a:rPr lang="ru-RU" dirty="0" smtClean="0"/>
            </a:br>
            <a:r>
              <a:rPr lang="ru-RU" dirty="0" smtClean="0"/>
              <a:t>«Банный день»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Мы идём сейчас туда,</a:t>
            </a:r>
            <a:br>
              <a:rPr lang="ru-RU" dirty="0" smtClean="0"/>
            </a:br>
            <a:r>
              <a:rPr lang="ru-RU" dirty="0" smtClean="0"/>
              <a:t>Где горячая вода,</a:t>
            </a:r>
            <a:br>
              <a:rPr lang="ru-RU" dirty="0" smtClean="0"/>
            </a:br>
            <a:r>
              <a:rPr lang="ru-RU" dirty="0" smtClean="0"/>
              <a:t>Можно веником хлестаться,</a:t>
            </a:r>
            <a:br>
              <a:rPr lang="ru-RU" dirty="0" smtClean="0"/>
            </a:br>
            <a:r>
              <a:rPr lang="ru-RU" dirty="0" smtClean="0"/>
              <a:t>Можно в тазике плескаться.</a:t>
            </a:r>
            <a:br>
              <a:rPr lang="ru-RU" dirty="0" smtClean="0"/>
            </a:br>
            <a:r>
              <a:rPr lang="ru-RU" dirty="0" smtClean="0"/>
              <a:t>Мы с тобой отмоем тело,</a:t>
            </a:r>
            <a:br>
              <a:rPr lang="ru-RU" dirty="0" smtClean="0"/>
            </a:br>
            <a:r>
              <a:rPr lang="ru-RU" dirty="0" smtClean="0"/>
              <a:t>Чтоб скрипело и блестело.</a:t>
            </a:r>
            <a:br>
              <a:rPr lang="ru-RU" dirty="0" smtClean="0"/>
            </a:br>
            <a:r>
              <a:rPr lang="ru-RU" dirty="0" smtClean="0"/>
              <a:t>Посидим за самоваром</a:t>
            </a:r>
            <a:br>
              <a:rPr lang="ru-RU" dirty="0" smtClean="0"/>
            </a:br>
            <a:r>
              <a:rPr lang="ru-RU" dirty="0" smtClean="0"/>
              <a:t>И услышим: "С лёгким паром!"</a:t>
            </a:r>
            <a:br>
              <a:rPr lang="ru-RU" dirty="0" smtClean="0"/>
            </a:br>
            <a:r>
              <a:rPr lang="ru-RU" dirty="0" smtClean="0"/>
              <a:t>Здесь здоровье крепче станет.</a:t>
            </a:r>
            <a:br>
              <a:rPr lang="ru-RU" dirty="0" smtClean="0"/>
            </a:br>
            <a:r>
              <a:rPr lang="ru-RU" dirty="0" smtClean="0"/>
              <a:t>- Это где?</a:t>
            </a:r>
            <a:br>
              <a:rPr lang="ru-RU" dirty="0" smtClean="0"/>
            </a:br>
            <a:r>
              <a:rPr lang="ru-RU" dirty="0" smtClean="0"/>
              <a:t>- Конечно, в бане!</a:t>
            </a:r>
            <a:endParaRPr lang="ru-RU" dirty="0"/>
          </a:p>
        </p:txBody>
      </p:sp>
      <p:pic>
        <p:nvPicPr>
          <p:cNvPr id="9" name="Рисунок 8" descr="uslugi-parilshhiczy1-min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3325" r="13325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alla2\OneDrive\Рабочий стол\фото\баня\IMG_20190225_165418_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5514720" cy="413604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8194" name="Picture 2" descr="C:\Users\alla2\OneDrive\Рабочий стол\фото\баня\IMG_20190225_1617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8640"/>
            <a:ext cx="4080453" cy="306034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Спортивный досуг «Школа молодого бойца»</a:t>
            </a:r>
            <a:endParaRPr lang="ru-RU" dirty="0"/>
          </a:p>
        </p:txBody>
      </p:sp>
      <p:pic>
        <p:nvPicPr>
          <p:cNvPr id="5" name="Рисунок 4" descr="IMG-20210120-WA000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Вырасту когда-то… Кем тогда мне быть?</a:t>
            </a:r>
            <a:br>
              <a:rPr lang="ru-RU" dirty="0" smtClean="0"/>
            </a:br>
            <a:r>
              <a:rPr lang="ru-RU" dirty="0" smtClean="0"/>
              <a:t>Я хочу солдатом в армии служить!</a:t>
            </a:r>
            <a:br>
              <a:rPr lang="ru-RU" dirty="0" smtClean="0"/>
            </a:br>
            <a:r>
              <a:rPr lang="ru-RU" dirty="0" smtClean="0"/>
              <a:t>Но, чтоб быть военным, мало лишь мечтать;</a:t>
            </a:r>
            <a:br>
              <a:rPr lang="ru-RU" dirty="0" smtClean="0"/>
            </a:br>
            <a:r>
              <a:rPr lang="ru-RU" dirty="0" smtClean="0"/>
              <a:t>Сильным, ловким, смелым мне придется стать.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lla2\OneDrive\Рабочий стол\фото\23\IMG-20210120-WA0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2168370" cy="289116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6147" name="Picture 3" descr="C:\Users\alla2\OneDrive\Рабочий стол\фото\23\IMG-20210120-WA0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548680"/>
            <a:ext cx="2294384" cy="3059179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6148" name="Picture 4" descr="C:\Users\alla2\OneDrive\Рабочий стол\фото\23\IMG-20210120-WA0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548680"/>
            <a:ext cx="2160240" cy="288032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6151" name="Picture 7" descr="C:\Users\alla2\OneDrive\Рабочий стол\фото\23\IMG-e9d37f857caac0a4a0b72f893dc1617c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077072"/>
            <a:ext cx="2695848" cy="2021886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6153" name="Picture 9" descr="C:\Users\alla2\OneDrive\Рабочий стол\фото\23\IMG-b621fa4014f435a7140af327a7303f8f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4077072"/>
            <a:ext cx="2880320" cy="2029940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Развлечение </a:t>
            </a:r>
            <a:br>
              <a:rPr lang="ru-RU" dirty="0" smtClean="0"/>
            </a:br>
            <a:r>
              <a:rPr lang="ru-RU" dirty="0" smtClean="0"/>
              <a:t>«Наши мамы – самые спортивные!»</a:t>
            </a:r>
            <a:endParaRPr lang="ru-RU" dirty="0"/>
          </a:p>
        </p:txBody>
      </p:sp>
      <p:pic>
        <p:nvPicPr>
          <p:cNvPr id="7" name="Рисунок 6" descr="IMG_20181120_16391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819" r="819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Спорт в нашей жизни значит немало.</a:t>
            </a:r>
            <a:br>
              <a:rPr lang="ru-RU" dirty="0" smtClean="0"/>
            </a:br>
            <a:r>
              <a:rPr lang="ru-RU" dirty="0" smtClean="0"/>
              <a:t>С детства твердила об этом мне мама.</a:t>
            </a:r>
            <a:br>
              <a:rPr lang="ru-RU" dirty="0" smtClean="0"/>
            </a:br>
            <a:r>
              <a:rPr lang="ru-RU" dirty="0" smtClean="0"/>
              <a:t>В нашей семье мы со спортом дружны.</a:t>
            </a:r>
            <a:br>
              <a:rPr lang="ru-RU" dirty="0" smtClean="0"/>
            </a:br>
            <a:r>
              <a:rPr lang="ru-RU" dirty="0" smtClean="0"/>
              <a:t>Нам состязания очень нужны.</a:t>
            </a:r>
          </a:p>
          <a:p>
            <a:r>
              <a:rPr lang="ru-RU" dirty="0" smtClean="0"/>
              <a:t>Наша мама в вольном стиле</a:t>
            </a:r>
            <a:br>
              <a:rPr lang="ru-RU" dirty="0" smtClean="0"/>
            </a:br>
            <a:r>
              <a:rPr lang="ru-RU" dirty="0" smtClean="0"/>
              <a:t>На скакалке скачет ловко.</a:t>
            </a:r>
            <a:br>
              <a:rPr lang="ru-RU" dirty="0" smtClean="0"/>
            </a:br>
            <a:r>
              <a:rPr lang="ru-RU" dirty="0" smtClean="0"/>
              <a:t>Вот что значит тренировка!</a:t>
            </a:r>
            <a:br>
              <a:rPr lang="ru-RU" dirty="0" smtClean="0"/>
            </a:br>
            <a:r>
              <a:rPr lang="ru-RU" dirty="0" smtClean="0"/>
              <a:t>Доскакала бы до ста.</a:t>
            </a:r>
            <a:br>
              <a:rPr lang="ru-RU" dirty="0" smtClean="0"/>
            </a:br>
            <a:r>
              <a:rPr lang="ru-RU" dirty="0" smtClean="0"/>
              <a:t>Жаль, что зал считать устал.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lla2\OneDrive\Рабочий стол\фото\8м\IMG_20180322_1638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3082280" cy="2311710"/>
          </a:xfrm>
          <a:prstGeom prst="rect">
            <a:avLst/>
          </a:prstGeom>
          <a:noFill/>
        </p:spPr>
      </p:pic>
      <p:pic>
        <p:nvPicPr>
          <p:cNvPr id="3076" name="Picture 4" descr="C:\Users\alla2\OneDrive\Рабочий стол\фото\8м\IMG_20180322_163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17032"/>
            <a:ext cx="3370312" cy="2527734"/>
          </a:xfrm>
          <a:prstGeom prst="rect">
            <a:avLst/>
          </a:prstGeom>
          <a:noFill/>
        </p:spPr>
      </p:pic>
      <p:pic>
        <p:nvPicPr>
          <p:cNvPr id="3077" name="Picture 5" descr="C:\Users\alla2\OneDrive\Рабочий стол\фото\8м\IMG_20181120_1608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429000"/>
            <a:ext cx="3168352" cy="2376264"/>
          </a:xfrm>
          <a:prstGeom prst="rect">
            <a:avLst/>
          </a:prstGeom>
          <a:noFill/>
        </p:spPr>
      </p:pic>
      <p:pic>
        <p:nvPicPr>
          <p:cNvPr id="3078" name="Picture 6" descr="C:\Users\alla2\OneDrive\Рабочий стол\фото\8м\IMG_20181120_1630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48680"/>
            <a:ext cx="3168352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Турнир по шашкам</a:t>
            </a:r>
            <a:endParaRPr lang="ru-RU" dirty="0"/>
          </a:p>
        </p:txBody>
      </p:sp>
      <p:pic>
        <p:nvPicPr>
          <p:cNvPr id="7" name="Рисунок 6" descr="IMG-20210128-WA002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6992" r="26992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Играем в шашки мы везде:</a:t>
            </a:r>
          </a:p>
          <a:p>
            <a:r>
              <a:rPr lang="ru-RU" dirty="0" smtClean="0"/>
              <a:t> И дома, и на даче,</a:t>
            </a:r>
          </a:p>
          <a:p>
            <a:r>
              <a:rPr lang="ru-RU" dirty="0" smtClean="0"/>
              <a:t> В саду, на пляже, во дворе, </a:t>
            </a:r>
          </a:p>
          <a:p>
            <a:r>
              <a:rPr lang="ru-RU" dirty="0" smtClean="0"/>
              <a:t>С родными и друзьями. </a:t>
            </a:r>
          </a:p>
          <a:p>
            <a:r>
              <a:rPr lang="ru-RU" dirty="0" smtClean="0"/>
              <a:t>Простая, мудрая игра, </a:t>
            </a:r>
          </a:p>
          <a:p>
            <a:r>
              <a:rPr lang="ru-RU" dirty="0" smtClean="0"/>
              <a:t>любима нами с детства. </a:t>
            </a:r>
          </a:p>
          <a:p>
            <a:r>
              <a:rPr lang="ru-RU" dirty="0" smtClean="0"/>
              <a:t>Нас учит многому она, </a:t>
            </a:r>
          </a:p>
          <a:p>
            <a:r>
              <a:rPr lang="ru-RU" dirty="0" smtClean="0"/>
              <a:t>Что в жизни пригодится: </a:t>
            </a:r>
          </a:p>
          <a:p>
            <a:r>
              <a:rPr lang="ru-RU" dirty="0" smtClean="0"/>
              <a:t>И рассуждать, и размышлять, </a:t>
            </a:r>
          </a:p>
          <a:p>
            <a:r>
              <a:rPr lang="ru-RU" dirty="0" smtClean="0"/>
              <a:t>Дружить, не обижаться </a:t>
            </a:r>
          </a:p>
          <a:p>
            <a:r>
              <a:rPr lang="ru-RU" dirty="0" smtClean="0"/>
              <a:t>Решенья, верно принимать ,</a:t>
            </a:r>
          </a:p>
          <a:p>
            <a:r>
              <a:rPr lang="ru-RU" dirty="0" smtClean="0"/>
              <a:t> Проигрывать и побеждать. </a:t>
            </a:r>
          </a:p>
          <a:p>
            <a:r>
              <a:rPr lang="ru-RU" dirty="0" smtClean="0"/>
              <a:t>И чтоб учиться, лишь на 5 –</a:t>
            </a:r>
          </a:p>
          <a:p>
            <a:r>
              <a:rPr lang="ru-RU" dirty="0" smtClean="0"/>
              <a:t> Возьми игру начни играть.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alla2\OneDrive\Рабочий стол\фото\шашки\IMG-20210128-WA0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4784080" cy="2201424"/>
          </a:xfrm>
          <a:prstGeom prst="rect">
            <a:avLst/>
          </a:prstGeom>
          <a:noFill/>
        </p:spPr>
      </p:pic>
      <p:pic>
        <p:nvPicPr>
          <p:cNvPr id="7174" name="Picture 6" descr="C:\Users\alla2\OneDrive\Рабочий стол\фото\шашки\IMG-20210128-WA0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25144"/>
            <a:ext cx="4064000" cy="1870075"/>
          </a:xfrm>
          <a:prstGeom prst="rect">
            <a:avLst/>
          </a:prstGeom>
          <a:noFill/>
        </p:spPr>
      </p:pic>
      <p:pic>
        <p:nvPicPr>
          <p:cNvPr id="7175" name="Picture 7" descr="C:\Users\alla2\OneDrive\Рабочий стол\фото\шашки\IMG-20210128-WA00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9236" y="116632"/>
            <a:ext cx="1954961" cy="4248472"/>
          </a:xfrm>
          <a:prstGeom prst="rect">
            <a:avLst/>
          </a:prstGeom>
          <a:noFill/>
        </p:spPr>
      </p:pic>
      <p:pic>
        <p:nvPicPr>
          <p:cNvPr id="7170" name="Picture 2" descr="C:\Users\alla2\OneDrive\Рабочий стол\фото\шашки\IMG-20210128-WA0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2204864"/>
            <a:ext cx="3166742" cy="2952328"/>
          </a:xfrm>
          <a:prstGeom prst="rect">
            <a:avLst/>
          </a:prstGeom>
          <a:noFill/>
        </p:spPr>
      </p:pic>
      <p:pic>
        <p:nvPicPr>
          <p:cNvPr id="7176" name="Picture 8" descr="C:\Users\alla2\OneDrive\Рабочий стол\фото\шашки\IMG-20210128-WA00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772009"/>
            <a:ext cx="2448272" cy="389459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335748" cy="1253808"/>
          </a:xfrm>
        </p:spPr>
        <p:txBody>
          <a:bodyPr>
            <a:normAutofit/>
          </a:bodyPr>
          <a:lstStyle/>
          <a:p>
            <a:r>
              <a:rPr lang="ru-RU" dirty="0" smtClean="0"/>
              <a:t>беседа о футболе </a:t>
            </a:r>
            <a:br>
              <a:rPr lang="ru-RU" dirty="0" smtClean="0"/>
            </a:br>
            <a:r>
              <a:rPr lang="ru-RU" dirty="0" smtClean="0"/>
              <a:t>с футболистом Сорокиным С.В.- папой Миши С.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Самая яркая игра — футбол! </a:t>
            </a:r>
          </a:p>
          <a:p>
            <a:r>
              <a:rPr lang="ru-RU" dirty="0" smtClean="0"/>
              <a:t>В ней важен каждый шаг и гол, </a:t>
            </a:r>
          </a:p>
          <a:p>
            <a:r>
              <a:rPr lang="ru-RU" dirty="0" smtClean="0"/>
              <a:t>Она полна эмоций, достижений, Сплочения и ярких ощущений!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" name="Рисунок 10" descr="IMG_20170911_09295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alla2\OneDrive\Рабочий стол\фото\футбол\IMG_20170911_0927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717032"/>
            <a:ext cx="2052228" cy="2736304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  <p:pic>
        <p:nvPicPr>
          <p:cNvPr id="9221" name="Picture 5" descr="C:\Users\alla2\OneDrive\Рабочий стол\фото\футбол\IMG_20170911_093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2567952" cy="3423936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9222" name="Picture 6" descr="C:\Users\alla2\OneDrive\Рабочий стол\фото\футбол\IMG_20170911_0934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564904"/>
            <a:ext cx="5151669" cy="38637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Презентация боевого искусства дзюдо семьёй Гавриловых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b="1" dirty="0" smtClean="0"/>
              <a:t>Дзюдо</a:t>
            </a:r>
            <a:r>
              <a:rPr lang="ru-RU" dirty="0" smtClean="0"/>
              <a:t> — ты мудрая борьба, </a:t>
            </a:r>
          </a:p>
          <a:p>
            <a:r>
              <a:rPr lang="ru-RU" dirty="0" smtClean="0"/>
              <a:t>Моя любовь, моя судьба, </a:t>
            </a:r>
          </a:p>
          <a:p>
            <a:r>
              <a:rPr lang="ru-RU" dirty="0" smtClean="0"/>
              <a:t>Согласье между телом и душой,</a:t>
            </a:r>
          </a:p>
          <a:p>
            <a:r>
              <a:rPr lang="ru-RU" b="1" dirty="0" smtClean="0"/>
              <a:t>Дзюдо</a:t>
            </a:r>
            <a:r>
              <a:rPr lang="ru-RU" dirty="0" smtClean="0"/>
              <a:t> — это победа над собой!</a:t>
            </a:r>
            <a:endParaRPr lang="ru-RU" dirty="0"/>
          </a:p>
        </p:txBody>
      </p:sp>
      <p:pic>
        <p:nvPicPr>
          <p:cNvPr id="7" name="Рисунок 6" descr="IMG_20190221_09070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C:\Users\alla2\OneDrive\Рабочий стол\фото\дзюдо\IMG-20210120-WA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6502400" cy="4876800"/>
          </a:xfrm>
          <a:prstGeom prst="rect">
            <a:avLst/>
          </a:prstGeom>
          <a:noFill/>
        </p:spPr>
      </p:pic>
      <p:pic>
        <p:nvPicPr>
          <p:cNvPr id="18436" name="Picture 4" descr="C:\Users\alla2\OneDrive\Рабочий стол\фото\дзюдо\IMG_20190221_0910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48680"/>
            <a:ext cx="2217208" cy="2956277"/>
          </a:xfrm>
          <a:prstGeom prst="rect">
            <a:avLst/>
          </a:prstGeom>
          <a:noFill/>
        </p:spPr>
      </p:pic>
      <p:pic>
        <p:nvPicPr>
          <p:cNvPr id="18435" name="Picture 3" descr="C:\Users\alla2\OneDrive\Рабочий стол\фото\дзюдо\IMG_20190221_0910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76672"/>
            <a:ext cx="2469744" cy="329299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 нас в гостях мастера спорта по каратэ, бывшие воспитанники нашего ДОУ </a:t>
            </a:r>
            <a:r>
              <a:rPr lang="ru-RU" dirty="0" err="1" smtClean="0"/>
              <a:t>Тряпицын</a:t>
            </a:r>
            <a:r>
              <a:rPr lang="ru-RU" dirty="0" smtClean="0"/>
              <a:t> Н. и Седов Н.</a:t>
            </a:r>
            <a:endParaRPr lang="ru-RU" dirty="0"/>
          </a:p>
        </p:txBody>
      </p:sp>
      <p:pic>
        <p:nvPicPr>
          <p:cNvPr id="7" name="Рисунок 6" descr="IMG-20210120-WA001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Карате — спорт настоящих мужчин,</a:t>
            </a:r>
            <a:br>
              <a:rPr lang="ru-RU" dirty="0" smtClean="0"/>
            </a:br>
            <a:r>
              <a:rPr lang="ru-RU" dirty="0" smtClean="0"/>
              <a:t>Удел великих бойцов.</a:t>
            </a:r>
            <a:br>
              <a:rPr lang="ru-RU" dirty="0" smtClean="0"/>
            </a:br>
            <a:r>
              <a:rPr lang="ru-RU" dirty="0" smtClean="0"/>
              <a:t>В жизни и спорте закон один:</a:t>
            </a:r>
            <a:br>
              <a:rPr lang="ru-RU" dirty="0" smtClean="0"/>
            </a:br>
            <a:r>
              <a:rPr lang="ru-RU" dirty="0" smtClean="0"/>
              <a:t>Дело важнее слов.</a:t>
            </a:r>
          </a:p>
          <a:p>
            <a:r>
              <a:rPr lang="ru-RU" dirty="0" smtClean="0"/>
              <a:t>Ты забыл о том, что есть страх</a:t>
            </a:r>
            <a:br>
              <a:rPr lang="ru-RU" dirty="0" smtClean="0"/>
            </a:br>
            <a:r>
              <a:rPr lang="ru-RU" dirty="0" smtClean="0"/>
              <a:t>И имеешь лишь ясную цель.</a:t>
            </a:r>
            <a:br>
              <a:rPr lang="ru-RU" dirty="0" smtClean="0"/>
            </a:br>
            <a:r>
              <a:rPr lang="ru-RU" dirty="0" smtClean="0"/>
              <a:t>Ты не грезишь в своих мечтах.</a:t>
            </a:r>
            <a:br>
              <a:rPr lang="ru-RU" dirty="0" smtClean="0"/>
            </a:br>
            <a:r>
              <a:rPr lang="ru-RU" dirty="0" smtClean="0"/>
              <a:t>И не можешь как корабль сесть на мель.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lla2\OneDrive\Рабочий стол\фото\каратэ\IMG-9c64237570fda26e5c0db24447801329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60648"/>
            <a:ext cx="2123982" cy="2839864"/>
          </a:xfrm>
          <a:prstGeom prst="rect">
            <a:avLst/>
          </a:prstGeom>
          <a:noFill/>
        </p:spPr>
      </p:pic>
      <p:pic>
        <p:nvPicPr>
          <p:cNvPr id="10243" name="Picture 3" descr="C:\Users\alla2\OneDrive\Рабочий стол\фото\каратэ\IMG-9074d3883322511095fa4e0c3078c6ea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429000"/>
            <a:ext cx="5072112" cy="2853063"/>
          </a:xfrm>
          <a:prstGeom prst="rect">
            <a:avLst/>
          </a:prstGeom>
          <a:noFill/>
        </p:spPr>
      </p:pic>
      <p:pic>
        <p:nvPicPr>
          <p:cNvPr id="10244" name="Picture 4" descr="C:\Users\alla2\OneDrive\Рабочий стол\фото\каратэ\IMG-20210120-WA0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04664"/>
            <a:ext cx="2006352" cy="2675136"/>
          </a:xfrm>
          <a:prstGeom prst="rect">
            <a:avLst/>
          </a:prstGeom>
          <a:noFill/>
        </p:spPr>
      </p:pic>
      <p:pic>
        <p:nvPicPr>
          <p:cNvPr id="10245" name="Picture 5" descr="C:\Users\alla2\OneDrive\Рабочий стол\фото\каратэ\IMG-c8cc9374d12379a9f4ce2efa3bdcd0f7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772816"/>
            <a:ext cx="2548931" cy="453143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Выступление детей нашего сада, которые занимаются гимнастикой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Гимнастических снарядов</a:t>
            </a:r>
            <a:br>
              <a:rPr lang="ru-RU" dirty="0" smtClean="0"/>
            </a:br>
            <a:r>
              <a:rPr lang="ru-RU" dirty="0" smtClean="0"/>
              <a:t>Очень много разных надо,</a:t>
            </a:r>
            <a:br>
              <a:rPr lang="ru-RU" dirty="0" smtClean="0"/>
            </a:br>
            <a:r>
              <a:rPr lang="ru-RU" dirty="0" smtClean="0"/>
              <a:t>Чтоб на них без остановки</a:t>
            </a:r>
            <a:br>
              <a:rPr lang="ru-RU" dirty="0" smtClean="0"/>
            </a:br>
            <a:r>
              <a:rPr lang="ru-RU" dirty="0" smtClean="0"/>
              <a:t>Наш гимнаст бесстрашный, ловкий,</a:t>
            </a:r>
            <a:br>
              <a:rPr lang="ru-RU" dirty="0" smtClean="0"/>
            </a:br>
            <a:r>
              <a:rPr lang="ru-RU" dirty="0" smtClean="0"/>
              <a:t>Упражненья показал.</a:t>
            </a:r>
            <a:br>
              <a:rPr lang="ru-RU" dirty="0" smtClean="0"/>
            </a:br>
            <a:r>
              <a:rPr lang="ru-RU" dirty="0" smtClean="0"/>
              <a:t>Да такие! Ахнет зал.</a:t>
            </a:r>
            <a:br>
              <a:rPr lang="ru-RU" dirty="0" smtClean="0"/>
            </a:br>
            <a:r>
              <a:rPr lang="ru-RU" dirty="0" smtClean="0"/>
              <a:t>Или с лентою послушной</a:t>
            </a:r>
            <a:br>
              <a:rPr lang="ru-RU" dirty="0" smtClean="0"/>
            </a:br>
            <a:r>
              <a:rPr lang="ru-RU" dirty="0" smtClean="0"/>
              <a:t>В танце кружится воздушном</a:t>
            </a:r>
            <a:br>
              <a:rPr lang="ru-RU" dirty="0" smtClean="0"/>
            </a:br>
            <a:r>
              <a:rPr lang="ru-RU" dirty="0" smtClean="0"/>
              <a:t>Здесь под музыку гимнастка,</a:t>
            </a:r>
            <a:br>
              <a:rPr lang="ru-RU" dirty="0" smtClean="0"/>
            </a:br>
            <a:r>
              <a:rPr lang="ru-RU" dirty="0" smtClean="0"/>
              <a:t>Танец тот похож на сказку.</a:t>
            </a:r>
            <a:br>
              <a:rPr lang="ru-RU" dirty="0" smtClean="0"/>
            </a:br>
            <a:r>
              <a:rPr lang="ru-RU" dirty="0" smtClean="0"/>
              <a:t>Может с обручем, булавой</a:t>
            </a:r>
            <a:br>
              <a:rPr lang="ru-RU" dirty="0" smtClean="0"/>
            </a:br>
            <a:r>
              <a:rPr lang="ru-RU" dirty="0" smtClean="0"/>
              <a:t>Выступить она на славу.</a:t>
            </a:r>
            <a:br>
              <a:rPr lang="ru-RU" dirty="0" smtClean="0"/>
            </a:br>
            <a:r>
              <a:rPr lang="ru-RU" dirty="0" smtClean="0"/>
              <a:t>Пусть не ставят тут рекорд —</a:t>
            </a:r>
            <a:br>
              <a:rPr lang="ru-RU" dirty="0" smtClean="0"/>
            </a:br>
            <a:r>
              <a:rPr lang="ru-RU" dirty="0" smtClean="0"/>
              <a:t>Этот наш любимый спорт!</a:t>
            </a:r>
            <a:endParaRPr lang="ru-RU" dirty="0"/>
          </a:p>
        </p:txBody>
      </p:sp>
      <p:pic>
        <p:nvPicPr>
          <p:cNvPr id="9" name="Рисунок 8" descr="IMG-20210127-WA000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6708" b="16708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lla2\OneDrive\Рабочий стол\фото\гимнастика\ги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4200" y="590550"/>
            <a:ext cx="5435600" cy="56769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lla2\OneDrive\Рабочий стол\фото\гимнастика\IMG_20180530_152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05780">
            <a:off x="6442650" y="3611373"/>
            <a:ext cx="2284322" cy="3045762"/>
          </a:xfrm>
          <a:prstGeom prst="rect">
            <a:avLst/>
          </a:prstGeom>
          <a:noFill/>
        </p:spPr>
      </p:pic>
      <p:pic>
        <p:nvPicPr>
          <p:cNvPr id="3" name="Picture 4" descr="C:\Users\alla2\OneDrive\Рабочий стол\фото\гимнастика\IMG-b09540ab4882ba7e417f8873aefdcd37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2183904" cy="2911872"/>
          </a:xfrm>
          <a:prstGeom prst="rect">
            <a:avLst/>
          </a:prstGeom>
          <a:noFill/>
        </p:spPr>
      </p:pic>
      <p:pic>
        <p:nvPicPr>
          <p:cNvPr id="13315" name="Picture 3" descr="C:\Users\alla2\OneDrive\Рабочий стол\фото\гимнастика\IMG-4e1b78af55ab03e630888d4942531ac7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692696"/>
            <a:ext cx="3168352" cy="4224469"/>
          </a:xfrm>
          <a:prstGeom prst="rect">
            <a:avLst/>
          </a:prstGeom>
          <a:noFill/>
        </p:spPr>
      </p:pic>
      <p:pic>
        <p:nvPicPr>
          <p:cNvPr id="13316" name="Picture 4" descr="C:\Users\alla2\OneDrive\Рабочий стол\фото\гимнастика\IMG-2a01331315d15dcd463290ad3af61bb5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88640"/>
            <a:ext cx="1783813" cy="3171222"/>
          </a:xfrm>
          <a:prstGeom prst="rect">
            <a:avLst/>
          </a:prstGeom>
          <a:noFill/>
        </p:spPr>
      </p:pic>
      <p:pic>
        <p:nvPicPr>
          <p:cNvPr id="13317" name="Picture 5" descr="C:\Users\alla2\OneDrive\Рабочий стол\фото\гимнастика\image-0-02-04-9dba523af213816e587faf56b79c83f722515e46a3b95242f9e0ee3291813a5d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627698">
            <a:off x="22815" y="3687692"/>
            <a:ext cx="3292701" cy="245923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lla2\OneDrive\Рабочий стол\фото\гимнастика\image-0-02-04-2c181b4a7c8229eb3601da9971323dcc291130b146b44082f14f610b7a5e86b4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70170">
            <a:off x="395536" y="4221088"/>
            <a:ext cx="2695848" cy="2021886"/>
          </a:xfrm>
          <a:prstGeom prst="rect">
            <a:avLst/>
          </a:prstGeom>
          <a:noFill/>
        </p:spPr>
      </p:pic>
      <p:pic>
        <p:nvPicPr>
          <p:cNvPr id="12291" name="Picture 3" descr="C:\Users\alla2\OneDrive\Рабочий стол\фото\гимнастика\image-0-02-04-a4fbfd123934817bf41adb0f3f1c31fa5acc0a8180019a8ce6fad43a37de10d0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60946">
            <a:off x="5807080" y="4024858"/>
            <a:ext cx="3078180" cy="2308635"/>
          </a:xfrm>
          <a:prstGeom prst="rect">
            <a:avLst/>
          </a:prstGeom>
          <a:noFill/>
        </p:spPr>
      </p:pic>
      <p:pic>
        <p:nvPicPr>
          <p:cNvPr id="12293" name="Picture 5" descr="C:\Users\alla2\OneDrive\Рабочий стол\фото\гимнастика\IMG_20180530_1533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844824"/>
            <a:ext cx="2981654" cy="3975539"/>
          </a:xfrm>
          <a:prstGeom prst="rect">
            <a:avLst/>
          </a:prstGeom>
          <a:noFill/>
        </p:spPr>
      </p:pic>
      <p:pic>
        <p:nvPicPr>
          <p:cNvPr id="12296" name="Picture 8" descr="C:\Users\alla2\OneDrive\Рабочий стол\фото\гимнастика\image-0-02-04-8941a5f6f19ad21c69660ad5dd7a2d77646d0d956b3d7d60076670a1f889bacb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12314">
            <a:off x="323528" y="260648"/>
            <a:ext cx="2615952" cy="3487936"/>
          </a:xfrm>
          <a:prstGeom prst="rect">
            <a:avLst/>
          </a:prstGeom>
          <a:noFill/>
        </p:spPr>
      </p:pic>
      <p:pic>
        <p:nvPicPr>
          <p:cNvPr id="12300" name="Picture 12" descr="C:\Users\alla2\OneDrive\Рабочий стол\фото\гимнастика\image-0-02-04-e82b60fc1fc8fbbe1ee367566e655da3842b74092f5db9057f674a36df0704cd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703738">
            <a:off x="6501349" y="380215"/>
            <a:ext cx="2183904" cy="29118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Посещение с детьми Новосельского тренажерного зала (беседа с мастерами спорта по пауэрлифтингу Костенко А. и Костенко М.)</a:t>
            </a:r>
            <a:endParaRPr lang="ru-RU" dirty="0"/>
          </a:p>
        </p:txBody>
      </p:sp>
      <p:pic>
        <p:nvPicPr>
          <p:cNvPr id="7" name="Рисунок 6" descr="IMG-20210120-WA002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В тяжелой атлетике главное - сила. Задача спортсмена в ней - штангу поднять. </a:t>
            </a:r>
          </a:p>
          <a:p>
            <a:r>
              <a:rPr lang="ru-RU" dirty="0" smtClean="0"/>
              <a:t>Уж много рекордов поставлено было, </a:t>
            </a:r>
          </a:p>
          <a:p>
            <a:r>
              <a:rPr lang="ru-RU" dirty="0" smtClean="0"/>
              <a:t>И сложно достойное место занять. Атлеты с достоинством мощных титанов Выходят спокойно и штангу берут, </a:t>
            </a:r>
          </a:p>
          <a:p>
            <a:r>
              <a:rPr lang="ru-RU" dirty="0" smtClean="0"/>
              <a:t>И сильные мускулы сих великанов Рывком иль толчком вес большой отожмут.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alla2\OneDrive\Рабочий стол\фото\тренажеры\IMG-20210120-WA00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3816424" cy="2862318"/>
          </a:xfrm>
          <a:prstGeom prst="rect">
            <a:avLst/>
          </a:prstGeom>
          <a:noFill/>
        </p:spPr>
      </p:pic>
      <p:pic>
        <p:nvPicPr>
          <p:cNvPr id="14340" name="Picture 4" descr="C:\Users\alla2\OneDrive\Рабочий стол\фото\тренажеры\IMG-20210120-WA0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32656"/>
            <a:ext cx="3827264" cy="2870448"/>
          </a:xfrm>
          <a:prstGeom prst="rect">
            <a:avLst/>
          </a:prstGeom>
          <a:noFill/>
        </p:spPr>
      </p:pic>
      <p:pic>
        <p:nvPicPr>
          <p:cNvPr id="14338" name="Picture 2" descr="C:\Users\alla2\OneDrive\Рабочий стол\фото\тренажеры\IMG-20210120-WA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780928"/>
            <a:ext cx="5075403" cy="38065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Познавательные формы: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dirty="0" smtClean="0"/>
              <a:t> проведение мастер-классов для родителей «Занимаемся вместе с детьми», «Рано утром по порядку дружно делаем зарядку»;</a:t>
            </a:r>
          </a:p>
          <a:p>
            <a:r>
              <a:rPr lang="ru-RU" sz="3200" dirty="0" smtClean="0"/>
              <a:t> совместное изготовление и проведение дидактических игр «Четвертый лишний», «Спортивная </a:t>
            </a:r>
            <a:r>
              <a:rPr lang="ru-RU" sz="3200" dirty="0" err="1" smtClean="0"/>
              <a:t>угадайка</a:t>
            </a:r>
            <a:r>
              <a:rPr lang="ru-RU" sz="3200" dirty="0" smtClean="0"/>
              <a:t>»</a:t>
            </a:r>
          </a:p>
          <a:p>
            <a:r>
              <a:rPr lang="ru-RU" sz="3200" dirty="0" smtClean="0"/>
              <a:t>детские мастер-классы, в которых ребенок выступает в роли педагога, «Делай со мной, делай, как я, делай лучше меня!»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 мастер-классов для родителей</a:t>
            </a:r>
            <a:endParaRPr lang="ru-RU" dirty="0"/>
          </a:p>
        </p:txBody>
      </p:sp>
      <p:pic>
        <p:nvPicPr>
          <p:cNvPr id="5" name="Рисунок 4" descr="а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9694" r="9694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fontAlgn="base"/>
            <a:r>
              <a:rPr lang="ru-RU" dirty="0" smtClean="0"/>
              <a:t>Всем известно, всем понятно,</a:t>
            </a:r>
            <a:br>
              <a:rPr lang="ru-RU" dirty="0" smtClean="0"/>
            </a:br>
            <a:r>
              <a:rPr lang="ru-RU" dirty="0" smtClean="0"/>
              <a:t>Что здоровым быть приятно.</a:t>
            </a:r>
            <a:br>
              <a:rPr lang="ru-RU" dirty="0" smtClean="0"/>
            </a:br>
            <a:r>
              <a:rPr lang="ru-RU" dirty="0" smtClean="0"/>
              <a:t>Только надо знать,</a:t>
            </a:r>
            <a:br>
              <a:rPr lang="ru-RU" dirty="0" smtClean="0"/>
            </a:br>
            <a:r>
              <a:rPr lang="ru-RU" dirty="0" smtClean="0"/>
              <a:t>Как здоровым стать!</a:t>
            </a:r>
          </a:p>
          <a:p>
            <a:pPr fontAlgn="base"/>
            <a:r>
              <a:rPr lang="ru-RU" dirty="0" smtClean="0"/>
              <a:t>Приучай себя к порядку —</a:t>
            </a:r>
            <a:br>
              <a:rPr lang="ru-RU" dirty="0" smtClean="0"/>
            </a:br>
            <a:r>
              <a:rPr lang="ru-RU" dirty="0" smtClean="0"/>
              <a:t>Делай каждый день зарядку,</a:t>
            </a:r>
            <a:br>
              <a:rPr lang="ru-RU" dirty="0" smtClean="0"/>
            </a:br>
            <a:r>
              <a:rPr lang="ru-RU" dirty="0" smtClean="0"/>
              <a:t>Смейся веселей,</a:t>
            </a:r>
            <a:br>
              <a:rPr lang="ru-RU" dirty="0" smtClean="0"/>
            </a:br>
            <a:r>
              <a:rPr lang="ru-RU" dirty="0" smtClean="0"/>
              <a:t>Будешь здоровей.</a:t>
            </a:r>
          </a:p>
          <a:p>
            <a:pPr fontAlgn="base"/>
            <a:r>
              <a:rPr lang="ru-RU" dirty="0" smtClean="0"/>
              <a:t>В мире нет рецепта лучше —</a:t>
            </a:r>
            <a:br>
              <a:rPr lang="ru-RU" dirty="0" smtClean="0"/>
            </a:br>
            <a:r>
              <a:rPr lang="ru-RU" dirty="0" smtClean="0"/>
              <a:t>Будь со спортом неразлучен,</a:t>
            </a:r>
            <a:br>
              <a:rPr lang="ru-RU" dirty="0" smtClean="0"/>
            </a:br>
            <a:r>
              <a:rPr lang="ru-RU" dirty="0" smtClean="0"/>
              <a:t>Проживешь сто лет —</a:t>
            </a:r>
            <a:br>
              <a:rPr lang="ru-RU" dirty="0" smtClean="0"/>
            </a:br>
            <a:r>
              <a:rPr lang="ru-RU" dirty="0" smtClean="0"/>
              <a:t>Вот и весь секрет!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alla2\OneDrive\Рабочий стол\фото\мастеркл\IMG-20210118-WA0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4011712" cy="3008784"/>
          </a:xfrm>
          <a:prstGeom prst="rect">
            <a:avLst/>
          </a:prstGeom>
          <a:noFill/>
        </p:spPr>
      </p:pic>
      <p:pic>
        <p:nvPicPr>
          <p:cNvPr id="15365" name="Picture 5" descr="C:\Users\alla2\OneDrive\Рабочий стол\фото\мастеркл\IMG-20210124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60648"/>
            <a:ext cx="3271912" cy="2453934"/>
          </a:xfrm>
          <a:prstGeom prst="rect">
            <a:avLst/>
          </a:prstGeom>
          <a:noFill/>
        </p:spPr>
      </p:pic>
      <p:pic>
        <p:nvPicPr>
          <p:cNvPr id="15366" name="Picture 6" descr="C:\Users\alla2\OneDrive\Рабочий стол\фото\мастеркл\а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17032"/>
            <a:ext cx="3384376" cy="2934982"/>
          </a:xfrm>
          <a:prstGeom prst="rect">
            <a:avLst/>
          </a:prstGeom>
          <a:noFill/>
        </p:spPr>
      </p:pic>
      <p:pic>
        <p:nvPicPr>
          <p:cNvPr id="15367" name="Picture 7" descr="C:\Users\alla2\OneDrive\Рабочий стол\фото\мастеркл\а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573016"/>
            <a:ext cx="3556248" cy="2976189"/>
          </a:xfrm>
          <a:prstGeom prst="rect">
            <a:avLst/>
          </a:prstGeom>
          <a:noFill/>
        </p:spPr>
      </p:pic>
      <p:pic>
        <p:nvPicPr>
          <p:cNvPr id="15364" name="Picture 4" descr="C:\Users\alla2\OneDrive\Рабочий стол\фото\мастеркл\IMG-20210124-WA00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276872"/>
            <a:ext cx="3343920" cy="250794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Совместное изготовление и проведение дидактических игр</a:t>
            </a:r>
            <a:endParaRPr lang="ru-RU" dirty="0"/>
          </a:p>
        </p:txBody>
      </p:sp>
      <p:pic>
        <p:nvPicPr>
          <p:cNvPr id="5" name="Рисунок 4" descr="IMG-6d4a85e67629ace26b691e8dbd9b597d-V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Знаю виды спорта я,</a:t>
            </a:r>
          </a:p>
          <a:p>
            <a:r>
              <a:rPr lang="ru-RU" dirty="0" smtClean="0"/>
              <a:t>Как и все мои друзья.</a:t>
            </a:r>
          </a:p>
          <a:p>
            <a:r>
              <a:rPr lang="ru-RU" dirty="0" smtClean="0"/>
              <a:t>Вместе дружно поиграем</a:t>
            </a:r>
          </a:p>
          <a:p>
            <a:r>
              <a:rPr lang="ru-RU" dirty="0" smtClean="0"/>
              <a:t>Все заданья выполняем.</a:t>
            </a:r>
          </a:p>
          <a:p>
            <a:r>
              <a:rPr lang="ru-RU" dirty="0" smtClean="0"/>
              <a:t>Чтобы в играх побеждать,</a:t>
            </a:r>
          </a:p>
          <a:p>
            <a:r>
              <a:rPr lang="ru-RU" dirty="0" smtClean="0"/>
              <a:t>Нужно очень много знать,</a:t>
            </a:r>
          </a:p>
          <a:p>
            <a:r>
              <a:rPr lang="ru-RU" dirty="0" smtClean="0"/>
              <a:t>И не только своё тело,</a:t>
            </a:r>
          </a:p>
          <a:p>
            <a:r>
              <a:rPr lang="ru-RU" dirty="0" smtClean="0"/>
              <a:t>Но и мозг свой развивать!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lla2\OneDrive\Рабочий стол\фото\ди\IMG-6a3d8a9be6d9647d6db67ab08be49e5f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2612826" cy="3168352"/>
          </a:xfrm>
          <a:prstGeom prst="rect">
            <a:avLst/>
          </a:prstGeom>
          <a:noFill/>
        </p:spPr>
      </p:pic>
      <p:pic>
        <p:nvPicPr>
          <p:cNvPr id="16387" name="Picture 3" descr="C:\Users\alla2\OneDrive\Рабочий стол\фото\ди\IMG-52aee93c5af8d1d4703217eb5f148b6e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717032"/>
            <a:ext cx="3552395" cy="2664296"/>
          </a:xfrm>
          <a:prstGeom prst="rect">
            <a:avLst/>
          </a:prstGeom>
          <a:noFill/>
        </p:spPr>
      </p:pic>
      <p:pic>
        <p:nvPicPr>
          <p:cNvPr id="16388" name="Picture 4" descr="C:\Users\alla2\OneDrive\Рабочий стол\фото\ди\IMG-562cb79cf532aa0a88fcddb014f83b49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573016"/>
            <a:ext cx="3831861" cy="2873896"/>
          </a:xfrm>
          <a:prstGeom prst="rect">
            <a:avLst/>
          </a:prstGeom>
          <a:noFill/>
        </p:spPr>
      </p:pic>
      <p:pic>
        <p:nvPicPr>
          <p:cNvPr id="16389" name="Picture 5" descr="C:\Users\alla2\OneDrive\Рабочий стол\фото\ди\IMG-d4788ec467c640e0942e58e531de879d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4287912" cy="321593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Мастер-класс от Алёнки Ц.</a:t>
            </a:r>
            <a:br>
              <a:rPr lang="ru-RU" dirty="0" smtClean="0"/>
            </a:br>
            <a:r>
              <a:rPr lang="ru-RU" dirty="0" smtClean="0"/>
              <a:t>«Делай со мной, делай, как я, делай лучше меня!»</a:t>
            </a:r>
            <a:endParaRPr lang="ru-RU" dirty="0"/>
          </a:p>
        </p:txBody>
      </p:sp>
      <p:pic>
        <p:nvPicPr>
          <p:cNvPr id="5" name="Рисунок 4" descr="IMG-20210118-WA001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2500" b="12500"/>
          <a:stretch>
            <a:fillRect/>
          </a:stretch>
        </p:blipFill>
        <p:spPr/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Приходите на часок </a:t>
            </a:r>
          </a:p>
          <a:p>
            <a:r>
              <a:rPr lang="ru-RU" dirty="0" smtClean="0"/>
              <a:t>В наш спортивный уголок. </a:t>
            </a:r>
          </a:p>
          <a:p>
            <a:r>
              <a:rPr lang="ru-RU" dirty="0" smtClean="0"/>
              <a:t>Упражнения с друзьями </a:t>
            </a:r>
          </a:p>
          <a:p>
            <a:r>
              <a:rPr lang="ru-RU" dirty="0" smtClean="0"/>
              <a:t>Выполняйте вместе с нами!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C:\Users\alla2\OneDrive\Рабочий стол\фото\аленка\IMG-20210118-WA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4059" y="692696"/>
            <a:ext cx="4120429" cy="583264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17410" name="Picture 2" descr="C:\Users\alla2\OneDrive\Рабочий стол\фото\аленка\IMG-20210118-WA0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412776"/>
            <a:ext cx="3408040" cy="512011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17411" name="Picture 3" descr="C:\Users\alla2\OneDrive\Рабочий стол\фото\аленка\IMG-20210118-WA0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204864"/>
            <a:ext cx="3240360" cy="432048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Наглядно-информационные: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ежеквартальный выпуск семейного журнала для родителей и детей;</a:t>
            </a:r>
          </a:p>
          <a:p>
            <a:r>
              <a:rPr lang="ru-RU" dirty="0" smtClean="0"/>
              <a:t>- фотоальбом «Здоровье – жизнь, а жизнь – движение!»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Фотоальбом</a:t>
            </a:r>
            <a:br>
              <a:rPr lang="ru-RU" dirty="0" smtClean="0"/>
            </a:br>
            <a:r>
              <a:rPr lang="ru-RU" dirty="0" smtClean="0"/>
              <a:t> «Здоровье – жизнь, а жизнь – движение!»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Для здоровья важен спорт, </a:t>
            </a:r>
          </a:p>
          <a:p>
            <a:r>
              <a:rPr lang="ru-RU" dirty="0" smtClean="0"/>
              <a:t>Чтоб болезням дать отпор. </a:t>
            </a:r>
          </a:p>
          <a:p>
            <a:r>
              <a:rPr lang="ru-RU" dirty="0" smtClean="0"/>
              <a:t>Нужно спортом заниматься, </a:t>
            </a:r>
          </a:p>
          <a:p>
            <a:r>
              <a:rPr lang="ru-RU" dirty="0" smtClean="0"/>
              <a:t>И здоровым оставаться!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 descr="IMG_20210128_23055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539" r="12539"/>
          <a:stretch>
            <a:fillRect/>
          </a:stretch>
        </p:blipFill>
        <p:spPr/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alla2\OneDrive\Рабочий стол\фото\альбом\IMG_20210128_154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149080"/>
            <a:ext cx="3201924" cy="2233042"/>
          </a:xfrm>
          <a:prstGeom prst="rect">
            <a:avLst/>
          </a:prstGeom>
          <a:noFill/>
        </p:spPr>
      </p:pic>
      <p:pic>
        <p:nvPicPr>
          <p:cNvPr id="19460" name="Picture 4" descr="C:\Users\alla2\OneDrive\Рабочий стол\фото\альбом\IMG_20210128_1543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404664"/>
            <a:ext cx="3249563" cy="2424451"/>
          </a:xfrm>
          <a:prstGeom prst="rect">
            <a:avLst/>
          </a:prstGeom>
          <a:noFill/>
        </p:spPr>
      </p:pic>
      <p:pic>
        <p:nvPicPr>
          <p:cNvPr id="19461" name="Picture 5" descr="C:\Users\alla2\OneDrive\Рабочий стол\фото\альбом\IMG_20210128_1538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035332"/>
            <a:ext cx="3248734" cy="2307177"/>
          </a:xfrm>
          <a:prstGeom prst="rect">
            <a:avLst/>
          </a:prstGeom>
          <a:noFill/>
        </p:spPr>
      </p:pic>
      <p:pic>
        <p:nvPicPr>
          <p:cNvPr id="19462" name="Picture 6" descr="C:\Users\alla2\OneDrive\Рабочий стол\фото\альбом\IMG_20210128_1539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2656"/>
            <a:ext cx="3300983" cy="2400272"/>
          </a:xfrm>
          <a:prstGeom prst="rect">
            <a:avLst/>
          </a:prstGeom>
          <a:noFill/>
        </p:spPr>
      </p:pic>
      <p:pic>
        <p:nvPicPr>
          <p:cNvPr id="19458" name="Picture 2" descr="C:\Users\alla2\OneDrive\Рабочий стол\фото\альбом\IMG_20210128_1540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492896"/>
            <a:ext cx="2665239" cy="177102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lla2\OneDrive\Рабочий стол\фото\альбом\IMG_20210128_1539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789040"/>
            <a:ext cx="3232837" cy="2432496"/>
          </a:xfrm>
          <a:prstGeom prst="rect">
            <a:avLst/>
          </a:prstGeom>
          <a:noFill/>
        </p:spPr>
      </p:pic>
      <p:pic>
        <p:nvPicPr>
          <p:cNvPr id="20483" name="Picture 3" descr="C:\Users\alla2\OneDrive\Рабочий стол\фото\альбом\IMG_20210128_154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3768300" cy="2665660"/>
          </a:xfrm>
          <a:prstGeom prst="rect">
            <a:avLst/>
          </a:prstGeom>
          <a:noFill/>
        </p:spPr>
      </p:pic>
      <p:pic>
        <p:nvPicPr>
          <p:cNvPr id="20484" name="Picture 4" descr="C:\Users\alla2\OneDrive\Рабочий стол\фото\альбом\IMG_20210128_2306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212976"/>
            <a:ext cx="4597203" cy="3200014"/>
          </a:xfrm>
          <a:prstGeom prst="rect">
            <a:avLst/>
          </a:prstGeom>
          <a:noFill/>
        </p:spPr>
      </p:pic>
      <p:pic>
        <p:nvPicPr>
          <p:cNvPr id="20485" name="Picture 5" descr="C:\Users\alla2\OneDrive\Рабочий стол\фото\альбом\IMG_20210128_2309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60647"/>
            <a:ext cx="4242420" cy="316264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lla2\OneDrive\Рабочий стол\фото\альбом\IMG_20210128_154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620688"/>
            <a:ext cx="3719668" cy="2664296"/>
          </a:xfrm>
          <a:prstGeom prst="rect">
            <a:avLst/>
          </a:prstGeom>
          <a:noFill/>
        </p:spPr>
      </p:pic>
      <p:pic>
        <p:nvPicPr>
          <p:cNvPr id="21507" name="Picture 3" descr="C:\Users\alla2\OneDrive\Рабочий стол\фото\альбом\IMG_20210128_154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3584235" cy="2637050"/>
          </a:xfrm>
          <a:prstGeom prst="rect">
            <a:avLst/>
          </a:prstGeom>
          <a:noFill/>
        </p:spPr>
      </p:pic>
      <p:pic>
        <p:nvPicPr>
          <p:cNvPr id="21508" name="Picture 4" descr="C:\Users\alla2\OneDrive\Рабочий стол\фото\альбом\IMG_20210128_1542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717032"/>
            <a:ext cx="7848872" cy="289126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lla2\OneDrive\Рабочий стол\фото\альбом\IMG_20210128_154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73016"/>
            <a:ext cx="4176464" cy="3084636"/>
          </a:xfrm>
          <a:prstGeom prst="rect">
            <a:avLst/>
          </a:prstGeom>
          <a:noFill/>
        </p:spPr>
      </p:pic>
      <p:pic>
        <p:nvPicPr>
          <p:cNvPr id="22531" name="Picture 3" descr="C:\Users\alla2\OneDrive\Рабочий стол\фото\альбом\IMG_20210128_1544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4800255" cy="3528392"/>
          </a:xfrm>
          <a:prstGeom prst="rect">
            <a:avLst/>
          </a:prstGeom>
          <a:noFill/>
        </p:spPr>
      </p:pic>
      <p:pic>
        <p:nvPicPr>
          <p:cNvPr id="22532" name="Picture 4" descr="C:\Users\alla2\OneDrive\Рабочий стол\фото\альбом\IMG_20210128_231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48680"/>
            <a:ext cx="2482627" cy="240238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Другая 10">
      <a:dk1>
        <a:srgbClr val="62F0CA"/>
      </a:dk1>
      <a:lt1>
        <a:srgbClr val="8D136A"/>
      </a:lt1>
      <a:dk2>
        <a:srgbClr val="6ADAFA"/>
      </a:dk2>
      <a:lt2>
        <a:srgbClr val="21B2C8"/>
      </a:lt2>
      <a:accent1>
        <a:srgbClr val="0F6FC6"/>
      </a:accent1>
      <a:accent2>
        <a:srgbClr val="08A3CF"/>
      </a:accent2>
      <a:accent3>
        <a:srgbClr val="0BCED6"/>
      </a:accent3>
      <a:accent4>
        <a:srgbClr val="13CE9C"/>
      </a:accent4>
      <a:accent5>
        <a:srgbClr val="56AD3B"/>
      </a:accent5>
      <a:accent6>
        <a:srgbClr val="93AA3B"/>
      </a:accent6>
      <a:hlink>
        <a:srgbClr val="E2D700"/>
      </a:hlink>
      <a:folHlink>
        <a:srgbClr val="85DFD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3052</TotalTime>
  <Words>571</Words>
  <Application>Microsoft Office PowerPoint</Application>
  <PresentationFormat>Экран (4:3)</PresentationFormat>
  <Paragraphs>110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Техническая</vt:lpstr>
      <vt:lpstr>«Наших деток закаляем, Мы здоровье укрепляем! Мама, папа, не зевай, Педагогам помогай!»</vt:lpstr>
      <vt:lpstr>Нетрадиционные формы взаимодействия с семьями воспитанников  информационно-аналитические формы, досуговые формы,  познавательные формы,  наглядно-информационные формы:  информационно-ознакомительные и информационно-просветительские.   </vt:lpstr>
      <vt:lpstr>Информационно-аналитические формы: социальные опросы,  тесты,   анкетирование  предполагают выявление интересов, запросов родителей, установление эмоционального контакта между педагогами, родителями и детьми</vt:lpstr>
      <vt:lpstr>Досуговые формы:  совместные досуги  праздники  участие в выставках  призваны устанавливать теплые неформальные, доверительные отношения, эмоциональный контакт между педагогами и родителями, между родителями и детьми</vt:lpstr>
      <vt:lpstr>Познавательные формы  семинары – практикумы,  педагогическая гостиная,  проведение собраний, консультаций в нетрадиционной форме, устные педагогические журналы,  игры с педагогическим содержанием  выполняют доминирующую роль в повышении психолого-педагогической культуры родителей. Их суть — ознакомление родителей с возрастными и психологическими особенностями детей дошкольного возраста, формирование практических навыков воспитания детей;</vt:lpstr>
      <vt:lpstr>Наглядно-информационные формы:  информационные проспекты,  дни открытых дверей,  открытые просмотры занятий и других видов деятельности детей,  выпуск газет,  организация мини-библиотек,  просмотр видеороликов, фотографий, детских работ позволяют правильно оценить деятельность педагогов, пересмотреть методы и приемы семейного воспитания</vt:lpstr>
      <vt:lpstr>Досуговые формы</vt:lpstr>
      <vt:lpstr>Выставка нетрадиционного физкультурного оборудования. </vt:lpstr>
      <vt:lpstr>Слайд 9</vt:lpstr>
      <vt:lpstr>Слайд 10</vt:lpstr>
      <vt:lpstr>Развлечение  «Банный день»</vt:lpstr>
      <vt:lpstr>Слайд 12</vt:lpstr>
      <vt:lpstr>Спортивный досуг «Школа молодого бойца»</vt:lpstr>
      <vt:lpstr>Слайд 14</vt:lpstr>
      <vt:lpstr>Развлечение  «Наши мамы – самые спортивные!»</vt:lpstr>
      <vt:lpstr>Слайд 16</vt:lpstr>
      <vt:lpstr>Турнир по шашкам</vt:lpstr>
      <vt:lpstr>Слайд 18</vt:lpstr>
      <vt:lpstr>беседа о футболе  с футболистом Сорокиным С.В.- папой Миши С.</vt:lpstr>
      <vt:lpstr>Слайд 20</vt:lpstr>
      <vt:lpstr>Презентация боевого искусства дзюдо семьёй Гавриловых</vt:lpstr>
      <vt:lpstr>Слайд 22</vt:lpstr>
      <vt:lpstr>У нас в гостях мастера спорта по каратэ, бывшие воспитанники нашего ДОУ Тряпицын Н. и Седов Н.</vt:lpstr>
      <vt:lpstr>Слайд 24</vt:lpstr>
      <vt:lpstr>Выступление детей нашего сада, которые занимаются гимнастикой</vt:lpstr>
      <vt:lpstr>Слайд 26</vt:lpstr>
      <vt:lpstr>Слайд 27</vt:lpstr>
      <vt:lpstr>Слайд 28</vt:lpstr>
      <vt:lpstr>Посещение с детьми Новосельского тренажерного зала (беседа с мастерами спорта по пауэрлифтингу Костенко А. и Костенко М.)</vt:lpstr>
      <vt:lpstr>Слайд 30</vt:lpstr>
      <vt:lpstr>Познавательные формы:</vt:lpstr>
      <vt:lpstr>Проведение мастер-классов для родителей</vt:lpstr>
      <vt:lpstr>Слайд 33</vt:lpstr>
      <vt:lpstr>Совместное изготовление и проведение дидактических игр</vt:lpstr>
      <vt:lpstr>Слайд 35</vt:lpstr>
      <vt:lpstr>Мастер-класс от Алёнки Ц. «Делай со мной, делай, как я, делай лучше меня!»</vt:lpstr>
      <vt:lpstr>Слайд 37</vt:lpstr>
      <vt:lpstr>Наглядно-информационные: </vt:lpstr>
      <vt:lpstr>Фотоальбом  «Здоровье – жизнь, а жизнь – движение!»</vt:lpstr>
      <vt:lpstr>Слайд 40</vt:lpstr>
      <vt:lpstr>Слайд 41</vt:lpstr>
      <vt:lpstr>Слайд 42</vt:lpstr>
      <vt:lpstr>Слайд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Алла Осипова</dc:creator>
  <cp:lastModifiedBy>Алла Осипова</cp:lastModifiedBy>
  <cp:revision>98</cp:revision>
  <dcterms:created xsi:type="dcterms:W3CDTF">2021-01-28T11:04:23Z</dcterms:created>
  <dcterms:modified xsi:type="dcterms:W3CDTF">2022-10-19T10:50:27Z</dcterms:modified>
</cp:coreProperties>
</file>