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6858000" cy="9906000" type="A4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358" y="36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6365524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311402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2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2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8" y="394408"/>
            <a:ext cx="3833812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2072924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96701"/>
            <a:ext cx="1543050" cy="845220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96701"/>
            <a:ext cx="4514850" cy="84522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9181397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9181397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341040" y="4953000"/>
            <a:ext cx="6256312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88640" y="704528"/>
            <a:ext cx="5661248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6632" y="911260"/>
            <a:ext cx="5517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Comic Sans MS" pitchFamily="66" charset="0"/>
                <a:cs typeface="Times New Roman" pitchFamily="18" charset="0"/>
              </a:rPr>
              <a:t>ПОДГОТОВКА К ВЫПУСКНОМУ ВЕЧЕРУ</a:t>
            </a:r>
          </a:p>
        </p:txBody>
      </p:sp>
      <p:pic>
        <p:nvPicPr>
          <p:cNvPr id="7170" name="Picture 2" descr="http://www.konfetti-podolsk.ru/cms_photo/catalogue/big/1_14_04_2017_98ee3e2764e6f64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719" r="11324"/>
          <a:stretch>
            <a:fillRect/>
          </a:stretch>
        </p:blipFill>
        <p:spPr bwMode="auto">
          <a:xfrm>
            <a:off x="3573016" y="128464"/>
            <a:ext cx="3168352" cy="206308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404664" y="1712640"/>
            <a:ext cx="6048672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i="1" dirty="0"/>
          </a:p>
          <a:p>
            <a:endParaRPr lang="en-US" sz="1400" i="1" dirty="0"/>
          </a:p>
          <a:p>
            <a:endParaRPr lang="en-US" sz="1400" i="1" dirty="0"/>
          </a:p>
          <a:p>
            <a:endParaRPr lang="en-US" sz="1400" i="1" dirty="0"/>
          </a:p>
          <a:p>
            <a:r>
              <a:rPr lang="ru-RU" sz="1400" i="1" dirty="0"/>
              <a:t>1. Заполни пустые блоки таблицы названиями профессий, чья помощь  понадобится для организации выпускного вечера.</a:t>
            </a:r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endParaRPr lang="ru-RU" dirty="0"/>
          </a:p>
          <a:p>
            <a:r>
              <a:rPr lang="ru-RU" sz="1400" b="1" dirty="0"/>
              <a:t>Слова для справки: </a:t>
            </a:r>
          </a:p>
          <a:p>
            <a:r>
              <a:rPr lang="ru-RU" sz="1400" dirty="0"/>
              <a:t>стилист, </a:t>
            </a:r>
            <a:r>
              <a:rPr lang="ru-RU" sz="1400" dirty="0" err="1"/>
              <a:t>диджей</a:t>
            </a:r>
            <a:r>
              <a:rPr lang="ru-RU" sz="1400" dirty="0"/>
              <a:t>, художник-модельер, фотограф, шеф-повар, ведущий.</a:t>
            </a:r>
          </a:p>
          <a:p>
            <a:endParaRPr lang="ru-RU" sz="1400" dirty="0"/>
          </a:p>
          <a:p>
            <a:endParaRPr lang="ru-RU" sz="1400" dirty="0"/>
          </a:p>
          <a:p>
            <a:r>
              <a:rPr lang="ru-RU" sz="1400" dirty="0"/>
              <a:t>2. В день выпускного бала каждому хочется быть самым неотразимым. Для пошива модного наряда мы обратимся за помощью к художнику- модельеру, иначе говоря к кутюрье. Для получения готового изделия необходимо выполнить три процесса: </a:t>
            </a:r>
          </a:p>
          <a:p>
            <a:endParaRPr lang="ru-RU" sz="1400" dirty="0"/>
          </a:p>
          <a:p>
            <a:pPr lvl="0">
              <a:buFont typeface="Wingdings" pitchFamily="2" charset="2"/>
              <a:buChar char="Ø"/>
            </a:pPr>
            <a:r>
              <a:rPr lang="ru-RU" sz="1400" b="1" dirty="0"/>
              <a:t>выкройка </a:t>
            </a:r>
            <a:r>
              <a:rPr lang="ru-RU" sz="1400" dirty="0"/>
              <a:t>(подготовительная стадия, раскрой деталей одежды из материала);</a:t>
            </a:r>
          </a:p>
          <a:p>
            <a:pPr lvl="0">
              <a:buFont typeface="Wingdings" pitchFamily="2" charset="2"/>
              <a:buChar char="Ø"/>
            </a:pPr>
            <a:r>
              <a:rPr lang="ru-RU" sz="1400" b="1" dirty="0"/>
              <a:t>пошив</a:t>
            </a:r>
            <a:r>
              <a:rPr lang="ru-RU" sz="1400" dirty="0"/>
              <a:t> (основной этап, соединение деталей);</a:t>
            </a:r>
          </a:p>
          <a:p>
            <a:pPr lvl="0">
              <a:buFont typeface="Wingdings" pitchFamily="2" charset="2"/>
              <a:buChar char="Ø"/>
            </a:pPr>
            <a:r>
              <a:rPr lang="ru-RU" sz="1400" b="1" dirty="0"/>
              <a:t>декор</a:t>
            </a:r>
            <a:r>
              <a:rPr lang="ru-RU" sz="1400" dirty="0"/>
              <a:t> (завершающий этап, нанесение </a:t>
            </a:r>
            <a:r>
              <a:rPr lang="ru-RU" sz="1400" dirty="0" err="1"/>
              <a:t>принтов</a:t>
            </a:r>
            <a:r>
              <a:rPr lang="ru-RU" sz="1400" dirty="0"/>
              <a:t>, вышивка, добавление украшений).</a:t>
            </a:r>
          </a:p>
          <a:p>
            <a:pPr lvl="0">
              <a:buFont typeface="Wingdings" pitchFamily="2" charset="2"/>
              <a:buChar char="Ø"/>
            </a:pPr>
            <a:endParaRPr lang="ru-RU" sz="1400" dirty="0"/>
          </a:p>
          <a:p>
            <a:r>
              <a:rPr lang="ru-RU" sz="1400" i="1" dirty="0"/>
              <a:t>Как ты считаешь, какие инструменты для пошива одежды </a:t>
            </a:r>
            <a:r>
              <a:rPr lang="ru-RU" sz="1400" i="1" dirty="0" err="1"/>
              <a:t>кутюрье</a:t>
            </a:r>
            <a:r>
              <a:rPr lang="ru-RU" sz="1400" i="1" dirty="0"/>
              <a:t> будет использовать для выкройки, какие для пошива, а какие для декора? Запиши названия инструментов в нужной колонке.</a:t>
            </a:r>
            <a:endParaRPr lang="ru-RU" sz="1400" dirty="0"/>
          </a:p>
          <a:p>
            <a:r>
              <a:rPr lang="ru-RU" sz="1400" b="1" dirty="0"/>
              <a:t>Инструменты: </a:t>
            </a:r>
            <a:r>
              <a:rPr lang="ru-RU" sz="1400" dirty="0"/>
              <a:t>бисер, сантиметровая лента, </a:t>
            </a:r>
            <a:r>
              <a:rPr lang="ru-RU" sz="1400" dirty="0" err="1"/>
              <a:t>пайетки</a:t>
            </a:r>
            <a:r>
              <a:rPr lang="ru-RU" sz="1400" dirty="0"/>
              <a:t>, швейная машина, карандаш, стразы, бусины, ручные иглы, линейка, машинные иглы, бумага для выкроек, принтер для печати рисунков на ткани.</a:t>
            </a:r>
          </a:p>
          <a:p>
            <a:pPr lvl="0">
              <a:buFont typeface="Wingdings" pitchFamily="2" charset="2"/>
              <a:buChar char="Ø"/>
            </a:pPr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3685030"/>
              </p:ext>
            </p:extLst>
          </p:nvPr>
        </p:nvGraphicFramePr>
        <p:xfrm>
          <a:off x="476671" y="3094608"/>
          <a:ext cx="5976665" cy="17143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4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565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11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организация услуг питания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работа над образом </a:t>
                      </a:r>
                      <a:r>
                        <a:rPr lang="ru-RU" sz="1200" dirty="0" err="1"/>
                        <a:t>выпускни-ков</a:t>
                      </a:r>
                      <a:endParaRPr lang="ru-RU" sz="1200" dirty="0"/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организация праздничной программы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съемка и </a:t>
                      </a:r>
                      <a:r>
                        <a:rPr lang="ru-RU" sz="1200" dirty="0" err="1"/>
                        <a:t>редактиро-вание</a:t>
                      </a:r>
                      <a:r>
                        <a:rPr lang="ru-RU" sz="1200" dirty="0"/>
                        <a:t> фотографий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подбор и </a:t>
                      </a:r>
                      <a:r>
                        <a:rPr lang="ru-RU" sz="1200" dirty="0" err="1"/>
                        <a:t>воспроизве</a:t>
                      </a:r>
                      <a:r>
                        <a:rPr lang="ru-RU" sz="1200" dirty="0"/>
                        <a:t>-</a:t>
                      </a:r>
                    </a:p>
                    <a:p>
                      <a:pPr algn="ctr"/>
                      <a:r>
                        <a:rPr lang="ru-RU" sz="1200" dirty="0" err="1"/>
                        <a:t>дение</a:t>
                      </a:r>
                      <a:r>
                        <a:rPr lang="ru-RU" sz="1200" dirty="0"/>
                        <a:t> музыкального сопровождения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пошив </a:t>
                      </a:r>
                      <a:r>
                        <a:rPr lang="ru-RU" sz="1200" dirty="0" err="1"/>
                        <a:t>наря</a:t>
                      </a:r>
                      <a:endParaRPr lang="ru-RU" sz="1200" dirty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err="1"/>
                        <a:t>дов</a:t>
                      </a:r>
                      <a:endParaRPr lang="ru-RU" sz="1200" dirty="0"/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8640" y="1417638"/>
            <a:ext cx="561662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latin typeface="Comic Sans MS" pitchFamily="66" charset="0"/>
              </a:rPr>
              <a:t>Команда профессионалов подобрана и готова приступить к подготовке выпускного! Но, поскольку времени до мероприятия остаётся очень мало, им нужен помощник. Команда очень надеется на твою помощь!</a:t>
            </a: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76672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56792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20888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01008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09120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05264" y="3080792"/>
            <a:ext cx="3600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332656" y="6897216"/>
            <a:ext cx="4824536" cy="9361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32656" y="2504728"/>
            <a:ext cx="6256312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04664" y="344488"/>
            <a:ext cx="6048672" cy="115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endParaRPr lang="ru-RU" dirty="0"/>
          </a:p>
          <a:p>
            <a:endParaRPr lang="ru-RU" sz="1400" b="1" dirty="0"/>
          </a:p>
          <a:p>
            <a:r>
              <a:rPr lang="ru-RU" sz="1400" b="1" dirty="0"/>
              <a:t>Слова для справки: </a:t>
            </a:r>
            <a:r>
              <a:rPr lang="ru-RU" sz="1400" dirty="0"/>
              <a:t>стилист, диджей, художник-модельер, фотограф, шеф-повар, тамада.</a:t>
            </a:r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r>
              <a:rPr lang="ru-RU" sz="1400" dirty="0"/>
              <a:t>3. Помоги кутюрье составить модель выкройки платья для выпускного бала. </a:t>
            </a:r>
            <a:br>
              <a:rPr lang="ru-RU" sz="1400" dirty="0"/>
            </a:br>
            <a:r>
              <a:rPr lang="ru-RU" sz="1400" i="1" dirty="0"/>
              <a:t>Соотнеси данные таблицы со схемой выкройки и перенеси на рисунок указанные размеры. Кутюрье успел записать только длину изделия.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pPr marL="993775"/>
            <a:r>
              <a:rPr lang="ru-RU" sz="1400" dirty="0"/>
              <a:t>ДИ – длина изделия;              ДР – длина рукава; </a:t>
            </a:r>
            <a:br>
              <a:rPr lang="ru-RU" sz="1400" dirty="0"/>
            </a:br>
            <a:r>
              <a:rPr lang="ru-RU" sz="1400" dirty="0"/>
              <a:t>ОТ – обхват талии;                  ОГ – обхват груди;  </a:t>
            </a:r>
            <a:br>
              <a:rPr lang="ru-RU" sz="1400" dirty="0"/>
            </a:br>
            <a:r>
              <a:rPr lang="ru-RU" sz="1400" dirty="0"/>
              <a:t>ДП – длина плеча;                  ОБ – обхват бедер.</a:t>
            </a:r>
          </a:p>
          <a:p>
            <a:pPr marL="993775"/>
            <a:endParaRPr lang="ru-RU" sz="1400" dirty="0"/>
          </a:p>
          <a:p>
            <a:pPr marL="993775"/>
            <a:endParaRPr lang="ru-RU" sz="1400" dirty="0"/>
          </a:p>
          <a:p>
            <a:pPr marL="993775"/>
            <a:endParaRPr lang="ru-RU" sz="1400" dirty="0"/>
          </a:p>
          <a:p>
            <a:r>
              <a:rPr lang="ru-RU" sz="1400" dirty="0"/>
              <a:t>4. Для того, чтобы не остаться голодным на празднике, нам не обойтись без помощи шеф-повара.  Повар составляет список продуктов, необходимых для приготовления блюд «Мясо по-французски» и «Жаркое». </a:t>
            </a:r>
          </a:p>
          <a:p>
            <a:r>
              <a:rPr lang="ru-RU" sz="1400" dirty="0"/>
              <a:t>Помоги ему записать ингредиенты каждого блюда в нужную колонку, а те продукты, которые являются общими для обоих блюд, запиши в центре.</a:t>
            </a:r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dirty="0"/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143000" y="272480"/>
          <a:ext cx="4572000" cy="20882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выкройка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пошив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декор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/>
          <a:srcRect l="53434" t="39554" r="36079" b="39554"/>
          <a:stretch>
            <a:fillRect/>
          </a:stretch>
        </p:blipFill>
        <p:spPr bwMode="auto">
          <a:xfrm>
            <a:off x="476671" y="4376936"/>
            <a:ext cx="1944217" cy="2058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5333" t="26891" r="10128" b="15336"/>
          <a:stretch>
            <a:fillRect/>
          </a:stretch>
        </p:blipFill>
        <p:spPr bwMode="auto">
          <a:xfrm>
            <a:off x="2222851" y="4088904"/>
            <a:ext cx="4635149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729" t="28070" r="32399" b="25146"/>
          <a:stretch>
            <a:fillRect/>
          </a:stretch>
        </p:blipFill>
        <p:spPr bwMode="auto">
          <a:xfrm>
            <a:off x="335059" y="6609184"/>
            <a:ext cx="1077717" cy="1198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 l="27107" t="25523" r="21649" b="41332"/>
          <a:stretch>
            <a:fillRect/>
          </a:stretch>
        </p:blipFill>
        <p:spPr bwMode="auto">
          <a:xfrm>
            <a:off x="1468130" y="4226418"/>
            <a:ext cx="4193118" cy="144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404664" y="416496"/>
            <a:ext cx="6048672" cy="1258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r>
              <a:rPr lang="ru-RU" i="1" dirty="0"/>
              <a:t> </a:t>
            </a:r>
            <a:endParaRPr lang="ru-RU" dirty="0"/>
          </a:p>
          <a:p>
            <a:endParaRPr lang="ru-RU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endParaRPr lang="ru-RU" sz="1400" b="1" dirty="0"/>
          </a:p>
          <a:p>
            <a:r>
              <a:rPr lang="ru-RU" sz="1400" i="1" dirty="0"/>
              <a:t>5. </a:t>
            </a:r>
            <a:r>
              <a:rPr lang="ru-RU" sz="1400" dirty="0"/>
              <a:t>Для приготовления горячих блюд все готово, можно приступать к подготовке ингредиентов к коктейлям. Шеф-повар решил приготовить 3 вида молочных коктейлей по следующим рецептам: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br>
              <a:rPr lang="ru-RU" sz="1400" i="1" dirty="0"/>
            </a:br>
            <a:br>
              <a:rPr lang="ru-RU" sz="1400" dirty="0"/>
            </a:br>
            <a:r>
              <a:rPr lang="ru-RU" sz="1400" dirty="0"/>
              <a:t>У повара есть 10 шариков мороженого разных видов, 8 стаканов молока и 8 яблок. </a:t>
            </a:r>
            <a:r>
              <a:rPr lang="ru-RU" sz="1400" i="1" dirty="0"/>
              <a:t>Сколько продуктов останется после приготовления коктейлей? Заполни цифрами вторую строку таблицы.</a:t>
            </a:r>
            <a:br>
              <a:rPr lang="ru-RU" sz="1400" i="1" dirty="0"/>
            </a:br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r>
              <a:rPr lang="ru-RU" sz="1400" i="1" dirty="0"/>
              <a:t> </a:t>
            </a:r>
            <a:endParaRPr lang="ru-RU" sz="1400" dirty="0"/>
          </a:p>
          <a:p>
            <a:r>
              <a:rPr lang="ru-RU" sz="1400" i="1" dirty="0"/>
              <a:t> </a:t>
            </a: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2656" y="6537176"/>
            <a:ext cx="2016224" cy="151216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Коктейль №1 </a:t>
            </a:r>
            <a:r>
              <a:rPr lang="ru-RU" sz="1200" dirty="0"/>
              <a:t>«Клубничный»</a:t>
            </a:r>
            <a:br>
              <a:rPr lang="ru-RU" sz="1200" dirty="0"/>
            </a:br>
            <a:r>
              <a:rPr lang="ru-RU" sz="1200" dirty="0"/>
              <a:t>клубничное мороженое – 3 шарика</a:t>
            </a:r>
            <a:br>
              <a:rPr lang="ru-RU" sz="1200" dirty="0"/>
            </a:br>
            <a:r>
              <a:rPr lang="ru-RU" sz="1200" dirty="0"/>
              <a:t>молоко – 2 стакана</a:t>
            </a:r>
            <a:br>
              <a:rPr lang="ru-RU" sz="1200" dirty="0"/>
            </a:br>
            <a:r>
              <a:rPr lang="ru-RU" sz="1200" dirty="0"/>
              <a:t>яблоко – 2 штуки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53136" y="6537176"/>
            <a:ext cx="1988840" cy="151216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Коктейль №3 </a:t>
            </a:r>
            <a:r>
              <a:rPr lang="ru-RU" sz="1200" dirty="0"/>
              <a:t>«Яблочный»</a:t>
            </a:r>
            <a:br>
              <a:rPr lang="ru-RU" sz="1200" dirty="0"/>
            </a:br>
            <a:r>
              <a:rPr lang="ru-RU" sz="1200" dirty="0"/>
              <a:t>мороженое – 2 шарика</a:t>
            </a:r>
            <a:br>
              <a:rPr lang="ru-RU" sz="1200" dirty="0"/>
            </a:br>
            <a:r>
              <a:rPr lang="ru-RU" sz="1200" dirty="0"/>
              <a:t>молоко – 2 стакана</a:t>
            </a:r>
            <a:br>
              <a:rPr lang="ru-RU" sz="1200" dirty="0"/>
            </a:br>
            <a:r>
              <a:rPr lang="ru-RU" sz="1200" dirty="0"/>
              <a:t>яблоко – 3 штуки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92896" y="6537176"/>
            <a:ext cx="2016224" cy="151216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b="1" dirty="0"/>
              <a:t>Коктейль №2 </a:t>
            </a:r>
            <a:r>
              <a:rPr lang="ru-RU" sz="1200" dirty="0"/>
              <a:t>«Шоколадный»</a:t>
            </a:r>
            <a:br>
              <a:rPr lang="ru-RU" sz="1200" dirty="0"/>
            </a:br>
            <a:r>
              <a:rPr lang="ru-RU" sz="1200" dirty="0"/>
              <a:t>шоколадное мороженое – 3 шарика</a:t>
            </a:r>
            <a:br>
              <a:rPr lang="ru-RU" sz="1200" dirty="0"/>
            </a:br>
            <a:r>
              <a:rPr lang="ru-RU" sz="1200" dirty="0"/>
              <a:t>молоко – 2 стакана</a:t>
            </a:r>
            <a:br>
              <a:rPr lang="ru-RU" sz="1200" dirty="0"/>
            </a:br>
            <a:r>
              <a:rPr lang="ru-RU" sz="1200" dirty="0"/>
              <a:t>яблоко – 2 штуки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124745" y="8819832"/>
          <a:ext cx="4590255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0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0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00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36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/>
                        <a:t>Мороженое (шарики)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/>
                        <a:t>Молоко </a:t>
                      </a:r>
                    </a:p>
                    <a:p>
                      <a:pPr algn="ctr"/>
                      <a:r>
                        <a:rPr lang="ru-RU" sz="1200" i="1" dirty="0"/>
                        <a:t>(стаканы)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/>
                        <a:t>Яблоки </a:t>
                      </a:r>
                    </a:p>
                    <a:p>
                      <a:pPr algn="ctr"/>
                      <a:r>
                        <a:rPr lang="ru-RU" sz="1200" i="1" dirty="0"/>
                        <a:t>(штуки)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53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Овал 9">
            <a:extLst>
              <a:ext uri="{FF2B5EF4-FFF2-40B4-BE49-F238E27FC236}">
                <a16:creationId xmlns:a16="http://schemas.microsoft.com/office/drawing/2014/main" id="{AE5A9205-3FD0-4A0B-B54B-BC3E76C30DA7}"/>
              </a:ext>
            </a:extLst>
          </p:cNvPr>
          <p:cNvSpPr/>
          <p:nvPr/>
        </p:nvSpPr>
        <p:spPr>
          <a:xfrm rot="18896972">
            <a:off x="918819" y="2133216"/>
            <a:ext cx="1895374" cy="298600"/>
          </a:xfrm>
          <a:prstGeom prst="ellipse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1735D8B-985E-42A5-8FAF-D295468DF4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389" y="263208"/>
            <a:ext cx="556260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60648" y="4232920"/>
            <a:ext cx="6336704" cy="50405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60648" y="200472"/>
            <a:ext cx="6336704" cy="935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6. Чтобы выглядеть стильно на выпускном балу, нам понадобится помощь стилиста. Стилист подобрал несколько вариантов костюмов разных коллекций.</a:t>
            </a:r>
            <a:br>
              <a:rPr lang="ru-RU" sz="1400" i="1" dirty="0"/>
            </a:br>
            <a:r>
              <a:rPr lang="ru-RU" sz="1400" i="1" dirty="0"/>
              <a:t>Посмотри на фото и опиши, что общего в данных нарядах, а что является отличительной чертой для каждой коллекции.</a:t>
            </a:r>
            <a:br>
              <a:rPr lang="ru-RU" sz="1400" i="1" dirty="0"/>
            </a:br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br>
              <a:rPr lang="ru-RU" sz="1400" i="1" dirty="0"/>
            </a:br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r>
              <a:rPr lang="ru-RU" sz="1400" i="1" dirty="0"/>
              <a:t>Общие признаки всех 3-х коллекций: _________________________</a:t>
            </a:r>
            <a:br>
              <a:rPr lang="ru-RU" sz="1400" i="1" dirty="0"/>
            </a:br>
            <a:r>
              <a:rPr lang="ru-RU" sz="1400" i="1" dirty="0"/>
              <a:t>Отличия:  фото №1 - ______________________________________</a:t>
            </a:r>
            <a:br>
              <a:rPr lang="ru-RU" sz="1400" i="1" dirty="0"/>
            </a:br>
            <a:r>
              <a:rPr lang="ru-RU" sz="1400" i="1" dirty="0"/>
              <a:t>фото №2 - _______________________________________________</a:t>
            </a:r>
            <a:br>
              <a:rPr lang="ru-RU" sz="1400" i="1" dirty="0"/>
            </a:br>
            <a:r>
              <a:rPr lang="ru-RU" sz="1400" i="1" dirty="0"/>
              <a:t>фото №3 - _______________________________________________</a:t>
            </a:r>
            <a:endParaRPr lang="ru-RU" sz="1400" dirty="0"/>
          </a:p>
          <a:p>
            <a:endParaRPr lang="ru-RU" sz="1400" i="1" dirty="0"/>
          </a:p>
          <a:p>
            <a:r>
              <a:rPr lang="ru-RU" sz="1400" b="1" dirty="0"/>
              <a:t>Слова для справки</a:t>
            </a:r>
            <a:r>
              <a:rPr lang="ru-RU" sz="1400" dirty="0"/>
              <a:t>: белая рубашка, пиджак, галстук, бабочка, подтяжки, брюки, туфли.</a:t>
            </a:r>
          </a:p>
          <a:p>
            <a:endParaRPr lang="ru-RU" sz="1400" i="1" dirty="0"/>
          </a:p>
          <a:p>
            <a:endParaRPr lang="ru-RU" sz="1400" i="1" dirty="0"/>
          </a:p>
          <a:p>
            <a:r>
              <a:rPr lang="ru-RU" sz="1400" i="1" dirty="0"/>
              <a:t>7.  </a:t>
            </a:r>
            <a:r>
              <a:rPr lang="ru-RU" sz="1400" dirty="0"/>
              <a:t>О внешнем виде выпускников позаботились, теперь необходимо приступить к оформлению банкетного зала. Здесь не обойтись без дизайнера-оформителя.</a:t>
            </a:r>
          </a:p>
          <a:p>
            <a:r>
              <a:rPr lang="ru-RU" sz="1400" dirty="0"/>
              <a:t>Дизайнер указал, какие товары ему понадобятся для украшения зала .</a:t>
            </a:r>
          </a:p>
          <a:p>
            <a:r>
              <a:rPr lang="ru-RU" sz="1400" i="1" dirty="0"/>
              <a:t>Составь смету товаров, необходимых для украшения банкетного зала, заполнив таблицу на основе представленной информации.</a:t>
            </a:r>
          </a:p>
          <a:p>
            <a:endParaRPr lang="ru-RU" sz="1400" i="1" dirty="0"/>
          </a:p>
          <a:p>
            <a:endParaRPr lang="ru-RU" sz="1400" dirty="0"/>
          </a:p>
          <a:p>
            <a:endParaRPr lang="ru-RU" sz="1400" dirty="0"/>
          </a:p>
          <a:p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dirty="0"/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5" name="Рисунок 4" descr="https://i.pinimg.com/736x/15/14/37/1514379080f7156712fd1dad12ab1eb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5448" y="1136576"/>
            <a:ext cx="1465880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https://avatars.mds.yandex.net/get-pdb/33827/9a51d655-7d35-47d1-aa73-490da6eb32b7/s1200?webp=fals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6961" y="1136577"/>
            <a:ext cx="1534127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https://handcmediastorage.blob.core.windows.net/productimages/JK/JKPWJA01-A01V-12-800px-1040px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2656" y="1136576"/>
            <a:ext cx="1598696" cy="20789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628800" y="10645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33056" y="10645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3296" y="10645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53136" y="6609184"/>
            <a:ext cx="1944216" cy="122413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890588" defTabSz="1082675"/>
            <a:endParaRPr lang="ru-RU" sz="1000" dirty="0"/>
          </a:p>
          <a:p>
            <a:pPr marL="533400" defTabSz="1082675"/>
            <a:r>
              <a:rPr lang="ru-RU" sz="1000" dirty="0" err="1"/>
              <a:t>шт</a:t>
            </a:r>
            <a:r>
              <a:rPr lang="ru-RU" sz="1000" dirty="0"/>
              <a:t> – штука;</a:t>
            </a:r>
          </a:p>
          <a:p>
            <a:pPr marL="533400" defTabSz="1082675"/>
            <a:r>
              <a:rPr lang="ru-RU" sz="1000" dirty="0"/>
              <a:t>м – метр;</a:t>
            </a:r>
          </a:p>
          <a:p>
            <a:pPr marL="533400" defTabSz="1082675"/>
            <a:r>
              <a:rPr lang="ru-RU" sz="1000" dirty="0" err="1"/>
              <a:t>дюролайт</a:t>
            </a:r>
            <a:r>
              <a:rPr lang="ru-RU" sz="1000" dirty="0"/>
              <a:t> – светодиодная лента для иллюминации.</a:t>
            </a:r>
          </a:p>
          <a:p>
            <a:pPr marL="890588" algn="ctr" defTabSz="1082675"/>
            <a:endParaRPr lang="ru-RU" sz="1400" dirty="0"/>
          </a:p>
        </p:txBody>
      </p:sp>
      <p:pic>
        <p:nvPicPr>
          <p:cNvPr id="15" name="Рисунок 14"/>
          <p:cNvPicPr/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729" t="28070" r="32399" b="25146"/>
          <a:stretch>
            <a:fillRect/>
          </a:stretch>
        </p:blipFill>
        <p:spPr bwMode="auto">
          <a:xfrm>
            <a:off x="4151483" y="6465168"/>
            <a:ext cx="1149725" cy="1198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 l="8402" t="65089" r="50884" b="15102"/>
          <a:stretch>
            <a:fillRect/>
          </a:stretch>
        </p:blipFill>
        <p:spPr bwMode="auto">
          <a:xfrm>
            <a:off x="188640" y="7905328"/>
            <a:ext cx="6624736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Горизонтальный свиток 17"/>
          <p:cNvSpPr/>
          <p:nvPr/>
        </p:nvSpPr>
        <p:spPr>
          <a:xfrm rot="21161292">
            <a:off x="274931" y="6389947"/>
            <a:ext cx="3875080" cy="1708711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000" b="1" dirty="0"/>
          </a:p>
          <a:p>
            <a:endParaRPr lang="ru-RU" sz="1000" b="1" dirty="0"/>
          </a:p>
          <a:p>
            <a:r>
              <a:rPr lang="ru-RU" sz="1000" b="1" dirty="0"/>
              <a:t>Необходимо:</a:t>
            </a:r>
          </a:p>
          <a:p>
            <a:endParaRPr lang="ru-RU" sz="1000" b="1" dirty="0"/>
          </a:p>
          <a:p>
            <a:r>
              <a:rPr lang="ru-RU" sz="1000" dirty="0"/>
              <a:t>50 шт.шаров; цена 30руб/</a:t>
            </a:r>
            <a:r>
              <a:rPr lang="ru-RU" sz="1000" dirty="0" err="1"/>
              <a:t>шт</a:t>
            </a:r>
            <a:r>
              <a:rPr lang="ru-RU" sz="1000" dirty="0"/>
              <a:t>;  общая стоимость 1 500руб;</a:t>
            </a:r>
          </a:p>
          <a:p>
            <a:r>
              <a:rPr lang="ru-RU" sz="1000" dirty="0"/>
              <a:t>70м </a:t>
            </a:r>
            <a:r>
              <a:rPr lang="ru-RU" sz="1000" dirty="0" err="1"/>
              <a:t>дюролайта</a:t>
            </a:r>
            <a:r>
              <a:rPr lang="ru-RU" sz="1000" dirty="0"/>
              <a:t>; цена 150руб/м; общая </a:t>
            </a:r>
            <a:r>
              <a:rPr lang="ru-RU" sz="1000" dirty="0" err="1"/>
              <a:t>ст-ть</a:t>
            </a:r>
            <a:r>
              <a:rPr lang="ru-RU" sz="1000" dirty="0"/>
              <a:t> 10 500руб;</a:t>
            </a:r>
          </a:p>
          <a:p>
            <a:r>
              <a:rPr lang="ru-RU" sz="1000" dirty="0"/>
              <a:t>10 корзинок цветов; цена 500руб/корзинку; общая </a:t>
            </a:r>
            <a:r>
              <a:rPr lang="ru-RU" sz="1000" dirty="0" err="1"/>
              <a:t>ст-ть</a:t>
            </a:r>
            <a:r>
              <a:rPr lang="ru-RU" sz="1000" dirty="0"/>
              <a:t>  5 000руб; </a:t>
            </a:r>
          </a:p>
          <a:p>
            <a:r>
              <a:rPr lang="ru-RU" sz="1000" dirty="0"/>
              <a:t>40м цветной ленты;  цена 20руб/м; общая </a:t>
            </a:r>
            <a:r>
              <a:rPr lang="ru-RU" sz="1000" dirty="0" err="1"/>
              <a:t>ст-ть</a:t>
            </a:r>
            <a:r>
              <a:rPr lang="ru-RU" sz="1000" dirty="0"/>
              <a:t> 800руб.</a:t>
            </a:r>
          </a:p>
          <a:p>
            <a:r>
              <a:rPr lang="ru-RU" sz="1000" dirty="0"/>
              <a:t>Итого всех товаров на сумму  17 800 руб.</a:t>
            </a:r>
          </a:p>
          <a:p>
            <a:pPr algn="ctr"/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556792" y="83373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шары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 cstate="print"/>
          <a:srcRect l="8402" t="84747" r="50884" b="10537"/>
          <a:stretch>
            <a:fillRect/>
          </a:stretch>
        </p:blipFill>
        <p:spPr bwMode="auto">
          <a:xfrm>
            <a:off x="188640" y="9201472"/>
            <a:ext cx="6624736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2852936" y="83373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err="1"/>
              <a:t>шт</a:t>
            </a:r>
            <a:endParaRPr lang="ru-RU" sz="1400" dirty="0"/>
          </a:p>
        </p:txBody>
      </p:sp>
      <p:sp>
        <p:nvSpPr>
          <p:cNvPr id="28" name="TextBox 27"/>
          <p:cNvSpPr txBox="1"/>
          <p:nvPr/>
        </p:nvSpPr>
        <p:spPr>
          <a:xfrm>
            <a:off x="4077072" y="83373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50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41168" y="83373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30 </a:t>
            </a:r>
            <a:r>
              <a:rPr lang="ru-RU" sz="1400" dirty="0" err="1"/>
              <a:t>руб</a:t>
            </a:r>
            <a:endParaRPr lang="ru-RU" sz="1400" dirty="0"/>
          </a:p>
        </p:txBody>
      </p:sp>
      <p:sp>
        <p:nvSpPr>
          <p:cNvPr id="36" name="TextBox 35"/>
          <p:cNvSpPr txBox="1"/>
          <p:nvPr/>
        </p:nvSpPr>
        <p:spPr>
          <a:xfrm>
            <a:off x="5777880" y="8337376"/>
            <a:ext cx="10801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1 500 </a:t>
            </a:r>
            <a:r>
              <a:rPr lang="ru-RU" sz="1400" dirty="0" err="1"/>
              <a:t>руб</a:t>
            </a:r>
            <a:endParaRPr lang="ru-RU" sz="1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4664" y="415905"/>
            <a:ext cx="6048672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8. Чтобы запечатлеть яркие моменты мероприятия, не обойтись без фотографа.  Для того, чтобы сделать много качественных кадров, фотографу нужен помощник. Но до того, как приступить к фотографированию, нужно разобраться, как устроен фотоаппарат.</a:t>
            </a:r>
          </a:p>
          <a:p>
            <a:r>
              <a:rPr lang="ru-RU" sz="1400" i="1" dirty="0"/>
              <a:t>Соотнеси слова с их определениями.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ru-RU" sz="1400" i="1" dirty="0"/>
              <a:t>Ответ: </a:t>
            </a:r>
            <a:r>
              <a:rPr lang="ru-RU" sz="1400" dirty="0"/>
              <a:t>1 -          2              3               4                  5                6 </a:t>
            </a:r>
            <a:br>
              <a:rPr lang="ru-RU" sz="1400" dirty="0"/>
            </a:br>
            <a:endParaRPr lang="ru-RU" sz="1400" i="1" dirty="0"/>
          </a:p>
          <a:p>
            <a:r>
              <a:rPr lang="ru-RU" sz="1400" i="1" dirty="0"/>
              <a:t>9. </a:t>
            </a:r>
            <a:r>
              <a:rPr lang="ru-RU" sz="1400" dirty="0"/>
              <a:t>Посмотри на фотоаппарат и заполни краткую характеристику его технических свойств.</a:t>
            </a:r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i="1" dirty="0"/>
          </a:p>
          <a:p>
            <a:endParaRPr lang="ru-RU" sz="1400" dirty="0"/>
          </a:p>
          <a:p>
            <a:endParaRPr lang="ru-RU" sz="1400" dirty="0"/>
          </a:p>
          <a:p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dirty="0"/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76672" y="1712640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err="1"/>
              <a:t>Автофокус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2656" y="2360712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Вспышка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04664" y="3872880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Выдержка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4664" y="5313040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Штатив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4664" y="3152800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Ракурс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6672" y="4592960"/>
            <a:ext cx="1368152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/>
              <a:t>Панорама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708920" y="1640632"/>
            <a:ext cx="3888432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 специальное устройство в виде треноги с площадкой, служащее для устойчивой фиксации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08920" y="4376936"/>
            <a:ext cx="3888432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оптическая иллюзия, изменение (сокращение) формы предмета, зависимое от точки обзора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420888" y="5169024"/>
            <a:ext cx="403244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это изображение, отличающееся большой широтой и глубиной обзора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537520" y="3080792"/>
            <a:ext cx="3987824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это время фиксации изображения фотоаппаратом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420888" y="2288704"/>
            <a:ext cx="4221088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устройство, которое осуществляет краткосрочное освещение фотографируемого объекта</a:t>
            </a:r>
          </a:p>
        </p:txBody>
      </p:sp>
      <p:pic>
        <p:nvPicPr>
          <p:cNvPr id="17" name="Рисунок 16" descr="C:\Users\Пользователь\Pictures\Фотоаппарат\Фотоаппарат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24" y="6321152"/>
            <a:ext cx="314096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3284984" y="6753200"/>
          <a:ext cx="3240360" cy="194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0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марка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модель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объем карты памяти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размер объектива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время работы от батареи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Скругленный прямоугольник 18"/>
          <p:cNvSpPr/>
          <p:nvPr/>
        </p:nvSpPr>
        <p:spPr>
          <a:xfrm>
            <a:off x="260648" y="9057456"/>
            <a:ext cx="5904656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890588" defTabSz="1082675"/>
            <a:endParaRPr lang="ru-RU" sz="1400" dirty="0"/>
          </a:p>
          <a:p>
            <a:pPr marL="890588" defTabSz="1082675"/>
            <a:r>
              <a:rPr lang="en-US" sz="1400" dirty="0"/>
              <a:t>GB – </a:t>
            </a:r>
            <a:r>
              <a:rPr lang="ru-RU" sz="1400" dirty="0"/>
              <a:t>гигабайт; единица измерения количества информации.</a:t>
            </a:r>
          </a:p>
          <a:p>
            <a:pPr marL="890588" algn="ctr" defTabSz="1082675"/>
            <a:endParaRPr lang="ru-RU" sz="1400" dirty="0"/>
          </a:p>
        </p:txBody>
      </p:sp>
      <p:pic>
        <p:nvPicPr>
          <p:cNvPr id="20" name="Рисунок 19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729" t="28070" r="32399" b="25146"/>
          <a:stretch>
            <a:fillRect/>
          </a:stretch>
        </p:blipFill>
        <p:spPr bwMode="auto">
          <a:xfrm>
            <a:off x="146419" y="8625408"/>
            <a:ext cx="1050333" cy="982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2708920" y="3728864"/>
            <a:ext cx="3816424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механизм, который обеспечивает автоматическое наведение резкости объектива на предмет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88640" y="1712640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116632" y="2360712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60648" y="3152800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116632" y="3872880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260648" y="4592960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60648" y="5313040"/>
            <a:ext cx="35165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2276872" y="1640632"/>
            <a:ext cx="432048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060848" y="2288704"/>
            <a:ext cx="432048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2420888" y="3080792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2348880" y="3728864"/>
            <a:ext cx="50405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2276872" y="4376936"/>
            <a:ext cx="504056" cy="57606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2060848" y="5169024"/>
            <a:ext cx="50405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188640" y="17126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16632" y="23514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0648" y="314350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16632" y="387288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0648" y="45836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60648" y="530374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48880" y="17126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а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132856" y="235142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б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20888" y="307150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 в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492896" y="379158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г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420888" y="444894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д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132856" y="52317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е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268760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1844824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Прямоугольник 48"/>
          <p:cNvSpPr/>
          <p:nvPr/>
        </p:nvSpPr>
        <p:spPr>
          <a:xfrm>
            <a:off x="2492896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0" name="Прямоугольник 49"/>
          <p:cNvSpPr/>
          <p:nvPr/>
        </p:nvSpPr>
        <p:spPr>
          <a:xfrm>
            <a:off x="3212976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4005064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4725144" y="5817096"/>
            <a:ext cx="288032" cy="224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272481"/>
            <a:ext cx="6408712" cy="10792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10. Ведущему мероприятия было сообщено, что на выпускном вечере будет присутствовать 15 выпускников. С каждым выпускником придёт по 2 родителя. Также будут присутствовать 8 младших братьев и сестер выпускников. На выпускной вечер приглашены 10 педагогов и директор. </a:t>
            </a:r>
          </a:p>
          <a:p>
            <a:r>
              <a:rPr lang="ru-RU" sz="1400" i="1" dirty="0"/>
              <a:t>Используя графический макет зала, помоги заполнить лист рассадки гостей, записав, кто будет сидеть за каким столом.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r>
              <a:rPr lang="ru-RU" sz="1400" i="1" dirty="0"/>
              <a:t>11. </a:t>
            </a:r>
            <a:r>
              <a:rPr lang="ru-RU" sz="1400" dirty="0"/>
              <a:t>Ведущий уже подготовил несколько конкурсов, помоги ему определить какие атрибуты понадобятся для каждого конкурса, запиши номер подходящей картинки.</a:t>
            </a:r>
          </a:p>
          <a:p>
            <a:r>
              <a:rPr lang="ru-RU" sz="1400" dirty="0"/>
              <a:t> 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.</a:t>
            </a:r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i="1" dirty="0"/>
          </a:p>
          <a:p>
            <a:endParaRPr lang="ru-RU" sz="1400" dirty="0"/>
          </a:p>
          <a:p>
            <a:endParaRPr lang="ru-RU" sz="1400" dirty="0"/>
          </a:p>
          <a:p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dirty="0"/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3" name="Рисунок 2" descr="https://pokupich.ru/images/detailed/5/shutterstock_6235322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0" y="7617296"/>
            <a:ext cx="1296144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https://static.coindesk.com/wp-content/uploads/2015/04/bitcoin-in-the-headlines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656" y="6969224"/>
            <a:ext cx="1800200" cy="1008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>
          <a:blip r:embed="rId4" cstate="print"/>
          <a:srcRect l="43847" t="42810" r="27642" b="12092"/>
          <a:stretch>
            <a:fillRect/>
          </a:stretch>
        </p:blipFill>
        <p:spPr bwMode="auto">
          <a:xfrm>
            <a:off x="2852936" y="7977336"/>
            <a:ext cx="2088232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260648" y="5025008"/>
            <a:ext cx="1944216" cy="3384376"/>
          </a:xfrm>
          <a:prstGeom prst="horizontalScroll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>
                <a:ln>
                  <a:noFill/>
                </a:ln>
                <a:solidFill>
                  <a:srgbClr val="B22222"/>
                </a:solidFill>
                <a:effectLst/>
                <a:latin typeface="Courier New" pitchFamily="49" charset="0"/>
                <a:cs typeface="Arial" pitchFamily="34" charset="0"/>
              </a:rPr>
              <a:t>"Воздушный выпускник"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Разбиваем выпускников на две команды. Для конкурса им понадобятся 15 – 20 воздушных шаров, скотч, ножницы и разноцветная самоклеящаяся бумага. За 10 мин. каждая команда должна сделать из шариков фигуру человека.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Фото № ___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2467597" y="5097016"/>
            <a:ext cx="1897507" cy="2952328"/>
          </a:xfrm>
          <a:prstGeom prst="horizontalScroll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>
                <a:ln>
                  <a:noFill/>
                </a:ln>
                <a:solidFill>
                  <a:srgbClr val="B22222"/>
                </a:solidFill>
                <a:effectLst/>
                <a:latin typeface="Courier New" pitchFamily="49" charset="0"/>
                <a:cs typeface="Arial" pitchFamily="34" charset="0"/>
              </a:rPr>
              <a:t>"Будущие экологи"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Игра предполагает сбор разбросанной по залу бумаги (просто рвем и комкаем газетные листы в огромном количестве). За 2 мин. нужно собрать как можно больше бумаги, аккуратно ее сложить в</a:t>
            </a: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большие мешки.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Фото № ___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4517951" y="4808984"/>
            <a:ext cx="1791369" cy="2880320"/>
          </a:xfrm>
          <a:prstGeom prst="horizontalScroll">
            <a:avLst>
              <a:gd name="adj" fmla="val 12500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1" i="0" u="none" strike="noStrike" cap="none" normalizeH="0" baseline="0" dirty="0">
                <a:ln>
                  <a:noFill/>
                </a:ln>
                <a:solidFill>
                  <a:srgbClr val="B22222"/>
                </a:solidFill>
                <a:effectLst/>
                <a:latin typeface="Courier New" pitchFamily="49" charset="0"/>
                <a:cs typeface="Arial" pitchFamily="34" charset="0"/>
              </a:rPr>
              <a:t>"Веселые пингвины"</a:t>
            </a:r>
            <a:endParaRPr kumimoji="0" lang="ru-RU" sz="1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Tahoma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Игра на ловкость: 2 – 4 команды по 7 – 10 человек. Каждой команде выдаем по воздушному шарику. Каждый игрок должен, зажав шарик между коленями, дойти до стула и вернуться обратно.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ahoma" pitchFamily="34" charset="0"/>
                <a:cs typeface="Arial" pitchFamily="34" charset="0"/>
              </a:rPr>
              <a:t>Фото № ___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https://static.coindesk.com/wp-content/uploads/2015/04/bitcoin-in-the-headlines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80" y="8290237"/>
            <a:ext cx="1872208" cy="1415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132856" y="819336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53136" y="78960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37312" y="933619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76672" y="1784648"/>
            <a:ext cx="3528392" cy="22322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64704" y="2000672"/>
            <a:ext cx="2952328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2780928" y="3440832"/>
            <a:ext cx="864096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628800" y="2720752"/>
            <a:ext cx="2016224" cy="36004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rot="5400000">
            <a:off x="368660" y="3044788"/>
            <a:ext cx="108012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64704" y="3440832"/>
            <a:ext cx="1080120" cy="2880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772816" y="192866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стол №1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32856" y="2711460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стол №2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708920" y="33595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стол №3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6712" y="335953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стол №4</a:t>
            </a:r>
          </a:p>
        </p:txBody>
      </p:sp>
      <p:sp>
        <p:nvSpPr>
          <p:cNvPr id="35" name="Блок-схема: узел 34"/>
          <p:cNvSpPr/>
          <p:nvPr/>
        </p:nvSpPr>
        <p:spPr>
          <a:xfrm>
            <a:off x="1628800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Блок-схема: узел 37"/>
          <p:cNvSpPr/>
          <p:nvPr/>
        </p:nvSpPr>
        <p:spPr>
          <a:xfrm>
            <a:off x="1916832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Блок-схема: узел 38"/>
          <p:cNvSpPr/>
          <p:nvPr/>
        </p:nvSpPr>
        <p:spPr>
          <a:xfrm>
            <a:off x="2204864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Блок-схема: узел 39"/>
          <p:cNvSpPr/>
          <p:nvPr/>
        </p:nvSpPr>
        <p:spPr>
          <a:xfrm>
            <a:off x="2492896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Блок-схема: узел 40"/>
          <p:cNvSpPr/>
          <p:nvPr/>
        </p:nvSpPr>
        <p:spPr>
          <a:xfrm>
            <a:off x="2852936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Блок-схема: узел 41"/>
          <p:cNvSpPr/>
          <p:nvPr/>
        </p:nvSpPr>
        <p:spPr>
          <a:xfrm>
            <a:off x="3212976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Блок-схема: узел 42"/>
          <p:cNvSpPr/>
          <p:nvPr/>
        </p:nvSpPr>
        <p:spPr>
          <a:xfrm>
            <a:off x="3501008" y="257673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Блок-схема: узел 43"/>
          <p:cNvSpPr/>
          <p:nvPr/>
        </p:nvSpPr>
        <p:spPr>
          <a:xfrm>
            <a:off x="908720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Блок-схема: узел 44"/>
          <p:cNvSpPr/>
          <p:nvPr/>
        </p:nvSpPr>
        <p:spPr>
          <a:xfrm>
            <a:off x="1124744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Блок-схема: узел 45"/>
          <p:cNvSpPr/>
          <p:nvPr/>
        </p:nvSpPr>
        <p:spPr>
          <a:xfrm>
            <a:off x="1340768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Блок-схема: узел 46"/>
          <p:cNvSpPr/>
          <p:nvPr/>
        </p:nvSpPr>
        <p:spPr>
          <a:xfrm>
            <a:off x="1556792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Блок-схема: узел 47"/>
          <p:cNvSpPr/>
          <p:nvPr/>
        </p:nvSpPr>
        <p:spPr>
          <a:xfrm>
            <a:off x="1700808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Блок-схема: узел 52"/>
          <p:cNvSpPr/>
          <p:nvPr/>
        </p:nvSpPr>
        <p:spPr>
          <a:xfrm>
            <a:off x="836712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Блок-схема: узел 53"/>
          <p:cNvSpPr/>
          <p:nvPr/>
        </p:nvSpPr>
        <p:spPr>
          <a:xfrm>
            <a:off x="1044352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Блок-схема: узел 54"/>
          <p:cNvSpPr/>
          <p:nvPr/>
        </p:nvSpPr>
        <p:spPr>
          <a:xfrm>
            <a:off x="1260376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Блок-схема: узел 55"/>
          <p:cNvSpPr/>
          <p:nvPr/>
        </p:nvSpPr>
        <p:spPr>
          <a:xfrm>
            <a:off x="1476400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Блок-схема: узел 56"/>
          <p:cNvSpPr/>
          <p:nvPr/>
        </p:nvSpPr>
        <p:spPr>
          <a:xfrm>
            <a:off x="1692424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Блок-схема: узел 57"/>
          <p:cNvSpPr/>
          <p:nvPr/>
        </p:nvSpPr>
        <p:spPr>
          <a:xfrm>
            <a:off x="1908448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Блок-схема: узел 58"/>
          <p:cNvSpPr/>
          <p:nvPr/>
        </p:nvSpPr>
        <p:spPr>
          <a:xfrm>
            <a:off x="2124472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Блок-схема: узел 59"/>
          <p:cNvSpPr/>
          <p:nvPr/>
        </p:nvSpPr>
        <p:spPr>
          <a:xfrm>
            <a:off x="2340496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Блок-схема: узел 60"/>
          <p:cNvSpPr/>
          <p:nvPr/>
        </p:nvSpPr>
        <p:spPr>
          <a:xfrm>
            <a:off x="2501280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Блок-схема: узел 61"/>
          <p:cNvSpPr/>
          <p:nvPr/>
        </p:nvSpPr>
        <p:spPr>
          <a:xfrm>
            <a:off x="2708920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Блок-схема: узел 62"/>
          <p:cNvSpPr/>
          <p:nvPr/>
        </p:nvSpPr>
        <p:spPr>
          <a:xfrm>
            <a:off x="2924944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Блок-схема: узел 63"/>
          <p:cNvSpPr/>
          <p:nvPr/>
        </p:nvSpPr>
        <p:spPr>
          <a:xfrm>
            <a:off x="3140968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Блок-схема: узел 64"/>
          <p:cNvSpPr/>
          <p:nvPr/>
        </p:nvSpPr>
        <p:spPr>
          <a:xfrm>
            <a:off x="3356992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Блок-схема: узел 65"/>
          <p:cNvSpPr/>
          <p:nvPr/>
        </p:nvSpPr>
        <p:spPr>
          <a:xfrm>
            <a:off x="3573016" y="185665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Блок-схема: узел 68"/>
          <p:cNvSpPr/>
          <p:nvPr/>
        </p:nvSpPr>
        <p:spPr>
          <a:xfrm>
            <a:off x="836712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Блок-схема: узел 69"/>
          <p:cNvSpPr/>
          <p:nvPr/>
        </p:nvSpPr>
        <p:spPr>
          <a:xfrm>
            <a:off x="1044352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Блок-схема: узел 70"/>
          <p:cNvSpPr/>
          <p:nvPr/>
        </p:nvSpPr>
        <p:spPr>
          <a:xfrm>
            <a:off x="1260376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Блок-схема: узел 71"/>
          <p:cNvSpPr/>
          <p:nvPr/>
        </p:nvSpPr>
        <p:spPr>
          <a:xfrm>
            <a:off x="1476400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Блок-схема: узел 72"/>
          <p:cNvSpPr/>
          <p:nvPr/>
        </p:nvSpPr>
        <p:spPr>
          <a:xfrm>
            <a:off x="1692424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Блок-схема: узел 73"/>
          <p:cNvSpPr/>
          <p:nvPr/>
        </p:nvSpPr>
        <p:spPr>
          <a:xfrm>
            <a:off x="1908448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Блок-схема: узел 74"/>
          <p:cNvSpPr/>
          <p:nvPr/>
        </p:nvSpPr>
        <p:spPr>
          <a:xfrm>
            <a:off x="2124472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Блок-схема: узел 75"/>
          <p:cNvSpPr/>
          <p:nvPr/>
        </p:nvSpPr>
        <p:spPr>
          <a:xfrm>
            <a:off x="2340496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Блок-схема: узел 76"/>
          <p:cNvSpPr/>
          <p:nvPr/>
        </p:nvSpPr>
        <p:spPr>
          <a:xfrm>
            <a:off x="2501280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8" name="Блок-схема: узел 77"/>
          <p:cNvSpPr/>
          <p:nvPr/>
        </p:nvSpPr>
        <p:spPr>
          <a:xfrm>
            <a:off x="2708920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Блок-схема: узел 78"/>
          <p:cNvSpPr/>
          <p:nvPr/>
        </p:nvSpPr>
        <p:spPr>
          <a:xfrm>
            <a:off x="2924944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Блок-схема: узел 79"/>
          <p:cNvSpPr/>
          <p:nvPr/>
        </p:nvSpPr>
        <p:spPr>
          <a:xfrm>
            <a:off x="3140968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Блок-схема: узел 80"/>
          <p:cNvSpPr/>
          <p:nvPr/>
        </p:nvSpPr>
        <p:spPr>
          <a:xfrm>
            <a:off x="3356992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Блок-схема: узел 81"/>
          <p:cNvSpPr/>
          <p:nvPr/>
        </p:nvSpPr>
        <p:spPr>
          <a:xfrm>
            <a:off x="3573016" y="236071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1" name="Блок-схема: узел 90"/>
          <p:cNvSpPr/>
          <p:nvPr/>
        </p:nvSpPr>
        <p:spPr>
          <a:xfrm>
            <a:off x="620688" y="3584848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Блок-схема: узел 91"/>
          <p:cNvSpPr/>
          <p:nvPr/>
        </p:nvSpPr>
        <p:spPr>
          <a:xfrm>
            <a:off x="620688" y="3368824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Блок-схема: узел 92"/>
          <p:cNvSpPr/>
          <p:nvPr/>
        </p:nvSpPr>
        <p:spPr>
          <a:xfrm>
            <a:off x="620688" y="3152800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Блок-схема: узел 93"/>
          <p:cNvSpPr/>
          <p:nvPr/>
        </p:nvSpPr>
        <p:spPr>
          <a:xfrm>
            <a:off x="620688" y="293677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Блок-схема: узел 94"/>
          <p:cNvSpPr/>
          <p:nvPr/>
        </p:nvSpPr>
        <p:spPr>
          <a:xfrm>
            <a:off x="620688" y="272075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Блок-схема: узел 95"/>
          <p:cNvSpPr/>
          <p:nvPr/>
        </p:nvSpPr>
        <p:spPr>
          <a:xfrm>
            <a:off x="3573016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Блок-схема: узел 96"/>
          <p:cNvSpPr/>
          <p:nvPr/>
        </p:nvSpPr>
        <p:spPr>
          <a:xfrm>
            <a:off x="3284984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Блок-схема: узел 97"/>
          <p:cNvSpPr/>
          <p:nvPr/>
        </p:nvSpPr>
        <p:spPr>
          <a:xfrm>
            <a:off x="3140968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Блок-схема: узел 98"/>
          <p:cNvSpPr/>
          <p:nvPr/>
        </p:nvSpPr>
        <p:spPr>
          <a:xfrm>
            <a:off x="2852936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Блок-схема: узел 99"/>
          <p:cNvSpPr/>
          <p:nvPr/>
        </p:nvSpPr>
        <p:spPr>
          <a:xfrm>
            <a:off x="2852936" y="329681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Блок-схема: узел 100"/>
          <p:cNvSpPr/>
          <p:nvPr/>
        </p:nvSpPr>
        <p:spPr>
          <a:xfrm>
            <a:off x="3068960" y="329681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Блок-схема: узел 101"/>
          <p:cNvSpPr/>
          <p:nvPr/>
        </p:nvSpPr>
        <p:spPr>
          <a:xfrm>
            <a:off x="3284984" y="329681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Блок-схема: узел 102"/>
          <p:cNvSpPr/>
          <p:nvPr/>
        </p:nvSpPr>
        <p:spPr>
          <a:xfrm>
            <a:off x="3501008" y="3296816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Блок-схема: узел 103"/>
          <p:cNvSpPr/>
          <p:nvPr/>
        </p:nvSpPr>
        <p:spPr>
          <a:xfrm>
            <a:off x="764704" y="3800872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 descr="https://i.ya-webdesign.com/images/scroll-clipart-long-scroll-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4503376" y="1219667"/>
            <a:ext cx="1872208" cy="2570127"/>
          </a:xfrm>
          <a:prstGeom prst="rect">
            <a:avLst/>
          </a:prstGeom>
          <a:noFill/>
        </p:spPr>
      </p:pic>
      <p:sp>
        <p:nvSpPr>
          <p:cNvPr id="106" name="TextBox 105"/>
          <p:cNvSpPr txBox="1"/>
          <p:nvPr/>
        </p:nvSpPr>
        <p:spPr>
          <a:xfrm>
            <a:off x="4797152" y="1712640"/>
            <a:ext cx="18448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b="1" dirty="0"/>
          </a:p>
          <a:p>
            <a:r>
              <a:rPr lang="ru-RU" sz="1400" b="1" dirty="0"/>
              <a:t>ЛИСТ РАССАДКИ</a:t>
            </a:r>
          </a:p>
          <a:p>
            <a:r>
              <a:rPr lang="ru-RU" sz="1400" b="1" dirty="0"/>
              <a:t>СТОЛ №1 –  ________</a:t>
            </a:r>
          </a:p>
          <a:p>
            <a:r>
              <a:rPr lang="ru-RU" sz="1400" b="1" dirty="0"/>
              <a:t>СТОЛ №2 –  ________</a:t>
            </a:r>
          </a:p>
          <a:p>
            <a:r>
              <a:rPr lang="ru-RU" sz="1400" b="1" dirty="0"/>
              <a:t>СТОЛ №3 –  ________</a:t>
            </a:r>
          </a:p>
          <a:p>
            <a:r>
              <a:rPr lang="ru-RU" sz="1400" b="1" dirty="0"/>
              <a:t>СТОЛ №4 -- ________</a:t>
            </a:r>
          </a:p>
        </p:txBody>
      </p:sp>
      <p:sp>
        <p:nvSpPr>
          <p:cNvPr id="107" name="Скругленный прямоугольник 106"/>
          <p:cNvSpPr/>
          <p:nvPr/>
        </p:nvSpPr>
        <p:spPr>
          <a:xfrm>
            <a:off x="4149080" y="3512840"/>
            <a:ext cx="2592288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890588" algn="ctr" defTabSz="1082675"/>
            <a:r>
              <a:rPr lang="ru-RU" sz="1200" dirty="0"/>
              <a:t> - обозначение стула на макете зала</a:t>
            </a:r>
          </a:p>
        </p:txBody>
      </p:sp>
      <p:pic>
        <p:nvPicPr>
          <p:cNvPr id="108" name="Рисунок 107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729" t="28070" r="32399" b="25146"/>
          <a:stretch>
            <a:fillRect/>
          </a:stretch>
        </p:blipFill>
        <p:spPr bwMode="auto">
          <a:xfrm>
            <a:off x="4223491" y="3368824"/>
            <a:ext cx="717677" cy="766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9" name="Блок-схема: узел 108"/>
          <p:cNvSpPr/>
          <p:nvPr/>
        </p:nvSpPr>
        <p:spPr>
          <a:xfrm>
            <a:off x="5157192" y="3728864"/>
            <a:ext cx="72008" cy="72008"/>
          </a:xfrm>
          <a:prstGeom prst="flowChartConnecto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04664" y="415905"/>
            <a:ext cx="6048672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12. И какой же выпускной без праздничного салюта?! В этом деле нам не обойтись без пиротехника, который подготовил и передал нам коробки с фейерверком, но  инструкция была потеряна. </a:t>
            </a:r>
          </a:p>
          <a:p>
            <a:r>
              <a:rPr lang="ru-RU" sz="1400" i="1" dirty="0"/>
              <a:t>Помоги составить верную очередность действий при запуске салюта, проставив числа от 1 до 5 в пустые квадратики, для получения четкой инструкции для запуска фейерверка.</a:t>
            </a:r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i="1" dirty="0"/>
          </a:p>
          <a:p>
            <a:br>
              <a:rPr lang="ru-RU" sz="1400" dirty="0"/>
            </a:br>
            <a:br>
              <a:rPr lang="ru-RU" sz="1400" dirty="0"/>
            </a:br>
            <a:br>
              <a:rPr lang="ru-RU" sz="1400" dirty="0"/>
            </a:br>
            <a:r>
              <a:rPr lang="ru-RU" sz="1400" dirty="0"/>
              <a:t>.</a:t>
            </a:r>
          </a:p>
          <a:p>
            <a:endParaRPr lang="ru-RU" sz="1400" dirty="0"/>
          </a:p>
          <a:p>
            <a:endParaRPr lang="ru-RU" sz="1400" dirty="0"/>
          </a:p>
          <a:p>
            <a:endParaRPr lang="ru-RU" sz="1400" dirty="0"/>
          </a:p>
          <a:p>
            <a:endParaRPr lang="ru-RU" sz="1400" i="1" dirty="0"/>
          </a:p>
          <a:p>
            <a:endParaRPr lang="ru-RU" sz="1400" dirty="0"/>
          </a:p>
          <a:p>
            <a:endParaRPr lang="ru-RU" sz="1400" dirty="0"/>
          </a:p>
          <a:p>
            <a:pPr algn="ctr"/>
            <a:br>
              <a:rPr lang="ru-RU" sz="1400" dirty="0"/>
            </a:br>
            <a:r>
              <a:rPr lang="ru-RU" sz="1400" dirty="0"/>
              <a:t> </a:t>
            </a:r>
            <a:br>
              <a:rPr lang="ru-RU" sz="1400" dirty="0"/>
            </a:br>
            <a:r>
              <a:rPr lang="ru-RU" sz="2000" dirty="0">
                <a:latin typeface="Comic Sans MS" pitchFamily="66" charset="0"/>
              </a:rPr>
              <a:t>Выпускники благодарят тебя за помощь в организации выпускного вечера! </a:t>
            </a:r>
            <a:br>
              <a:rPr lang="ru-RU" sz="2000" dirty="0">
                <a:latin typeface="Comic Sans MS" pitchFamily="66" charset="0"/>
              </a:rPr>
            </a:br>
            <a:br>
              <a:rPr lang="ru-RU" sz="1400" dirty="0"/>
            </a:br>
            <a:endParaRPr lang="ru-RU" sz="1400" dirty="0"/>
          </a:p>
          <a:p>
            <a:endParaRPr lang="ru-RU" sz="1400" i="1" dirty="0"/>
          </a:p>
          <a:p>
            <a:endParaRPr lang="ru-RU" sz="1400" i="1" dirty="0"/>
          </a:p>
          <a:p>
            <a:endParaRPr lang="ru-RU" sz="1400" dirty="0"/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1033" name="Picture 9" descr="ÐÑÐ°Ð²Ð¸Ð»Ð° Ð·Ð°Ð¿ÑÑÐºÐ° ÑÐµÐ¹ÐµÑÐ²ÐµÑÐºÐ¾Ð²"/>
          <p:cNvPicPr>
            <a:picLocks noChangeAspect="1" noChangeArrowheads="1"/>
          </p:cNvPicPr>
          <p:nvPr/>
        </p:nvPicPr>
        <p:blipFill>
          <a:blip r:embed="rId2" cstate="print"/>
          <a:srcRect l="5617" t="61308" r="64895" b="16796"/>
          <a:stretch>
            <a:fillRect/>
          </a:stretch>
        </p:blipFill>
        <p:spPr bwMode="auto">
          <a:xfrm>
            <a:off x="5445224" y="1781375"/>
            <a:ext cx="1206896" cy="1077586"/>
          </a:xfrm>
          <a:prstGeom prst="rect">
            <a:avLst/>
          </a:prstGeom>
          <a:noFill/>
        </p:spPr>
      </p:pic>
      <p:pic>
        <p:nvPicPr>
          <p:cNvPr id="1035" name="Picture 11" descr="ÐÑÐ°Ð²Ð¸Ð»Ð° Ð·Ð°Ð¿ÑÑÐºÐ° ÑÐµÐ¹ÐµÑÐ²ÐµÑÐºÐ¾Ð²"/>
          <p:cNvPicPr>
            <a:picLocks noChangeAspect="1" noChangeArrowheads="1"/>
          </p:cNvPicPr>
          <p:nvPr/>
        </p:nvPicPr>
        <p:blipFill>
          <a:blip r:embed="rId2" cstate="print"/>
          <a:srcRect l="67726" t="21707" r="2057" b="59699"/>
          <a:stretch>
            <a:fillRect/>
          </a:stretch>
        </p:blipFill>
        <p:spPr bwMode="auto">
          <a:xfrm>
            <a:off x="980728" y="2933503"/>
            <a:ext cx="1167782" cy="864096"/>
          </a:xfrm>
          <a:prstGeom prst="rect">
            <a:avLst/>
          </a:prstGeom>
          <a:noFill/>
        </p:spPr>
      </p:pic>
      <p:pic>
        <p:nvPicPr>
          <p:cNvPr id="1037" name="Picture 13" descr="ÐÑÐ°Ð²Ð¸Ð»Ð° Ð·Ð°Ð¿ÑÑÐºÐ° ÑÐµÐ¹ÐµÑÐ²ÐµÑÐºÐ¾Ð²"/>
          <p:cNvPicPr>
            <a:picLocks noChangeAspect="1" noChangeArrowheads="1"/>
          </p:cNvPicPr>
          <p:nvPr/>
        </p:nvPicPr>
        <p:blipFill>
          <a:blip r:embed="rId2" cstate="print"/>
          <a:srcRect l="73721" t="48171" r="3110" b="28182"/>
          <a:stretch>
            <a:fillRect/>
          </a:stretch>
        </p:blipFill>
        <p:spPr bwMode="auto">
          <a:xfrm>
            <a:off x="5661248" y="3869607"/>
            <a:ext cx="648072" cy="795361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980728" y="1853383"/>
            <a:ext cx="4464496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200" dirty="0"/>
              <a:t>Заранее внимательно прочитайте инструкцию и соблюдайте ее.</a:t>
            </a:r>
          </a:p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980728" y="2285431"/>
            <a:ext cx="446449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200" dirty="0"/>
              <a:t>Заранее выберите площадку для запуска фейерверка, соблюдая безопасное расстояние не менее 20м от зданий и сооружений.</a:t>
            </a:r>
          </a:p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132856" y="2861495"/>
            <a:ext cx="4464496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200" dirty="0"/>
              <a:t>Подожгите фитиль и дождитесь запуска фейерверка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132856" y="3437559"/>
            <a:ext cx="44644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 dirty="0"/>
          </a:p>
          <a:p>
            <a:pPr algn="ctr"/>
            <a:endParaRPr lang="ru-RU" sz="1200" dirty="0"/>
          </a:p>
          <a:p>
            <a:pPr algn="ctr"/>
            <a:r>
              <a:rPr lang="ru-RU" sz="1200" dirty="0"/>
              <a:t>Протяните фитиль от места запуска фейерверка до места </a:t>
            </a:r>
            <a:r>
              <a:rPr lang="ru-RU" sz="1200" dirty="0" err="1"/>
              <a:t>поджига</a:t>
            </a:r>
            <a:r>
              <a:rPr lang="ru-RU" sz="1200" dirty="0"/>
              <a:t> фитиля.</a:t>
            </a:r>
          </a:p>
          <a:p>
            <a:pPr algn="ctr"/>
            <a:r>
              <a:rPr lang="ru-RU" sz="1200" dirty="0"/>
              <a:t>.</a:t>
            </a:r>
          </a:p>
          <a:p>
            <a:pPr algn="ctr"/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980728" y="3941615"/>
            <a:ext cx="4464496" cy="7200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200" dirty="0"/>
          </a:p>
          <a:p>
            <a:pPr algn="ctr"/>
            <a:endParaRPr lang="ru-RU" sz="1200" dirty="0"/>
          </a:p>
          <a:p>
            <a:pPr algn="ctr"/>
            <a:r>
              <a:rPr lang="ru-RU" sz="1200" dirty="0"/>
              <a:t>Убедитесь  в том, что запуск  фейерверка больше не осуществляется и очистите территорию запуска фейерверка от остатков пиротехники.</a:t>
            </a:r>
          </a:p>
          <a:p>
            <a:pPr algn="ctr"/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476672" y="1853383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76672" y="2357439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76672" y="2861495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76672" y="3437559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76672" y="4085631"/>
            <a:ext cx="360040" cy="3600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www.playcast.ru/uploads/2018/08/10/256596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80" y="5727776"/>
            <a:ext cx="5894239" cy="4337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88640" y="704528"/>
            <a:ext cx="5661248" cy="100811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16632" y="911260"/>
            <a:ext cx="5517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Comic Sans MS" pitchFamily="66" charset="0"/>
                <a:cs typeface="Times New Roman" pitchFamily="18" charset="0"/>
              </a:rPr>
              <a:t>ПОДГОТОВКА К ВЫПУСКНОМУ ВЕЧЕРУ</a:t>
            </a:r>
          </a:p>
          <a:p>
            <a:r>
              <a:rPr lang="ru-RU" b="1" dirty="0">
                <a:latin typeface="Comic Sans MS" pitchFamily="66" charset="0"/>
                <a:cs typeface="Times New Roman" pitchFamily="18" charset="0"/>
              </a:rPr>
              <a:t>(практическая часть)</a:t>
            </a:r>
          </a:p>
        </p:txBody>
      </p:sp>
      <p:pic>
        <p:nvPicPr>
          <p:cNvPr id="4" name="Picture 2" descr="http://www.konfetti-podolsk.ru/cms_photo/catalogue/big/1_14_04_2017_98ee3e2764e6f64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719" r="11324"/>
          <a:stretch>
            <a:fillRect/>
          </a:stretch>
        </p:blipFill>
        <p:spPr bwMode="auto">
          <a:xfrm>
            <a:off x="3573016" y="128464"/>
            <a:ext cx="3168352" cy="206308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8640" y="1417638"/>
            <a:ext cx="561662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400" dirty="0">
              <a:latin typeface="Comic Sans MS" pitchFamily="66" charset="0"/>
            </a:endParaRPr>
          </a:p>
          <a:p>
            <a:endParaRPr lang="ru-RU" sz="1400" dirty="0">
              <a:latin typeface="Comic Sans MS" pitchFamily="66" charset="0"/>
            </a:endParaRPr>
          </a:p>
          <a:p>
            <a:r>
              <a:rPr lang="ru-RU" sz="1400" dirty="0">
                <a:latin typeface="Comic Sans MS" pitchFamily="66" charset="0"/>
              </a:rPr>
              <a:t>Команда профессионалов подобрана и готова приступить к подготовке выпускного! Но, поскольку времени до мероприятия остаётся очень мало, им нужен помощник. Команда очень надеется на твою помощь!</a:t>
            </a:r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286043"/>
              </p:ext>
            </p:extLst>
          </p:nvPr>
        </p:nvGraphicFramePr>
        <p:xfrm>
          <a:off x="404663" y="2864768"/>
          <a:ext cx="6192688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6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5029"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Наименование секции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Ход</a:t>
                      </a:r>
                      <a:r>
                        <a:rPr lang="ru-RU" b="1" baseline="0" dirty="0"/>
                        <a:t> работы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Атрибуты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1792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Секция №1 «Художник-модельер»</a:t>
                      </a:r>
                    </a:p>
                    <a:p>
                      <a:pPr algn="ctr"/>
                      <a:endParaRPr lang="ru-RU" dirty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снятие и запись мерок с любой девочки;</a:t>
                      </a:r>
                      <a:br>
                        <a:rPr lang="ru-RU" sz="1200" baseline="0" dirty="0"/>
                      </a:br>
                      <a:r>
                        <a:rPr lang="ru-RU" sz="1200" baseline="0" dirty="0"/>
                        <a:t>- конструирование выкройки юбки;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работа с тканью по выкройке;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скрепление получившейся ткани;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декорирование юбки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м</a:t>
                      </a:r>
                      <a:r>
                        <a:rPr lang="ru-RU" sz="1200" dirty="0"/>
                        <a:t>акет выкройки;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ткань;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сантиметр;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ножницы;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булавки / степлер;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 декор (ленты, бляшки, ремни)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289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Секция №2</a:t>
                      </a:r>
                    </a:p>
                    <a:p>
                      <a:pPr algn="ctr"/>
                      <a:r>
                        <a:rPr lang="ru-RU" dirty="0"/>
                        <a:t>«Стилист-визажист»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о</a:t>
                      </a:r>
                      <a:r>
                        <a:rPr lang="ru-RU" sz="1200" dirty="0"/>
                        <a:t>бсуждение</a:t>
                      </a:r>
                      <a:r>
                        <a:rPr lang="ru-RU" sz="1200" baseline="0" dirty="0"/>
                        <a:t> образа;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создание прически;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украшение прически;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создание макияжа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/>
                        <a:t>подготовленная</a:t>
                      </a:r>
                      <a:r>
                        <a:rPr lang="ru-RU" sz="1200" baseline="0" dirty="0"/>
                        <a:t> </a:t>
                      </a:r>
                      <a:r>
                        <a:rPr lang="ru-RU" sz="1200" dirty="0"/>
                        <a:t>модель;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украшения для волос;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косметика.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218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Секция №3</a:t>
                      </a:r>
                    </a:p>
                    <a:p>
                      <a:pPr algn="ctr"/>
                      <a:r>
                        <a:rPr lang="ru-RU" dirty="0"/>
                        <a:t>«Шеф-повар / бармен»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р</a:t>
                      </a:r>
                      <a:r>
                        <a:rPr lang="ru-RU" sz="1200" dirty="0"/>
                        <a:t>азработка рецепта</a:t>
                      </a:r>
                      <a:r>
                        <a:rPr lang="ru-RU" sz="1200" baseline="0" dirty="0"/>
                        <a:t> </a:t>
                      </a:r>
                      <a:r>
                        <a:rPr lang="ru-RU" sz="1200" dirty="0"/>
                        <a:t>коктейля и его наименования;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/>
                        <a:t>приготовление</a:t>
                      </a:r>
                      <a:r>
                        <a:rPr lang="ru-RU" sz="1200" baseline="0" dirty="0"/>
                        <a:t> коктейлей;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украшение трубочек коктейлей</a:t>
                      </a:r>
                      <a:endParaRPr lang="ru-RU" sz="1200" dirty="0"/>
                    </a:p>
                    <a:p>
                      <a:pPr>
                        <a:buFontTx/>
                        <a:buChar char="-"/>
                      </a:pP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aseline="0" dirty="0"/>
                        <a:t> - пластиковые стаканчики;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ингредиенты для коктейлей;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- бумага для украшения трубочек 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3934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Секция №4</a:t>
                      </a:r>
                    </a:p>
                    <a:p>
                      <a:pPr algn="ctr"/>
                      <a:r>
                        <a:rPr lang="ru-RU" dirty="0"/>
                        <a:t>«Фотограф»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/>
                        <a:t>выдумка</a:t>
                      </a:r>
                      <a:r>
                        <a:rPr lang="ru-RU" sz="1200" baseline="0" dirty="0"/>
                        <a:t> 5-7 постановочных поз и ракурсов;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фотографирование данных поз;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перенос фотографий на компьютер;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обработка фотографий;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распечатка фотографий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dirty="0"/>
                        <a:t>фотоаппарат;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dirty="0"/>
                        <a:t> штатив;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</a:t>
                      </a:r>
                      <a:r>
                        <a:rPr lang="ru-RU" sz="1200" baseline="0" dirty="0" err="1"/>
                        <a:t>ф</a:t>
                      </a:r>
                      <a:r>
                        <a:rPr lang="ru-RU" sz="1200" dirty="0" err="1"/>
                        <a:t>леш</a:t>
                      </a:r>
                      <a:r>
                        <a:rPr lang="ru-RU" sz="1200" baseline="0" dirty="0"/>
                        <a:t>-карта / </a:t>
                      </a:r>
                      <a:r>
                        <a:rPr lang="en-US" sz="1200" baseline="0" dirty="0"/>
                        <a:t>USB-</a:t>
                      </a:r>
                      <a:r>
                        <a:rPr lang="ru-RU" sz="1200" baseline="0" dirty="0"/>
                        <a:t>шнур;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компьютер;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программа для ретуши;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принтер;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бумага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9349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Секция №5 </a:t>
                      </a:r>
                    </a:p>
                    <a:p>
                      <a:pPr algn="ctr"/>
                      <a:r>
                        <a:rPr lang="ru-RU" dirty="0"/>
                        <a:t>«Пиротехник»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- подготовка наполнителя для конфетти;</a:t>
                      </a:r>
                    </a:p>
                    <a:p>
                      <a:r>
                        <a:rPr lang="ru-RU" sz="1200" dirty="0"/>
                        <a:t>- создание самодельного конфетти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втулки от туалетной бумаги;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воздушные  шары;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ножницы;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ru-RU" sz="1200" baseline="0" dirty="0"/>
                        <a:t> цветная бумага</a:t>
                      </a:r>
                    </a:p>
                    <a:p>
                      <a:pPr>
                        <a:buFontTx/>
                        <a:buChar char="-"/>
                      </a:pPr>
                      <a:endParaRPr lang="ru-RU" sz="1200" baseline="0" dirty="0"/>
                    </a:p>
                    <a:p>
                      <a:pPr>
                        <a:buFontTx/>
                        <a:buChar char="-"/>
                      </a:pP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936</Words>
  <Application>Microsoft Office PowerPoint</Application>
  <PresentationFormat>Лист A4 (210x297 мм)</PresentationFormat>
  <Paragraphs>389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Calibri</vt:lpstr>
      <vt:lpstr>Comic Sans MS</vt:lpstr>
      <vt:lpstr>Courier New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31</cp:revision>
  <dcterms:created xsi:type="dcterms:W3CDTF">2019-08-11T10:55:51Z</dcterms:created>
  <dcterms:modified xsi:type="dcterms:W3CDTF">2020-11-27T17:57:02Z</dcterms:modified>
</cp:coreProperties>
</file>