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46" r:id="rId2"/>
    <p:sldId id="347" r:id="rId3"/>
    <p:sldId id="355" r:id="rId4"/>
    <p:sldId id="375" r:id="rId5"/>
    <p:sldId id="372" r:id="rId6"/>
    <p:sldId id="370" r:id="rId7"/>
    <p:sldId id="371" r:id="rId8"/>
    <p:sldId id="378" r:id="rId9"/>
    <p:sldId id="374" r:id="rId10"/>
    <p:sldId id="376" r:id="rId11"/>
    <p:sldId id="373" r:id="rId12"/>
    <p:sldId id="379" r:id="rId13"/>
    <p:sldId id="380" r:id="rId14"/>
    <p:sldId id="381" r:id="rId15"/>
    <p:sldId id="382" r:id="rId16"/>
    <p:sldId id="384" r:id="rId17"/>
    <p:sldId id="387" r:id="rId18"/>
    <p:sldId id="389" r:id="rId19"/>
    <p:sldId id="390" r:id="rId20"/>
    <p:sldId id="391" r:id="rId21"/>
    <p:sldId id="392" r:id="rId22"/>
    <p:sldId id="393" r:id="rId23"/>
    <p:sldId id="398" r:id="rId24"/>
    <p:sldId id="377" r:id="rId25"/>
    <p:sldId id="385" r:id="rId26"/>
    <p:sldId id="356" r:id="rId27"/>
    <p:sldId id="364" r:id="rId28"/>
    <p:sldId id="394" r:id="rId29"/>
    <p:sldId id="395" r:id="rId30"/>
    <p:sldId id="399" r:id="rId31"/>
    <p:sldId id="388" r:id="rId32"/>
    <p:sldId id="396" r:id="rId33"/>
    <p:sldId id="397" r:id="rId34"/>
    <p:sldId id="386" r:id="rId35"/>
    <p:sldId id="354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9251"/>
    <a:srgbClr val="FCCB42"/>
    <a:srgbClr val="3EC6D4"/>
    <a:srgbClr val="F7C547"/>
    <a:srgbClr val="E7D657"/>
    <a:srgbClr val="CF8A63"/>
    <a:srgbClr val="B06C42"/>
    <a:srgbClr val="D3A589"/>
    <a:srgbClr val="FFFFFF"/>
    <a:srgbClr val="EED6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298" y="-10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056FCC-FB80-4714-9488-B0CD59F7B394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1BA41F-CD51-40A4-B8FA-714ACFB3C8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474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620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595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946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297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52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868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727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205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83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99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729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2DFC1-A56F-408E-8091-BA9D7F7A4B91}" type="datetimeFigureOut">
              <a:rPr lang="ru-RU" smtClean="0"/>
              <a:pPr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66082-B13D-44C7-82A4-068547D648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67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.png"/><Relationship Id="rId7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23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image" Target="../media/image18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есенний лес левитан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5551"/>
            <a:ext cx="9144000" cy="690910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sz="2000" dirty="0">
                <a:latin typeface="Arial Narrow" pitchFamily="34" charset="0"/>
              </a:rPr>
              <a:t/>
            </a:r>
            <a:br>
              <a:rPr lang="ru-RU" sz="2000" dirty="0">
                <a:latin typeface="Arial Narrow" pitchFamily="34" charset="0"/>
              </a:rPr>
            </a:br>
            <a:endParaRPr lang="ru-RU" sz="2000" dirty="0">
              <a:latin typeface="Arial Narrow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97" y="2836976"/>
            <a:ext cx="7679004" cy="259228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7400" y="404664"/>
            <a:ext cx="4690864" cy="4525963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4700" b="1" dirty="0">
              <a:latin typeface="Arial Narrow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6600" b="1" dirty="0" smtClean="0">
                <a:solidFill>
                  <a:schemeClr val="bg1"/>
                </a:solidFill>
              </a:rPr>
              <a:t>КВИЗ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</a:rPr>
              <a:t>ТВОРЧЕСТВО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</a:rPr>
              <a:t>И. И. Левитана</a:t>
            </a: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79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литра.jpg"/>
          <p:cNvPicPr>
            <a:picLocks noChangeAspect="1"/>
          </p:cNvPicPr>
          <p:nvPr/>
        </p:nvPicPr>
        <p:blipFill>
          <a:blip r:embed="rId2"/>
          <a:srcRect r="111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8726" y="2143116"/>
            <a:ext cx="7679004" cy="2592288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928662" y="2143116"/>
            <a:ext cx="4000528" cy="192882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4700" b="1" dirty="0">
              <a:latin typeface="Arial Narrow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1 тур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РАЗМИНКА</a:t>
            </a: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80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428596" y="1357298"/>
            <a:ext cx="8929750" cy="1285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1) Как зовут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художника Левитана?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Выберите один вариант ответа: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71472" y="2714620"/>
            <a:ext cx="5786478" cy="3214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А) Игорь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Иванович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Б) Иван Ильич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В) Исаак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Ильич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Г) Илья Исаакович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114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428596" y="1357298"/>
            <a:ext cx="8929750" cy="12858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800" b="1" dirty="0" smtClean="0"/>
              <a:t>2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) </a:t>
            </a:r>
            <a:r>
              <a:rPr lang="ru-RU" sz="4800" b="1" noProof="0" dirty="0" smtClean="0"/>
              <a:t>На каком портрете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 </a:t>
            </a:r>
            <a:r>
              <a:rPr lang="ru-RU" sz="4800" b="1" dirty="0" smtClean="0"/>
              <a:t>изображен </a:t>
            </a:r>
            <a:r>
              <a:rPr kumimoji="0" lang="ru-RU" sz="48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</a:rPr>
              <a:t>И.И.Левитан?</a:t>
            </a: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Выберите один вариант ответа: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17" name="Рисунок 16" descr="портрет левитан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585425"/>
            <a:ext cx="2633000" cy="2571767"/>
          </a:xfrm>
          <a:prstGeom prst="rect">
            <a:avLst/>
          </a:prstGeom>
        </p:spPr>
      </p:pic>
      <p:sp>
        <p:nvSpPr>
          <p:cNvPr id="16" name="Объект 2"/>
          <p:cNvSpPr txBox="1">
            <a:spLocks/>
          </p:cNvSpPr>
          <p:nvPr/>
        </p:nvSpPr>
        <p:spPr>
          <a:xfrm>
            <a:off x="642910" y="2585424"/>
            <a:ext cx="92869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18" name="Рисунок 17" descr="айвазовский.jpg"/>
          <p:cNvPicPr>
            <a:picLocks noChangeAspect="1"/>
          </p:cNvPicPr>
          <p:nvPr/>
        </p:nvPicPr>
        <p:blipFill>
          <a:blip r:embed="rId4"/>
          <a:srcRect l="5065" t="14583" r="10351" b="22916"/>
          <a:stretch>
            <a:fillRect/>
          </a:stretch>
        </p:blipFill>
        <p:spPr>
          <a:xfrm>
            <a:off x="2714612" y="4000504"/>
            <a:ext cx="2786114" cy="2611982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2714676" y="4000504"/>
            <a:ext cx="92869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>
                <a:solidFill>
                  <a:schemeClr val="bg1"/>
                </a:solidFill>
              </a:rPr>
              <a:t>Б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19" name="Рисунок 18" descr="портрет репина.jpg"/>
          <p:cNvPicPr>
            <a:picLocks noChangeAspect="1"/>
          </p:cNvPicPr>
          <p:nvPr/>
        </p:nvPicPr>
        <p:blipFill>
          <a:blip r:embed="rId5" cstate="print"/>
          <a:srcRect t="11644" r="10526" b="17700"/>
          <a:stretch>
            <a:fillRect/>
          </a:stretch>
        </p:blipFill>
        <p:spPr>
          <a:xfrm>
            <a:off x="4929190" y="2585425"/>
            <a:ext cx="2590808" cy="2500330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4929190" y="2585425"/>
            <a:ext cx="92869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>
                <a:solidFill>
                  <a:schemeClr val="bg1"/>
                </a:solidFill>
              </a:rPr>
              <a:t>В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20" name="Рисунок 19" descr="саврасов.jpg"/>
          <p:cNvPicPr>
            <a:picLocks noChangeAspect="1"/>
          </p:cNvPicPr>
          <p:nvPr/>
        </p:nvPicPr>
        <p:blipFill>
          <a:blip r:embed="rId6"/>
          <a:srcRect r="54263" b="30818"/>
          <a:stretch>
            <a:fillRect/>
          </a:stretch>
        </p:blipFill>
        <p:spPr>
          <a:xfrm>
            <a:off x="6749314" y="4000504"/>
            <a:ext cx="2609032" cy="2571768"/>
          </a:xfrm>
          <a:prstGeom prst="rect">
            <a:avLst/>
          </a:prstGeom>
        </p:spPr>
      </p:pic>
      <p:sp>
        <p:nvSpPr>
          <p:cNvPr id="13" name="Объект 2"/>
          <p:cNvSpPr txBox="1">
            <a:spLocks/>
          </p:cNvSpPr>
          <p:nvPr/>
        </p:nvSpPr>
        <p:spPr>
          <a:xfrm>
            <a:off x="6749314" y="4000503"/>
            <a:ext cx="928694" cy="995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>
                <a:solidFill>
                  <a:schemeClr val="bg1"/>
                </a:solidFill>
              </a:rPr>
              <a:t>Г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114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428596" y="1357298"/>
            <a:ext cx="8929750" cy="128588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5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3) В каком году родился И.И. Левитан?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Выберите один вариант ответа: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71472" y="2714620"/>
            <a:ext cx="2214578" cy="3214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А) 1750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Б) 1860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В) 1920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Г) 2000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114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428596" y="1357298"/>
            <a:ext cx="8929750" cy="12858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5200" b="1" dirty="0" smtClean="0"/>
              <a:t>4</a:t>
            </a:r>
            <a:r>
              <a:rPr kumimoji="0" lang="ru-RU" sz="5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) Картины</a:t>
            </a:r>
            <a:r>
              <a:rPr kumimoji="0" lang="ru-RU" sz="5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какого жанра в основном писал художник?</a:t>
            </a:r>
            <a:endParaRPr kumimoji="0" lang="ru-RU" sz="5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Выберите один вариант ответа: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71472" y="2786058"/>
            <a:ext cx="7715304" cy="3214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А) портреты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Б) пейзажи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В) натюрморты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Г) анималистический жанр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114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428596" y="1357298"/>
            <a:ext cx="8929750" cy="12858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5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5) В каком учебном заведении учился И.И. Левитан</a:t>
            </a:r>
            <a:r>
              <a:rPr kumimoji="0" lang="ru-RU" sz="5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Выберите один вариант ответа: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71472" y="2786058"/>
            <a:ext cx="8572528" cy="321471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А) Московский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университет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Б) Строгановское училище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В) Академия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художеств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Г) Московское училище живописи, ваяния и зодчества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114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428596" y="1357298"/>
            <a:ext cx="8929750" cy="18573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5700" b="1" dirty="0" smtClean="0"/>
              <a:t>6</a:t>
            </a:r>
            <a:r>
              <a:rPr kumimoji="0" lang="ru-RU" sz="57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) Как художник хотел назвать мастерскую,</a:t>
            </a:r>
            <a:r>
              <a:rPr kumimoji="0" lang="ru-RU" sz="57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</a:rPr>
              <a:t> которую мечтал </a:t>
            </a:r>
            <a:r>
              <a:rPr kumimoji="0" lang="ru-RU" sz="6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создать?</a:t>
            </a:r>
            <a:endParaRPr kumimoji="0" lang="ru-RU" sz="6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Выберите один вариант ответа: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571472" y="3214686"/>
            <a:ext cx="8572528" cy="32147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А) «Краски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природы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 smtClean="0"/>
              <a:t>Б) «Дом муз»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В) «Вдохновение»</a:t>
            </a:r>
          </a:p>
          <a:p>
            <a:pPr lvl="0"/>
            <a:r>
              <a:rPr lang="ru-RU" sz="4400" b="1" dirty="0" smtClean="0"/>
              <a:t>Г) «Дом пейзажей»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138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974" y="0"/>
            <a:ext cx="5893086" cy="1785950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-284028" y="357190"/>
            <a:ext cx="5427532" cy="928694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/>
              <a:t>1 тур. ОТВЕТЫ</a:t>
            </a: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1571612"/>
            <a:ext cx="8358246" cy="889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>
              <a:buAutoNum type="arabicParenR"/>
              <a:defRPr/>
            </a:pPr>
            <a:r>
              <a:rPr lang="ru-RU" sz="4400" b="1" dirty="0" smtClean="0"/>
              <a:t>В) Исаак Ильич</a:t>
            </a:r>
          </a:p>
          <a:p>
            <a:pPr marL="742950" lvl="0" indent="-742950">
              <a:buAutoNum type="arabicParenR" startAt="2"/>
              <a:defRPr/>
            </a:pPr>
            <a:r>
              <a:rPr lang="ru-RU" sz="4400" b="1" dirty="0" smtClean="0"/>
              <a:t>А</a:t>
            </a:r>
          </a:p>
          <a:p>
            <a:pPr marL="742950" indent="-742950">
              <a:buFontTx/>
              <a:buAutoNum type="arabicParenR" startAt="2"/>
              <a:defRPr/>
            </a:pPr>
            <a:r>
              <a:rPr lang="ru-RU" sz="4400" b="1" dirty="0" smtClean="0"/>
              <a:t>Б) 1860</a:t>
            </a:r>
          </a:p>
          <a:p>
            <a:pPr marL="742950" lvl="0" indent="-742950">
              <a:buFontTx/>
              <a:buAutoNum type="arabicParenR" startAt="2"/>
              <a:defRPr/>
            </a:pPr>
            <a:r>
              <a:rPr lang="ru-RU" sz="4400" b="1" dirty="0" smtClean="0"/>
              <a:t>Б) пейзажи</a:t>
            </a:r>
          </a:p>
          <a:p>
            <a:pPr marL="742950" indent="-742950">
              <a:buFontTx/>
              <a:buAutoNum type="arabicParenR" startAt="2"/>
              <a:defRPr/>
            </a:pPr>
            <a:r>
              <a:rPr lang="ru-RU" sz="4400" b="1" dirty="0" smtClean="0"/>
              <a:t>Г) Московское училище живописи, ваяния и зодчества</a:t>
            </a:r>
          </a:p>
          <a:p>
            <a:pPr marL="742950" lvl="0" indent="-742950">
              <a:buFontTx/>
              <a:buAutoNum type="arabicParenR" startAt="2"/>
              <a:defRPr/>
            </a:pPr>
            <a:r>
              <a:rPr lang="ru-RU" sz="4400" b="1" dirty="0" smtClean="0"/>
              <a:t>Г) «Дом пейзажей»</a:t>
            </a:r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AutoNum type="arabicParenR"/>
              <a:defRPr/>
            </a:pPr>
            <a:endParaRPr lang="ru-RU" sz="4400" b="1" dirty="0" smtClean="0"/>
          </a:p>
        </p:txBody>
      </p:sp>
      <p:pic>
        <p:nvPicPr>
          <p:cNvPr id="10" name="Рисунок 9" descr="портрет левитан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6439" y="214290"/>
            <a:ext cx="3723279" cy="3636692"/>
          </a:xfrm>
          <a:prstGeom prst="rect">
            <a:avLst/>
          </a:prstGeom>
        </p:spPr>
      </p:pic>
      <p:cxnSp>
        <p:nvCxnSpPr>
          <p:cNvPr id="12" name="Скругленная соединительная линия 11"/>
          <p:cNvCxnSpPr/>
          <p:nvPr/>
        </p:nvCxnSpPr>
        <p:spPr>
          <a:xfrm>
            <a:off x="1928794" y="2643182"/>
            <a:ext cx="3286148" cy="928694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980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литра.jpg"/>
          <p:cNvPicPr>
            <a:picLocks noChangeAspect="1"/>
          </p:cNvPicPr>
          <p:nvPr/>
        </p:nvPicPr>
        <p:blipFill>
          <a:blip r:embed="rId2"/>
          <a:srcRect r="111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8726" y="2143116"/>
            <a:ext cx="7679004" cy="2592288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928662" y="2143116"/>
            <a:ext cx="4000528" cy="192882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4700" b="1" dirty="0">
              <a:latin typeface="Arial Narrow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2 тур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ВОПРОСЫ</a:t>
            </a: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80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392861" y="428604"/>
            <a:ext cx="8929750" cy="18573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6200" b="1" dirty="0" smtClean="0"/>
              <a:t>1) В к</a:t>
            </a:r>
            <a:r>
              <a:rPr kumimoji="0" lang="ru-RU" sz="6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акой</a:t>
            </a:r>
            <a:r>
              <a:rPr kumimoji="0" lang="ru-RU" sz="6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город на Волге приезжал Левитан 3 лета </a:t>
            </a:r>
            <a:r>
              <a:rPr kumimoji="0" lang="ru-RU" sz="6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вподряд</a:t>
            </a:r>
            <a:r>
              <a:rPr kumimoji="0" lang="ru-RU" sz="6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endParaRPr kumimoji="0" lang="ru-RU" sz="6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826" y="2278727"/>
            <a:ext cx="7236296" cy="432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14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392861" y="428604"/>
            <a:ext cx="8859659" cy="63127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4800" b="1" dirty="0" smtClean="0"/>
              <a:t>2) Каким словом называют пейзажи Левитана?</a:t>
            </a:r>
          </a:p>
          <a:p>
            <a:pPr marL="1143000" marR="0" lvl="0" indent="-11430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arenR"/>
              <a:tabLst/>
              <a:defRPr/>
            </a:pPr>
            <a:endParaRPr lang="ru-RU" sz="6200" b="1" dirty="0" smtClean="0"/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6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47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Пейзажи **********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87" r="1321"/>
          <a:stretch/>
        </p:blipFill>
        <p:spPr>
          <a:xfrm>
            <a:off x="6016038" y="1792738"/>
            <a:ext cx="3236482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31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392861" y="428604"/>
            <a:ext cx="8859659" cy="16322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4800" b="1" dirty="0"/>
              <a:t>3</a:t>
            </a:r>
            <a:r>
              <a:rPr lang="ru-RU" sz="4800" b="1" dirty="0" smtClean="0"/>
              <a:t>) Какое время года изображено на этих картинах? </a:t>
            </a: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21" y="2027131"/>
            <a:ext cx="4905750" cy="36655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974" y="2787937"/>
            <a:ext cx="4297660" cy="343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32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392861" y="428604"/>
            <a:ext cx="8859659" cy="16322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4800" b="1" dirty="0" smtClean="0"/>
              <a:t>4) С каким известным русским писателем дружил художник?</a:t>
            </a: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4" name="Рисунок 3" descr="Чехов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1928802"/>
            <a:ext cx="3362331" cy="4602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56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392861" y="428604"/>
            <a:ext cx="8859659" cy="163224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4800" b="1" dirty="0"/>
              <a:t>5</a:t>
            </a:r>
            <a:r>
              <a:rPr lang="ru-RU" sz="4800" b="1" dirty="0" smtClean="0"/>
              <a:t>) В какой галерее хранится самая большая часть работ художника?</a:t>
            </a: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636" y="1916832"/>
            <a:ext cx="6552728" cy="4368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61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974" y="0"/>
            <a:ext cx="5893086" cy="1785950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-253396" y="404664"/>
            <a:ext cx="5427532" cy="928694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/>
              <a:t>2</a:t>
            </a:r>
            <a:r>
              <a:rPr lang="ru-RU" sz="4400" b="1" dirty="0" smtClean="0"/>
              <a:t> тур. ОТВЕТЫ</a:t>
            </a: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1571613"/>
            <a:ext cx="8032976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400" b="1" dirty="0" smtClean="0"/>
              <a:t>1) Плёс</a:t>
            </a:r>
          </a:p>
          <a:p>
            <a:pPr>
              <a:defRPr/>
            </a:pPr>
            <a:r>
              <a:rPr lang="ru-RU" sz="4400" b="1" dirty="0" smtClean="0"/>
              <a:t>2) Пейзажи</a:t>
            </a:r>
          </a:p>
          <a:p>
            <a:pPr>
              <a:defRPr/>
            </a:pPr>
            <a:r>
              <a:rPr lang="ru-RU" sz="4400" b="1" dirty="0"/>
              <a:t> </a:t>
            </a:r>
            <a:r>
              <a:rPr lang="ru-RU" sz="4400" b="1" dirty="0" smtClean="0"/>
              <a:t>   настроения</a:t>
            </a:r>
          </a:p>
          <a:p>
            <a:pPr>
              <a:defRPr/>
            </a:pPr>
            <a:r>
              <a:rPr lang="ru-RU" sz="4400" b="1" dirty="0" smtClean="0"/>
              <a:t>3) Весна</a:t>
            </a:r>
          </a:p>
          <a:p>
            <a:pPr>
              <a:defRPr/>
            </a:pPr>
            <a:r>
              <a:rPr lang="ru-RU" sz="4400" b="1" dirty="0" smtClean="0"/>
              <a:t>4) </a:t>
            </a:r>
            <a:r>
              <a:rPr lang="ru-RU" sz="4400" b="1" dirty="0" err="1" smtClean="0"/>
              <a:t>А.П.Чехов</a:t>
            </a:r>
            <a:endParaRPr lang="ru-RU" sz="4400" b="1" dirty="0" smtClean="0"/>
          </a:p>
          <a:p>
            <a:pPr>
              <a:defRPr/>
            </a:pPr>
            <a:r>
              <a:rPr lang="ru-RU" sz="4400" b="1" dirty="0" smtClean="0"/>
              <a:t>5) Государственная</a:t>
            </a:r>
          </a:p>
          <a:p>
            <a:pPr>
              <a:defRPr/>
            </a:pPr>
            <a:r>
              <a:rPr lang="ru-RU" sz="4400" b="1" dirty="0"/>
              <a:t> </a:t>
            </a:r>
            <a:r>
              <a:rPr lang="ru-RU" sz="4400" b="1" dirty="0" smtClean="0"/>
              <a:t> Третьяковская галерея</a:t>
            </a:r>
          </a:p>
          <a:p>
            <a:pPr marL="742950" lvl="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AutoNum type="arabicParenR"/>
              <a:defRPr/>
            </a:pPr>
            <a:endParaRPr lang="ru-RU" sz="4400" b="1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35"/>
          <a:stretch/>
        </p:blipFill>
        <p:spPr>
          <a:xfrm>
            <a:off x="5146528" y="404664"/>
            <a:ext cx="3997472" cy="408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36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литра.jpg"/>
          <p:cNvPicPr>
            <a:picLocks noChangeAspect="1"/>
          </p:cNvPicPr>
          <p:nvPr/>
        </p:nvPicPr>
        <p:blipFill>
          <a:blip r:embed="rId2"/>
          <a:srcRect r="111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4796" y="548680"/>
            <a:ext cx="7679004" cy="2592288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622592" y="548680"/>
            <a:ext cx="4000528" cy="192882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4700" b="1" dirty="0">
              <a:latin typeface="Arial Narrow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3 тур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ТРЕТИЙ ЛИШНИЙ</a:t>
            </a: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-14379" y="3183631"/>
            <a:ext cx="3578267" cy="19548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3600" b="1" dirty="0" smtClean="0"/>
              <a:t>Какая картина</a:t>
            </a:r>
          </a:p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3600" b="1" dirty="0" smtClean="0"/>
              <a:t>написана не</a:t>
            </a:r>
          </a:p>
          <a:p>
            <a:pPr marL="0" indent="0" algn="ctr">
              <a:spcBef>
                <a:spcPts val="0"/>
              </a:spcBef>
              <a:buFont typeface="Arial" pitchFamily="34" charset="0"/>
              <a:buNone/>
            </a:pPr>
            <a:r>
              <a:rPr lang="ru-RU" sz="3600" b="1" dirty="0" smtClean="0"/>
              <a:t>И.И. Левитаном? </a:t>
            </a: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36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6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1.Третий лишний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7" name="Рисунок 6" descr="Айвазовский Вечер на мор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212213"/>
            <a:ext cx="3957580" cy="3094862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3763356" y="1275684"/>
            <a:ext cx="435318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032" y="1243658"/>
            <a:ext cx="4344144" cy="2715090"/>
          </a:xfrm>
          <a:prstGeom prst="rect">
            <a:avLst/>
          </a:prstGeom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8788173" y="1269103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015" y="3691351"/>
            <a:ext cx="3755968" cy="3145623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088911" y="5979718"/>
            <a:ext cx="6480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2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2.Третий лишний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5" name="Рисунок 4" descr="Куинджи Березовая рощ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11050" y="1412776"/>
            <a:ext cx="4841470" cy="2566988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8788173" y="1269103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>
                <a:solidFill>
                  <a:schemeClr val="bg1"/>
                </a:solidFill>
              </a:rPr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79" y="1440160"/>
            <a:ext cx="3969473" cy="2996952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763356" y="1275684"/>
            <a:ext cx="435318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678" y="3809865"/>
            <a:ext cx="4369668" cy="2869415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6588224" y="5884112"/>
            <a:ext cx="6480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2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3.Третий лишний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5" name="Рисунок 4" descr="поленов заросший пру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976" y="1267097"/>
            <a:ext cx="4571998" cy="2951862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4107668" y="1275684"/>
            <a:ext cx="464331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>
                <a:solidFill>
                  <a:schemeClr val="bg1"/>
                </a:solidFill>
              </a:rPr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9" y="1275684"/>
            <a:ext cx="4248472" cy="2832314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8788173" y="1269103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192" y="4052381"/>
            <a:ext cx="4424040" cy="2688987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6156176" y="5969977"/>
            <a:ext cx="6480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2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4.Третий лишний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5" name="Рисунок 4" descr="саврасов грачи прилетел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0016" y="3498911"/>
            <a:ext cx="4283968" cy="3212976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2449895" y="5812969"/>
            <a:ext cx="6480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05878"/>
            <a:ext cx="4163955" cy="2498373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763356" y="1275684"/>
            <a:ext cx="435318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042" y="1426275"/>
            <a:ext cx="3749958" cy="2812469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8679653" y="1353478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2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5.Третий лишний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5" name="Рисунок 4" descr="Шишкин Утро в сосновом лесу.jpg"/>
          <p:cNvPicPr>
            <a:picLocks noChangeAspect="1"/>
          </p:cNvPicPr>
          <p:nvPr/>
        </p:nvPicPr>
        <p:blipFill>
          <a:blip r:embed="rId3"/>
          <a:srcRect t="2369"/>
          <a:stretch>
            <a:fillRect/>
          </a:stretch>
        </p:blipFill>
        <p:spPr>
          <a:xfrm>
            <a:off x="5200352" y="1324546"/>
            <a:ext cx="4052168" cy="2452836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8788173" y="1269103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>
                <a:solidFill>
                  <a:schemeClr val="bg1"/>
                </a:solidFill>
              </a:rPr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24546"/>
            <a:ext cx="4079343" cy="3082305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890010" y="1275684"/>
            <a:ext cx="435318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826" y="3658893"/>
            <a:ext cx="4572000" cy="2729552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6948264" y="5661248"/>
            <a:ext cx="6480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2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974" y="0"/>
            <a:ext cx="5893086" cy="1785950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-253396" y="404664"/>
            <a:ext cx="5427532" cy="928694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/>
              <a:t>3</a:t>
            </a:r>
            <a:r>
              <a:rPr lang="ru-RU" sz="4400" b="1" dirty="0" smtClean="0"/>
              <a:t> тур. ОТВЕТЫ</a:t>
            </a: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1571613"/>
            <a:ext cx="803297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/>
              <a:t>1) 1- Айвазовский «Вечер на море»</a:t>
            </a:r>
          </a:p>
          <a:p>
            <a:pPr>
              <a:defRPr/>
            </a:pPr>
            <a:r>
              <a:rPr lang="ru-RU" sz="2800" b="1" dirty="0" smtClean="0"/>
              <a:t>2) 2 - Куинджи «Березовая роща»</a:t>
            </a:r>
          </a:p>
          <a:p>
            <a:pPr>
              <a:defRPr/>
            </a:pPr>
            <a:r>
              <a:rPr lang="ru-RU" sz="2800" b="1" dirty="0" smtClean="0"/>
              <a:t>3) </a:t>
            </a:r>
            <a:r>
              <a:rPr lang="ru-RU" sz="2800" b="1" dirty="0"/>
              <a:t>1</a:t>
            </a:r>
            <a:r>
              <a:rPr lang="ru-RU" sz="2800" b="1" dirty="0" smtClean="0"/>
              <a:t> - Поленов «Заросший пруд»</a:t>
            </a:r>
          </a:p>
          <a:p>
            <a:pPr>
              <a:defRPr/>
            </a:pPr>
            <a:r>
              <a:rPr lang="ru-RU" sz="2800" b="1" dirty="0" smtClean="0"/>
              <a:t>4) 3 - Саврасов «Грачи прилетели»</a:t>
            </a:r>
          </a:p>
          <a:p>
            <a:pPr>
              <a:defRPr/>
            </a:pPr>
            <a:r>
              <a:rPr lang="ru-RU" sz="2800" b="1" dirty="0" smtClean="0"/>
              <a:t>5) 2 - Шишкин «Утро в сосновом лесу»</a:t>
            </a:r>
          </a:p>
          <a:p>
            <a:pPr marL="742950" lvl="0" indent="-742950">
              <a:buFontTx/>
              <a:buAutoNum type="arabicParenR" startAt="2"/>
              <a:defRPr/>
            </a:pPr>
            <a:endParaRPr lang="ru-RU" sz="2800" b="1" dirty="0" smtClean="0"/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AutoNum type="arabicParenR"/>
              <a:defRPr/>
            </a:pPr>
            <a:endParaRPr lang="ru-RU" sz="4400" b="1" dirty="0" smtClean="0"/>
          </a:p>
        </p:txBody>
      </p:sp>
      <p:pic>
        <p:nvPicPr>
          <p:cNvPr id="7" name="Рисунок 6" descr="Айвазовский Вечер на море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0372" y="188640"/>
            <a:ext cx="2164156" cy="16923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060848"/>
            <a:ext cx="3168352" cy="16798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293095"/>
            <a:ext cx="3066727" cy="198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69" y="4293095"/>
            <a:ext cx="2639999" cy="198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631" y="4293095"/>
            <a:ext cx="3193548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07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литра.jpg"/>
          <p:cNvPicPr>
            <a:picLocks noChangeAspect="1"/>
          </p:cNvPicPr>
          <p:nvPr/>
        </p:nvPicPr>
        <p:blipFill>
          <a:blip r:embed="rId2"/>
          <a:srcRect r="111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8726" y="2143116"/>
            <a:ext cx="7679004" cy="2592288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928662" y="2143116"/>
            <a:ext cx="4000528" cy="192882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4700" b="1" dirty="0">
              <a:latin typeface="Arial Narrow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>
                <a:solidFill>
                  <a:schemeClr val="accent2"/>
                </a:solidFill>
              </a:rPr>
              <a:t>4</a:t>
            </a:r>
            <a:r>
              <a:rPr lang="ru-RU" sz="4400" b="1" dirty="0" smtClean="0">
                <a:solidFill>
                  <a:schemeClr val="accent2"/>
                </a:solidFill>
              </a:rPr>
              <a:t> тур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УГАДАЙ КАРТИНУ</a:t>
            </a: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6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1.«Золотая осень»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05" y="4103529"/>
            <a:ext cx="4040800" cy="2525500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4880032" y="4134496"/>
            <a:ext cx="566744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noProof="0" dirty="0"/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73" y="1257596"/>
            <a:ext cx="5286132" cy="2775220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5011458" y="1196752"/>
            <a:ext cx="92869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05"/>
          <a:stretch/>
        </p:blipFill>
        <p:spPr>
          <a:xfrm>
            <a:off x="6003034" y="1269103"/>
            <a:ext cx="3236686" cy="4572000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8788173" y="1269103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noProof="0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85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2.«Заросший пруд»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63" y="1340768"/>
            <a:ext cx="3973288" cy="33276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082" y="1347079"/>
            <a:ext cx="4932040" cy="29592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645024"/>
            <a:ext cx="4050327" cy="3057998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7308304" y="3645024"/>
            <a:ext cx="2833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726338" y="1347079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8788174" y="1269103"/>
            <a:ext cx="23217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200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3.«Весна. Последний снег»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643" y="1245585"/>
            <a:ext cx="4707616" cy="35175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59" y="1245585"/>
            <a:ext cx="3847610" cy="3078088"/>
          </a:xfrm>
          <a:prstGeom prst="rect">
            <a:avLst/>
          </a:prstGeom>
        </p:spPr>
      </p:pic>
      <p:pic>
        <p:nvPicPr>
          <p:cNvPr id="7" name="Рисунок 6" descr="Весна пришла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442" y="4329984"/>
            <a:ext cx="4687064" cy="2413838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2409442" y="6016071"/>
            <a:ext cx="2833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270630" y="3631456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8676456" y="1203592"/>
            <a:ext cx="343892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2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4.«Деревня на берегу реки»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9" name="Рисунок 8" descr="3Деревня на берегу рек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1268760"/>
            <a:ext cx="3298191" cy="2762235"/>
          </a:xfrm>
          <a:prstGeom prst="rect">
            <a:avLst/>
          </a:prstGeom>
        </p:spPr>
      </p:pic>
      <p:pic>
        <p:nvPicPr>
          <p:cNvPr id="10" name="Рисунок 9" descr="9озеро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3925" y="3717032"/>
            <a:ext cx="3851920" cy="2888940"/>
          </a:xfrm>
          <a:prstGeom prst="rect">
            <a:avLst/>
          </a:prstGeom>
        </p:spPr>
      </p:pic>
      <p:pic>
        <p:nvPicPr>
          <p:cNvPr id="12" name="Рисунок 11" descr="Плес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0" y="1268760"/>
            <a:ext cx="5040559" cy="3009289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6156176" y="3645024"/>
            <a:ext cx="2833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4780246" y="1273430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8460432" y="1273430"/>
            <a:ext cx="23217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2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5.«Весенний лес»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pic>
        <p:nvPicPr>
          <p:cNvPr id="5" name="Рисунок 4" descr="весенний лес левитан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055" y="1315420"/>
            <a:ext cx="4125929" cy="3117505"/>
          </a:xfrm>
          <a:prstGeom prst="rect">
            <a:avLst/>
          </a:prstGeom>
        </p:spPr>
      </p:pic>
      <p:pic>
        <p:nvPicPr>
          <p:cNvPr id="6" name="Рисунок 5" descr="черемух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9380" y="1314824"/>
            <a:ext cx="4143372" cy="2762248"/>
          </a:xfrm>
          <a:prstGeom prst="rect">
            <a:avLst/>
          </a:prstGeom>
        </p:spPr>
      </p:pic>
      <p:pic>
        <p:nvPicPr>
          <p:cNvPr id="7" name="Рисунок 6" descr="цветущие яблони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02759" y="4077072"/>
            <a:ext cx="3500430" cy="2511044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6012160" y="5877272"/>
            <a:ext cx="283372" cy="85725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3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3963637" y="1347079"/>
            <a:ext cx="464347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1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8676456" y="1269103"/>
            <a:ext cx="23217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400" b="1" dirty="0"/>
              <a:t>2</a:t>
            </a: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24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974" y="0"/>
            <a:ext cx="5893086" cy="1785950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-253396" y="404664"/>
            <a:ext cx="5427532" cy="928694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/>
              <a:t>4</a:t>
            </a:r>
            <a:r>
              <a:rPr lang="ru-RU" sz="4400" b="1" dirty="0" smtClean="0"/>
              <a:t> тур. ОТВЕТЫ</a:t>
            </a: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1571613"/>
            <a:ext cx="803297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/>
              <a:t>1) 1 «Золотая осень»</a:t>
            </a:r>
          </a:p>
          <a:p>
            <a:pPr>
              <a:defRPr/>
            </a:pPr>
            <a:r>
              <a:rPr lang="ru-RU" sz="2800" b="1" dirty="0" smtClean="0"/>
              <a:t>2) </a:t>
            </a:r>
            <a:r>
              <a:rPr lang="ru-RU" sz="2800" b="1" dirty="0"/>
              <a:t>3</a:t>
            </a:r>
            <a:r>
              <a:rPr lang="ru-RU" sz="2800" b="1" dirty="0" smtClean="0"/>
              <a:t> «Заросший пруд»</a:t>
            </a:r>
          </a:p>
          <a:p>
            <a:pPr>
              <a:defRPr/>
            </a:pPr>
            <a:r>
              <a:rPr lang="ru-RU" sz="2800" b="1" dirty="0" smtClean="0"/>
              <a:t>3) 2 «Весна. Последний снег»</a:t>
            </a:r>
          </a:p>
          <a:p>
            <a:pPr>
              <a:defRPr/>
            </a:pPr>
            <a:r>
              <a:rPr lang="ru-RU" sz="2800" b="1" dirty="0" smtClean="0"/>
              <a:t>4) </a:t>
            </a:r>
            <a:r>
              <a:rPr lang="ru-RU" sz="2800" b="1" dirty="0"/>
              <a:t>2</a:t>
            </a:r>
            <a:r>
              <a:rPr lang="ru-RU" sz="2800" b="1" dirty="0" smtClean="0"/>
              <a:t> «Деревня на берегу реки»</a:t>
            </a:r>
          </a:p>
          <a:p>
            <a:pPr>
              <a:defRPr/>
            </a:pPr>
            <a:r>
              <a:rPr lang="ru-RU" sz="2800" b="1" dirty="0" smtClean="0"/>
              <a:t>5) </a:t>
            </a:r>
            <a:r>
              <a:rPr lang="ru-RU" sz="2800" b="1" dirty="0"/>
              <a:t>1</a:t>
            </a:r>
            <a:r>
              <a:rPr lang="ru-RU" sz="2800" b="1" dirty="0" smtClean="0"/>
              <a:t> «Весенний лес»</a:t>
            </a:r>
          </a:p>
          <a:p>
            <a:pPr marL="742950" lvl="0" indent="-742950">
              <a:buFontTx/>
              <a:buAutoNum type="arabicParenR" startAt="2"/>
              <a:defRPr/>
            </a:pPr>
            <a:endParaRPr lang="ru-RU" sz="2800" b="1" dirty="0" smtClean="0"/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indent="-742950">
              <a:buFontTx/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AutoNum type="arabicParenR" startAt="2"/>
              <a:defRPr/>
            </a:pPr>
            <a:endParaRPr lang="ru-RU" sz="4400" b="1" dirty="0" smtClean="0"/>
          </a:p>
          <a:p>
            <a:pPr marL="742950" lvl="0" indent="-742950">
              <a:buAutoNum type="arabicParenR"/>
              <a:defRPr/>
            </a:pPr>
            <a:endParaRPr lang="ru-RU" sz="4400" b="1" dirty="0" smtClean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506" y="229599"/>
            <a:ext cx="3419872" cy="179543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680" y="2132856"/>
            <a:ext cx="2858698" cy="215831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37352"/>
            <a:ext cx="2890786" cy="2160000"/>
          </a:xfrm>
          <a:prstGeom prst="rect">
            <a:avLst/>
          </a:prstGeom>
        </p:spPr>
      </p:pic>
      <p:pic>
        <p:nvPicPr>
          <p:cNvPr id="14" name="Рисунок 13" descr="3Деревня на берегу реки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31441" y="4437352"/>
            <a:ext cx="2579104" cy="2160000"/>
          </a:xfrm>
          <a:prstGeom prst="rect">
            <a:avLst/>
          </a:prstGeom>
        </p:spPr>
      </p:pic>
      <p:pic>
        <p:nvPicPr>
          <p:cNvPr id="15" name="Рисунок 14" descr="весенний лес левитан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99680" y="4437352"/>
            <a:ext cx="2858698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58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литра.jpg"/>
          <p:cNvPicPr>
            <a:picLocks noChangeAspect="1"/>
          </p:cNvPicPr>
          <p:nvPr/>
        </p:nvPicPr>
        <p:blipFill>
          <a:blip r:embed="rId2"/>
          <a:srcRect r="111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8726" y="2143116"/>
            <a:ext cx="7679004" cy="2592288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928662" y="2143116"/>
            <a:ext cx="4000528" cy="192882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4700" b="1" dirty="0">
              <a:latin typeface="Arial Narrow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>
                <a:solidFill>
                  <a:schemeClr val="accent2"/>
                </a:solidFill>
              </a:rPr>
              <a:t>5</a:t>
            </a:r>
            <a:r>
              <a:rPr lang="ru-RU" sz="4400" b="1" dirty="0" smtClean="0">
                <a:solidFill>
                  <a:schemeClr val="accent2"/>
                </a:solidFill>
              </a:rPr>
              <a:t> тур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ТВОРЧЕСКИЙ</a:t>
            </a: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6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«Опиши картину» за 1 минуту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124742"/>
            <a:ext cx="7890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Название, что изображено, время года, настроение художника и т.д.</a:t>
            </a:r>
            <a:endParaRPr lang="ru-RU" sz="20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91440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30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"/>
          <a:stretch/>
        </p:blipFill>
        <p:spPr>
          <a:xfrm rot="16200000">
            <a:off x="1323975" y="-1323975"/>
            <a:ext cx="6858000" cy="9505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flipV="1">
            <a:off x="0" y="334891"/>
            <a:ext cx="8215338" cy="7898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28596" y="285728"/>
            <a:ext cx="8429684" cy="7858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 smtClean="0"/>
              <a:t>«Опиши картину» за 1 минуту</a:t>
            </a: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124742"/>
            <a:ext cx="7890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Название, что изображено, время года, настроение художника и т.д.</a:t>
            </a:r>
            <a:endParaRPr lang="ru-RU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614692"/>
            <a:ext cx="6408345" cy="512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0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литра.jpg"/>
          <p:cNvPicPr>
            <a:picLocks noChangeAspect="1"/>
          </p:cNvPicPr>
          <p:nvPr/>
        </p:nvPicPr>
        <p:blipFill>
          <a:blip r:embed="rId2"/>
          <a:srcRect r="111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8726" y="2143116"/>
            <a:ext cx="7679004" cy="2592288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928662" y="2143116"/>
            <a:ext cx="4000528" cy="1928826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4700" b="1" dirty="0">
              <a:latin typeface="Arial Narrow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b="1" dirty="0" smtClean="0">
                <a:solidFill>
                  <a:schemeClr val="accent2"/>
                </a:solidFill>
              </a:rPr>
              <a:t>ИТОГИ</a:t>
            </a: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>
              <a:latin typeface="Arial Narrow" pitchFamily="34" charset="0"/>
            </a:endParaRPr>
          </a:p>
          <a:p>
            <a:pPr marL="0" indent="0" algn="ctr">
              <a:buNone/>
            </a:pPr>
            <a:endParaRPr lang="ru-RU" sz="26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37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16"/>
          <a:stretch/>
        </p:blipFill>
        <p:spPr>
          <a:xfrm>
            <a:off x="-615797" y="0"/>
            <a:ext cx="9759797" cy="688538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 rot="19797125">
            <a:off x="2393423" y="3805349"/>
            <a:ext cx="4376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Roboto" pitchFamily="2" charset="0"/>
                <a:ea typeface="Roboto" pitchFamily="2" charset="0"/>
              </a:rPr>
              <a:t>МОЛОДЦЫ!</a:t>
            </a:r>
          </a:p>
        </p:txBody>
      </p:sp>
    </p:spTree>
    <p:extLst>
      <p:ext uri="{BB962C8B-B14F-4D97-AF65-F5344CB8AC3E}">
        <p14:creationId xmlns:p14="http://schemas.microsoft.com/office/powerpoint/2010/main" val="63660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1885</TotalTime>
  <Words>529</Words>
  <Application>Microsoft Office PowerPoint</Application>
  <PresentationFormat>Экран (4:3)</PresentationFormat>
  <Paragraphs>910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Седьмой городской конкурс профессионального мастерства учителей общеобразовательных учреждений муниципальной системы образования</dc:title>
  <dc:creator>Яночка</dc:creator>
  <cp:lastModifiedBy>User</cp:lastModifiedBy>
  <cp:revision>277</cp:revision>
  <dcterms:created xsi:type="dcterms:W3CDTF">2020-02-12T07:56:42Z</dcterms:created>
  <dcterms:modified xsi:type="dcterms:W3CDTF">2025-03-05T13:17:48Z</dcterms:modified>
</cp:coreProperties>
</file>