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80" r:id="rId3"/>
    <p:sldId id="281" r:id="rId4"/>
    <p:sldId id="282" r:id="rId5"/>
    <p:sldId id="256" r:id="rId6"/>
    <p:sldId id="261" r:id="rId7"/>
    <p:sldId id="257" r:id="rId9"/>
    <p:sldId id="258" r:id="rId10"/>
    <p:sldId id="260" r:id="rId11"/>
    <p:sldId id="259" r:id="rId12"/>
    <p:sldId id="266" r:id="rId13"/>
    <p:sldId id="265" r:id="rId14"/>
    <p:sldId id="274" r:id="rId15"/>
    <p:sldId id="275" r:id="rId16"/>
    <p:sldId id="270" r:id="rId17"/>
    <p:sldId id="271" r:id="rId18"/>
    <p:sldId id="276" r:id="rId19"/>
    <p:sldId id="277" r:id="rId20"/>
    <p:sldId id="278" r:id="rId21"/>
    <p:sldId id="263" r:id="rId22"/>
    <p:sldId id="279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993366"/>
    <a:srgbClr val="25192F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CE59F5-DF35-43B4-B110-00E24931E87F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A0D061-7495-4E34-AE6C-D48A03619CA5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A516EC-DFAC-4E9B-80D6-8CE65CD0FC14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89503-717D-4D7A-9334-2BA35269B908}" type="datetimeFigureOut">
              <a:rPr lang="ru-RU" smtClean="0"/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FCD5F-5C2E-45E8-AA77-B9AA071A6EA5}" type="slidenum">
              <a:rPr lang="ru-RU" smtClean="0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89503-717D-4D7A-9334-2BA35269B908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FCD5F-5C2E-45E8-AA77-B9AA071A6EA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89503-717D-4D7A-9334-2BA35269B908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FCD5F-5C2E-45E8-AA77-B9AA071A6EA5}" type="slidenum">
              <a:rPr lang="ru-RU" smtClean="0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89503-717D-4D7A-9334-2BA35269B908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FCD5F-5C2E-45E8-AA77-B9AA071A6EA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89503-717D-4D7A-9334-2BA35269B908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FCD5F-5C2E-45E8-AA77-B9AA071A6EA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89503-717D-4D7A-9334-2BA35269B908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FCD5F-5C2E-45E8-AA77-B9AA071A6EA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89503-717D-4D7A-9334-2BA35269B908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FCD5F-5C2E-45E8-AA77-B9AA071A6EA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89503-717D-4D7A-9334-2BA35269B908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FCD5F-5C2E-45E8-AA77-B9AA071A6EA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89503-717D-4D7A-9334-2BA35269B908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93FCD5F-5C2E-45E8-AA77-B9AA071A6EA5}" type="slidenum">
              <a:rPr lang="ru-RU" smtClean="0"/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89503-717D-4D7A-9334-2BA35269B908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FCD5F-5C2E-45E8-AA77-B9AA071A6EA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89503-717D-4D7A-9334-2BA35269B908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FCD5F-5C2E-45E8-AA77-B9AA071A6EA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56BF656-E082-48C1-9058-CB775DB4DBAD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F380524-AEC2-43BC-808A-994B3A9BE877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/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/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  <a:p>
            <a:pPr lvl="1" eaLnBrk="1" latinLnBrk="0" hangingPunct="1"/>
            <a:r>
              <a:rPr kumimoji="0" lang="ru-RU" smtClean="0"/>
              <a:t>Второй уровень</a:t>
            </a:r>
            <a:endParaRPr kumimoji="0" lang="ru-RU" smtClean="0"/>
          </a:p>
          <a:p>
            <a:pPr lvl="2" eaLnBrk="1" latinLnBrk="0" hangingPunct="1"/>
            <a:r>
              <a:rPr kumimoji="0" lang="ru-RU" smtClean="0"/>
              <a:t>Третий уровень</a:t>
            </a:r>
            <a:endParaRPr kumimoji="0" lang="ru-RU" smtClean="0"/>
          </a:p>
          <a:p>
            <a:pPr lvl="3" eaLnBrk="1" latinLnBrk="0" hangingPunct="1"/>
            <a:r>
              <a:rPr kumimoji="0" lang="ru-RU" smtClean="0"/>
              <a:t>Четвертый уровень</a:t>
            </a:r>
            <a:endParaRPr kumimoji="0" lang="ru-RU" smtClean="0"/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B989503-717D-4D7A-9334-2BA35269B908}" type="datetimeFigureOut">
              <a:rPr lang="ru-RU" smtClean="0"/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93FCD5F-5C2E-45E8-AA77-B9AA071A6EA5}" type="slidenum">
              <a:rPr lang="ru-RU" smtClean="0"/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slideLayout" Target="../slideLayouts/slideLayout6.xml"/><Relationship Id="rId7" Type="http://schemas.openxmlformats.org/officeDocument/2006/relationships/image" Target="../media/image13.jpeg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18.jpeg"/><Relationship Id="rId1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image" Target="../media/image25.jpeg"/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Relationship Id="rId3" Type="http://schemas.openxmlformats.org/officeDocument/2006/relationships/image" Target="../media/image30.wmf"/><Relationship Id="rId2" Type="http://schemas.openxmlformats.org/officeDocument/2006/relationships/image" Target="../media/image29.jpeg"/><Relationship Id="rId1" Type="http://schemas.openxmlformats.org/officeDocument/2006/relationships/image" Target="../media/image28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8.GIF"/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image" Target="../media/image3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1736" y="428604"/>
            <a:ext cx="6115064" cy="867524"/>
          </a:xfrm>
        </p:spPr>
        <p:txBody>
          <a:bodyPr/>
          <a:lstStyle/>
          <a:p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одежды</a:t>
            </a:r>
            <a:endParaRPr lang="ru-RU" b="1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3" descr="img1.gif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142976" y="1928802"/>
            <a:ext cx="6905634" cy="32861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229600" cy="796086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Производственная одежда</a:t>
            </a:r>
            <a:endParaRPr lang="ru-RU" b="1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3" descr="2-spetsodezhda-spetsobuv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14282" y="2214554"/>
            <a:ext cx="2189098" cy="4143404"/>
          </a:xfrm>
        </p:spPr>
      </p:pic>
      <p:pic>
        <p:nvPicPr>
          <p:cNvPr id="5" name="Рисунок 4" descr="6b952ecd84a986f911e2bb6311b001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1142984"/>
            <a:ext cx="2524131" cy="4327082"/>
          </a:xfrm>
          <a:prstGeom prst="rect">
            <a:avLst/>
          </a:prstGeom>
        </p:spPr>
      </p:pic>
      <p:pic>
        <p:nvPicPr>
          <p:cNvPr id="7" name="Рисунок 6" descr="saratov_specodezhda_optom_medicinskaya_odezhda_optom_884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9883" y="1428736"/>
            <a:ext cx="2294117" cy="3071834"/>
          </a:xfrm>
          <a:prstGeom prst="rect">
            <a:avLst/>
          </a:prstGeom>
        </p:spPr>
      </p:pic>
      <p:pic>
        <p:nvPicPr>
          <p:cNvPr id="6" name="Рисунок 5" descr="1180897_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48" y="2928934"/>
            <a:ext cx="2455810" cy="37623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WordArt 5"/>
          <p:cNvSpPr>
            <a:spLocks noChangeArrowheads="1" noChangeShapeType="1" noTextEdit="1"/>
          </p:cNvSpPr>
          <p:nvPr/>
        </p:nvSpPr>
        <p:spPr bwMode="auto">
          <a:xfrm>
            <a:off x="1000100" y="428604"/>
            <a:ext cx="74295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200" b="1" i="1" kern="10" dirty="0">
                <a:ln w="12700">
                  <a:solidFill>
                    <a:srgbClr val="EAEAEA"/>
                  </a:solidFill>
                  <a:round/>
                </a:ln>
                <a:solidFill>
                  <a:schemeClr val="accent2">
                    <a:lumMod val="50000"/>
                  </a:schemeClr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</a:rPr>
              <a:t>Процесс изготовления одежды</a:t>
            </a:r>
            <a:endParaRPr lang="ru-RU" sz="3200" b="1" i="1" kern="10" dirty="0">
              <a:ln w="12700">
                <a:solidFill>
                  <a:srgbClr val="EAEAEA"/>
                </a:solidFill>
                <a:round/>
              </a:ln>
              <a:solidFill>
                <a:schemeClr val="accent2">
                  <a:lumMod val="50000"/>
                </a:schemeClr>
              </a:soli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4590" name="WordArt 14"/>
          <p:cNvSpPr>
            <a:spLocks noChangeArrowheads="1" noChangeShapeType="1" noTextEdit="1"/>
          </p:cNvSpPr>
          <p:nvPr/>
        </p:nvSpPr>
        <p:spPr bwMode="auto">
          <a:xfrm>
            <a:off x="571472" y="2714620"/>
            <a:ext cx="2071701" cy="6254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i="1" kern="10" dirty="0" smtClean="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663300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 panose="020B0604020202020204"/>
                <a:cs typeface="Arial" panose="020B0604020202020204"/>
              </a:rPr>
              <a:t>художник-</a:t>
            </a:r>
            <a:endParaRPr lang="en-US" sz="2800" i="1" kern="10" dirty="0" smtClean="0">
              <a:ln w="9525">
                <a:solidFill>
                  <a:srgbClr val="000000"/>
                </a:solidFill>
                <a:round/>
              </a:ln>
              <a:gradFill rotWithShape="1">
                <a:gsLst>
                  <a:gs pos="0">
                    <a:srgbClr val="663300"/>
                  </a:gs>
                  <a:gs pos="100000">
                    <a:schemeClr val="tx1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" panose="020B0604020202020204"/>
              <a:cs typeface="Arial" panose="020B0604020202020204"/>
            </a:endParaRPr>
          </a:p>
          <a:p>
            <a:pPr algn="ctr"/>
            <a:r>
              <a:rPr lang="ru-RU" sz="2800" i="1" kern="10" dirty="0" smtClean="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663300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 panose="020B0604020202020204"/>
                <a:cs typeface="Arial" panose="020B0604020202020204"/>
              </a:rPr>
              <a:t>модельер</a:t>
            </a:r>
            <a:endParaRPr lang="ru-RU" sz="2800" i="1" kern="10" dirty="0">
              <a:ln w="9525">
                <a:solidFill>
                  <a:srgbClr val="000000"/>
                </a:solidFill>
                <a:round/>
              </a:ln>
              <a:gradFill rotWithShape="1">
                <a:gsLst>
                  <a:gs pos="0">
                    <a:srgbClr val="663300"/>
                  </a:gs>
                  <a:gs pos="100000">
                    <a:schemeClr val="tx1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" panose="020B0604020202020204"/>
              <a:cs typeface="Arial" panose="020B0604020202020204"/>
            </a:endParaRPr>
          </a:p>
        </p:txBody>
      </p:sp>
      <p:sp>
        <p:nvSpPr>
          <p:cNvPr id="24591" name="WordArt 15"/>
          <p:cNvSpPr>
            <a:spLocks noChangeArrowheads="1" noChangeShapeType="1" noTextEdit="1"/>
          </p:cNvSpPr>
          <p:nvPr/>
        </p:nvSpPr>
        <p:spPr bwMode="auto">
          <a:xfrm>
            <a:off x="3214678" y="2786058"/>
            <a:ext cx="2295532" cy="698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i="1" kern="10" dirty="0" smtClean="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663300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 panose="020B0604020202020204"/>
                <a:cs typeface="Arial" panose="020B0604020202020204"/>
              </a:rPr>
              <a:t>конструктор-</a:t>
            </a:r>
            <a:endParaRPr lang="en-US" sz="2800" i="1" kern="10" dirty="0" smtClean="0">
              <a:ln w="9525">
                <a:solidFill>
                  <a:srgbClr val="000000"/>
                </a:solidFill>
                <a:round/>
              </a:ln>
              <a:gradFill rotWithShape="1">
                <a:gsLst>
                  <a:gs pos="0">
                    <a:srgbClr val="663300"/>
                  </a:gs>
                  <a:gs pos="100000">
                    <a:schemeClr val="tx1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" panose="020B0604020202020204"/>
              <a:cs typeface="Arial" panose="020B0604020202020204"/>
            </a:endParaRPr>
          </a:p>
          <a:p>
            <a:pPr algn="ctr"/>
            <a:r>
              <a:rPr lang="ru-RU" sz="2800" i="1" kern="10" dirty="0" smtClean="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663300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 panose="020B0604020202020204"/>
                <a:cs typeface="Arial" panose="020B0604020202020204"/>
              </a:rPr>
              <a:t>модельер</a:t>
            </a:r>
            <a:endParaRPr lang="ru-RU" sz="2800" i="1" kern="10" dirty="0">
              <a:ln w="9525">
                <a:solidFill>
                  <a:srgbClr val="000000"/>
                </a:solidFill>
                <a:round/>
              </a:ln>
              <a:gradFill rotWithShape="1">
                <a:gsLst>
                  <a:gs pos="0">
                    <a:srgbClr val="663300"/>
                  </a:gs>
                  <a:gs pos="100000">
                    <a:schemeClr val="tx1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" panose="020B0604020202020204"/>
              <a:cs typeface="Arial" panose="020B0604020202020204"/>
            </a:endParaRPr>
          </a:p>
        </p:txBody>
      </p:sp>
      <p:sp>
        <p:nvSpPr>
          <p:cNvPr id="24592" name="WordArt 16"/>
          <p:cNvSpPr>
            <a:spLocks noChangeArrowheads="1" noChangeShapeType="1" noTextEdit="1"/>
          </p:cNvSpPr>
          <p:nvPr/>
        </p:nvSpPr>
        <p:spPr bwMode="auto">
          <a:xfrm>
            <a:off x="5857884" y="2714620"/>
            <a:ext cx="2894009" cy="70802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i="1" kern="10" dirty="0" smtClean="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663300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 panose="020B0604020202020204"/>
                <a:cs typeface="Arial" panose="020B0604020202020204"/>
              </a:rPr>
              <a:t>инженер-</a:t>
            </a:r>
            <a:endParaRPr lang="en-US" sz="2800" i="1" kern="10" dirty="0" smtClean="0">
              <a:ln w="9525">
                <a:solidFill>
                  <a:srgbClr val="000000"/>
                </a:solidFill>
                <a:round/>
              </a:ln>
              <a:gradFill rotWithShape="1">
                <a:gsLst>
                  <a:gs pos="0">
                    <a:srgbClr val="663300"/>
                  </a:gs>
                  <a:gs pos="100000">
                    <a:schemeClr val="tx1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" panose="020B0604020202020204"/>
              <a:cs typeface="Arial" panose="020B0604020202020204"/>
            </a:endParaRPr>
          </a:p>
          <a:p>
            <a:pPr algn="ctr"/>
            <a:r>
              <a:rPr lang="ru-RU" sz="2800" i="1" kern="10" dirty="0" smtClean="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663300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 panose="020B0604020202020204"/>
                <a:cs typeface="Arial" panose="020B0604020202020204"/>
              </a:rPr>
              <a:t>конструктор</a:t>
            </a:r>
            <a:endParaRPr lang="ru-RU" sz="2800" i="1" kern="10" dirty="0">
              <a:ln w="9525">
                <a:solidFill>
                  <a:srgbClr val="000000"/>
                </a:solidFill>
                <a:round/>
              </a:ln>
              <a:gradFill rotWithShape="1">
                <a:gsLst>
                  <a:gs pos="0">
                    <a:srgbClr val="663300"/>
                  </a:gs>
                  <a:gs pos="100000">
                    <a:schemeClr val="tx1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" panose="020B0604020202020204"/>
              <a:cs typeface="Arial" panose="020B0604020202020204"/>
            </a:endParaRPr>
          </a:p>
        </p:txBody>
      </p:sp>
      <p:sp>
        <p:nvSpPr>
          <p:cNvPr id="24593" name="WordArt 17"/>
          <p:cNvSpPr>
            <a:spLocks noChangeArrowheads="1" noChangeShapeType="1" noTextEdit="1"/>
          </p:cNvSpPr>
          <p:nvPr/>
        </p:nvSpPr>
        <p:spPr bwMode="auto">
          <a:xfrm>
            <a:off x="5572132" y="4857760"/>
            <a:ext cx="2644792" cy="6699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i="1" kern="10" dirty="0" smtClean="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663300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 panose="020B0604020202020204"/>
                <a:cs typeface="Arial" panose="020B0604020202020204"/>
              </a:rPr>
              <a:t>портной</a:t>
            </a:r>
            <a:endParaRPr lang="ru-RU" sz="2800" i="1" kern="10" dirty="0">
              <a:ln w="9525">
                <a:solidFill>
                  <a:srgbClr val="000000"/>
                </a:solidFill>
                <a:round/>
              </a:ln>
              <a:gradFill rotWithShape="1">
                <a:gsLst>
                  <a:gs pos="0">
                    <a:srgbClr val="663300"/>
                  </a:gs>
                  <a:gs pos="100000">
                    <a:schemeClr val="tx1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" panose="020B0604020202020204"/>
              <a:cs typeface="Arial" panose="020B0604020202020204"/>
            </a:endParaRPr>
          </a:p>
          <a:p>
            <a:pPr algn="ctr"/>
            <a:r>
              <a:rPr lang="ru-RU" sz="2800" i="1" kern="10" dirty="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663300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 panose="020B0604020202020204"/>
                <a:cs typeface="Arial" panose="020B0604020202020204"/>
              </a:rPr>
              <a:t>швея</a:t>
            </a:r>
            <a:endParaRPr lang="ru-RU" sz="2800" i="1" kern="10" dirty="0">
              <a:ln w="9525">
                <a:solidFill>
                  <a:srgbClr val="000000"/>
                </a:solidFill>
                <a:round/>
              </a:ln>
              <a:gradFill rotWithShape="1">
                <a:gsLst>
                  <a:gs pos="0">
                    <a:srgbClr val="663300"/>
                  </a:gs>
                  <a:gs pos="100000">
                    <a:schemeClr val="tx1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" panose="020B0604020202020204"/>
              <a:cs typeface="Arial" panose="020B0604020202020204"/>
            </a:endParaRPr>
          </a:p>
        </p:txBody>
      </p:sp>
      <p:sp>
        <p:nvSpPr>
          <p:cNvPr id="12" name="Подзаголовок 2"/>
          <p:cNvSpPr txBox="1"/>
          <p:nvPr/>
        </p:nvSpPr>
        <p:spPr>
          <a:xfrm>
            <a:off x="8001024" y="5857892"/>
            <a:ext cx="557194" cy="495288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800100" lvl="1" indent="-342900">
              <a:spcBef>
                <a:spcPct val="20000"/>
              </a:spcBef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1643050"/>
            <a:ext cx="24317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kern="10" cap="none" spc="0" dirty="0">
                <a:ln w="18415" cmpd="sng">
                  <a:solidFill>
                    <a:srgbClr val="003300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Модель</a:t>
            </a:r>
            <a:endParaRPr lang="ru-RU" sz="5400" b="0" cap="none" spc="0" dirty="0">
              <a:ln w="18415" cmpd="sng">
                <a:solidFill>
                  <a:srgbClr val="003300"/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7554" y="1643050"/>
            <a:ext cx="19303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kern="10" cap="none" spc="0" dirty="0">
                <a:ln w="19050">
                  <a:solidFill>
                    <a:srgbClr val="003300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Эскиз</a:t>
            </a:r>
            <a:endParaRPr lang="ru-RU" sz="5400" cap="none" spc="0" dirty="0">
              <a:ln w="19050">
                <a:solidFill>
                  <a:srgbClr val="003300"/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000760" y="1571612"/>
            <a:ext cx="236846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kern="10" cap="none" spc="0" dirty="0">
                <a:ln w="19050">
                  <a:solidFill>
                    <a:srgbClr val="003300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</a:rPr>
              <a:t>Чертеж</a:t>
            </a:r>
            <a:endParaRPr lang="ru-RU" sz="5400" cap="none" spc="0" dirty="0">
              <a:ln w="19050">
                <a:solidFill>
                  <a:srgbClr val="003300"/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214414" y="3786190"/>
            <a:ext cx="2815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kern="10" cap="none" spc="0" dirty="0">
                <a:ln w="19050">
                  <a:solidFill>
                    <a:srgbClr val="003300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</a:rPr>
              <a:t>Раскрой</a:t>
            </a:r>
            <a:r>
              <a:rPr lang="ru-RU" sz="5400" b="1" kern="10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 Black" panose="020B0A04020102020204"/>
              </a:rPr>
              <a:t> 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429256" y="3786190"/>
            <a:ext cx="22621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kern="10" dirty="0">
                <a:ln w="19050">
                  <a:solidFill>
                    <a:srgbClr val="003300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</a:rPr>
              <a:t>П</a:t>
            </a:r>
            <a:r>
              <a:rPr lang="ru-RU" sz="5400" kern="10" cap="none" spc="0" dirty="0" smtClean="0">
                <a:ln w="19050">
                  <a:solidFill>
                    <a:srgbClr val="003300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</a:rPr>
              <a:t>ошив</a:t>
            </a:r>
            <a:endParaRPr lang="ru-RU" sz="5400" cap="none" spc="0" dirty="0">
              <a:ln w="19050">
                <a:solidFill>
                  <a:srgbClr val="003300"/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285852" y="4857760"/>
            <a:ext cx="271464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663300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 panose="020B0604020202020204"/>
                <a:cs typeface="Arial" panose="020B0604020202020204"/>
              </a:rPr>
              <a:t>закройщик</a:t>
            </a:r>
            <a:endParaRPr lang="ru-RU" sz="3600" i="1" kern="10" dirty="0" smtClean="0">
              <a:ln w="9525">
                <a:solidFill>
                  <a:srgbClr val="000000"/>
                </a:solidFill>
                <a:round/>
              </a:ln>
              <a:gradFill rotWithShape="1">
                <a:gsLst>
                  <a:gs pos="0">
                    <a:srgbClr val="663300"/>
                  </a:gs>
                  <a:gs pos="100000">
                    <a:schemeClr val="tx1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animBg="1"/>
      <p:bldP spid="24590" grpId="0" animBg="1"/>
      <p:bldP spid="24591" grpId="0" animBg="1"/>
      <p:bldP spid="24592" grpId="0" animBg="1"/>
      <p:bldP spid="2459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25192F"/>
                </a:solidFill>
                <a:latin typeface="Times New Roman" panose="02020603050405020304" pitchFamily="18" charset="0"/>
                <a:ea typeface="BatangChe" pitchFamily="49" charset="-127"/>
                <a:cs typeface="Times New Roman" panose="02020603050405020304" pitchFamily="18" charset="0"/>
              </a:rPr>
              <a:t>Особенности построения выкройки фартука</a:t>
            </a:r>
            <a:endParaRPr lang="ru-RU" i="1" dirty="0">
              <a:solidFill>
                <a:srgbClr val="25192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3500438"/>
            <a:ext cx="7854696" cy="1752600"/>
          </a:xfrm>
        </p:spPr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660066"/>
                </a:solidFill>
              </a:rPr>
              <a:t>5 класс</a:t>
            </a:r>
            <a:endParaRPr lang="ru-RU" sz="6000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C:\Documents and Settings\Admin\Мои документы\мои резуль сканирования\Scan-101128-0012.JPG"/>
          <p:cNvPicPr>
            <a:picLocks noChangeAspect="1" noChangeArrowheads="1"/>
          </p:cNvPicPr>
          <p:nvPr/>
        </p:nvPicPr>
        <p:blipFill>
          <a:blip r:embed="rId1" cstate="print"/>
          <a:srcRect b="2443"/>
          <a:stretch>
            <a:fillRect/>
          </a:stretch>
        </p:blipFill>
        <p:spPr bwMode="auto">
          <a:xfrm>
            <a:off x="3643306" y="3214686"/>
            <a:ext cx="2071702" cy="335758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0232" y="142852"/>
            <a:ext cx="6657964" cy="654032"/>
          </a:xfrm>
        </p:spPr>
        <p:txBody>
          <a:bodyPr>
            <a:normAutofit fontScale="90000"/>
          </a:bodyPr>
          <a:lstStyle/>
          <a:p>
            <a:r>
              <a:rPr lang="ru-RU" b="1" i="1" kern="10" dirty="0" smtClean="0">
                <a:ln w="9525">
                  <a:noFill/>
                  <a:round/>
                </a:ln>
                <a:solidFill>
                  <a:schemeClr val="accent3">
                    <a:lumMod val="50000"/>
                  </a:schemeClr>
                </a:solidFill>
                <a:latin typeface="Times New Roman" panose="02020603050405020304"/>
                <a:cs typeface="Times New Roman" panose="02020603050405020304"/>
              </a:rPr>
              <a:t>Парад моделей</a:t>
            </a:r>
            <a:endParaRPr lang="ru-RU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3" name="Picture 5" descr="C:\Documents and Settings\Admin\Мои документы\мои резуль сканирования\Scan-101128-0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68639" y="1071546"/>
            <a:ext cx="1575361" cy="5500702"/>
          </a:xfrm>
          <a:prstGeom prst="rect">
            <a:avLst/>
          </a:prstGeom>
          <a:noFill/>
        </p:spPr>
      </p:pic>
      <p:pic>
        <p:nvPicPr>
          <p:cNvPr id="2054" name="Picture 6" descr="C:\Documents and Settings\Admin\Мои документы\мои резуль сканирования\Scan-101128-0011.JPG"/>
          <p:cNvPicPr>
            <a:picLocks noChangeAspect="1" noChangeArrowheads="1"/>
          </p:cNvPicPr>
          <p:nvPr/>
        </p:nvPicPr>
        <p:blipFill>
          <a:blip r:embed="rId3" cstate="print"/>
          <a:srcRect b="2118"/>
          <a:stretch>
            <a:fillRect/>
          </a:stretch>
        </p:blipFill>
        <p:spPr bwMode="auto">
          <a:xfrm>
            <a:off x="2143108" y="890850"/>
            <a:ext cx="2286016" cy="2823901"/>
          </a:xfrm>
          <a:prstGeom prst="rect">
            <a:avLst/>
          </a:prstGeom>
          <a:noFill/>
        </p:spPr>
      </p:pic>
      <p:pic>
        <p:nvPicPr>
          <p:cNvPr id="2056" name="Picture 8" descr="C:\Documents and Settings\Admin\Мои документы\мои резуль сканирования\Scan-101128-0013.JPG"/>
          <p:cNvPicPr>
            <a:picLocks noChangeAspect="1" noChangeArrowheads="1"/>
          </p:cNvPicPr>
          <p:nvPr/>
        </p:nvPicPr>
        <p:blipFill>
          <a:blip r:embed="rId4" cstate="print"/>
          <a:srcRect r="5000"/>
          <a:stretch>
            <a:fillRect/>
          </a:stretch>
        </p:blipFill>
        <p:spPr bwMode="auto">
          <a:xfrm>
            <a:off x="214282" y="785794"/>
            <a:ext cx="1357322" cy="5628446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14282" y="785794"/>
            <a:ext cx="285752" cy="1785950"/>
          </a:xfrm>
          <a:prstGeom prst="rect">
            <a:avLst/>
          </a:prstGeom>
          <a:solidFill>
            <a:srgbClr val="D8D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14282" y="4857760"/>
            <a:ext cx="285752" cy="1571636"/>
          </a:xfrm>
          <a:prstGeom prst="rect">
            <a:avLst/>
          </a:prstGeom>
          <a:solidFill>
            <a:srgbClr val="D8D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9" name="Picture 2" descr="C:\Documents and Settings\Admin\Мои документы\мои резуль сканирования\Scan-101128-0003.JPG"/>
          <p:cNvPicPr>
            <a:picLocks noChangeAspect="1" noChangeArrowheads="1"/>
          </p:cNvPicPr>
          <p:nvPr/>
        </p:nvPicPr>
        <p:blipFill>
          <a:blip r:embed="rId5" cstate="print">
            <a:lum bright="-10000" contrast="18000"/>
          </a:blip>
          <a:srcRect/>
          <a:stretch>
            <a:fillRect/>
          </a:stretch>
        </p:blipFill>
        <p:spPr bwMode="auto">
          <a:xfrm>
            <a:off x="1785919" y="3770464"/>
            <a:ext cx="1643073" cy="2658931"/>
          </a:xfrm>
          <a:prstGeom prst="rect">
            <a:avLst/>
          </a:prstGeom>
          <a:noFill/>
        </p:spPr>
      </p:pic>
      <p:pic>
        <p:nvPicPr>
          <p:cNvPr id="10" name="Picture 3" descr="C:\Documents and Settings\Admin\Мои документы\мои резуль сканирования\Scan-101128-00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765584"/>
            <a:ext cx="1592707" cy="2734853"/>
          </a:xfrm>
          <a:prstGeom prst="rect">
            <a:avLst/>
          </a:prstGeom>
          <a:noFill/>
        </p:spPr>
      </p:pic>
      <p:pic>
        <p:nvPicPr>
          <p:cNvPr id="11" name="Picture 4" descr="C:\Documents and Settings\Admin\Мои документы\мои резуль сканирования\Scan-101128-000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70" y="3643314"/>
            <a:ext cx="1876995" cy="2714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428604"/>
            <a:ext cx="8305800" cy="928694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Фартуки Древнего Египта</a:t>
            </a:r>
            <a:endParaRPr lang="ru-RU" b="1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Рисунок 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1857356" y="2571744"/>
            <a:ext cx="1719263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Рисунок 10" descr="D:\Документы\технология\мои картинки\Изображение 012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86446" y="2643182"/>
            <a:ext cx="2152650" cy="297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1785926"/>
            <a:ext cx="1394100" cy="468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4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1285852" y="1500174"/>
            <a:ext cx="2984500" cy="4468812"/>
          </a:xfrm>
          <a:prstGeom prst="rect">
            <a:avLst/>
          </a:prstGeom>
          <a:noFill/>
        </p:spPr>
      </p:pic>
      <p:pic>
        <p:nvPicPr>
          <p:cNvPr id="12" name="Рисунок 2" descr="D:\Документы\технология\мои картинки\Изображение 007.jpg"/>
          <p:cNvPicPr>
            <a:picLocks noChangeAspect="1" noChangeArrowheads="1"/>
          </p:cNvPicPr>
          <p:nvPr/>
        </p:nvPicPr>
        <p:blipFill>
          <a:blip r:embed="rId2"/>
          <a:srcRect l="3472" r="2777"/>
          <a:stretch>
            <a:fillRect/>
          </a:stretch>
        </p:blipFill>
        <p:spPr bwMode="auto">
          <a:xfrm>
            <a:off x="5214942" y="1357298"/>
            <a:ext cx="1928826" cy="4633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85720" y="357166"/>
            <a:ext cx="8858280" cy="1143008"/>
          </a:xfrm>
        </p:spPr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севере передник был вышитым </a:t>
            </a:r>
            <a:br>
              <a:rPr lang="ru-RU" sz="40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 мог  иметь    рукава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Содержимое 4" descr="http://festival.1september.ru/articles/511618/img5.jpg"/>
          <p:cNvPicPr>
            <a:picLocks noGrp="1"/>
          </p:cNvPicPr>
          <p:nvPr>
            <p:ph sz="half" idx="4294967295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571472" y="1785926"/>
            <a:ext cx="2571768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http://festival.1september.ru/articles/511618/img4.jpg"/>
          <p:cNvPicPr>
            <a:picLocks noGrp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500826" y="1928802"/>
            <a:ext cx="2143140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festival.1september.ru/articles/511618/img3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1928802"/>
            <a:ext cx="2286016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000108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Фартук –как рабочая одежда</a:t>
            </a:r>
            <a:endParaRPr lang="ru-RU" b="1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Содержимое 4" descr="img7.jpg (21544 bytes)"/>
          <p:cNvPicPr>
            <a:picLocks noGrp="1"/>
          </p:cNvPicPr>
          <p:nvPr>
            <p:ph sz="half" idx="4294967295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1643042" y="1285860"/>
            <a:ext cx="1357313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http://festival.1september.ru/articles/511618/img8.jpg"/>
          <p:cNvPicPr>
            <a:picLocks noGrp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215188" y="1071563"/>
            <a:ext cx="1928812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Рисунок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500174"/>
            <a:ext cx="1816100" cy="330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Рисунок 4" descr="D:\Документы\технология\мои картинки\Изображение 00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4929198"/>
            <a:ext cx="1919282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Рисунок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4786322"/>
            <a:ext cx="1758950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Рисунок 6" descr="D:\Документы\технология\мои картинки\Изображение 01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6248" y="5000636"/>
            <a:ext cx="18161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6429356" y="4357694"/>
            <a:ext cx="27146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передник изготовляли из домотканой ткани в клетку, с отделкой по краям и красными завязками.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71472" y="500042"/>
            <a:ext cx="8424863" cy="1143008"/>
          </a:xfrm>
        </p:spPr>
        <p:txBody>
          <a:bodyPr/>
          <a:lstStyle/>
          <a:p>
            <a:pPr>
              <a:buFontTx/>
              <a:buNone/>
            </a:pPr>
            <a:r>
              <a:rPr lang="ru-RU" sz="28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Фартук – предназначен для предохранения одежды при уборке помещений, приготовления пищи.</a:t>
            </a:r>
            <a:endParaRPr lang="ru-RU" sz="28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endParaRPr lang="ru-RU" sz="2000" dirty="0"/>
          </a:p>
          <a:p>
            <a:pPr>
              <a:buFontTx/>
              <a:buNone/>
            </a:pPr>
            <a:endParaRPr lang="ru-RU" sz="2800" dirty="0"/>
          </a:p>
          <a:p>
            <a:pPr>
              <a:buFontTx/>
              <a:buNone/>
            </a:pPr>
            <a:endParaRPr lang="ru-RU" sz="2800" dirty="0"/>
          </a:p>
        </p:txBody>
      </p:sp>
      <p:pic>
        <p:nvPicPr>
          <p:cNvPr id="36876" name="Picture 12" descr="MCj02811590000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1"/>
          <a:srcRect/>
          <a:stretch>
            <a:fillRect/>
          </a:stretch>
        </p:blipFill>
        <p:spPr>
          <a:xfrm>
            <a:off x="6500826" y="1500174"/>
            <a:ext cx="1889125" cy="2687638"/>
          </a:xfrm>
        </p:spPr>
      </p:pic>
      <p:pic>
        <p:nvPicPr>
          <p:cNvPr id="36868" name="Picture 4" descr="сканирование0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714488"/>
            <a:ext cx="2447925" cy="219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7" name="Picture 13" descr="j02904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4365625"/>
            <a:ext cx="1508125" cy="1768475"/>
          </a:xfrm>
          <a:prstGeom prst="rect">
            <a:avLst/>
          </a:prstGeom>
          <a:noFill/>
        </p:spPr>
      </p:pic>
      <p:pic>
        <p:nvPicPr>
          <p:cNvPr id="36878" name="Picture 14" descr="j03328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4572008"/>
            <a:ext cx="1828800" cy="1830388"/>
          </a:xfrm>
          <a:prstGeom prst="rect">
            <a:avLst/>
          </a:prstGeom>
          <a:noFill/>
        </p:spPr>
      </p:pic>
      <p:pic>
        <p:nvPicPr>
          <p:cNvPr id="36880" name="Picture 16" descr="j031839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14414" y="4500570"/>
            <a:ext cx="1828800" cy="1827213"/>
          </a:xfrm>
          <a:prstGeom prst="rect">
            <a:avLst/>
          </a:prstGeom>
          <a:noFill/>
        </p:spPr>
      </p:pic>
      <p:pic>
        <p:nvPicPr>
          <p:cNvPr id="36881" name="Picture 17" descr="j0251725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57620" y="2500306"/>
            <a:ext cx="1811337" cy="1295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Конструктивные линии</a:t>
            </a:r>
            <a:endParaRPr lang="ru-RU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52" name="Picture 8" descr="сканирование0001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57158" y="1714488"/>
            <a:ext cx="4357718" cy="4500594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5429256" y="2285992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Линия шеи</a:t>
            </a:r>
            <a:endParaRPr lang="ru-RU" b="1" i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29256" y="2857496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Линия груди</a:t>
            </a:r>
            <a:endParaRPr lang="ru-RU" b="1" i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29256" y="3214686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Линия талии</a:t>
            </a:r>
            <a:endParaRPr lang="ru-RU" b="1" i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29256" y="364331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Линия бёдер</a:t>
            </a:r>
            <a:endParaRPr lang="ru-RU" b="1" i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57818" y="4500570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Линия колен</a:t>
            </a:r>
            <a:endParaRPr lang="ru-RU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1357290" y="2643182"/>
            <a:ext cx="557216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1214414" y="3143248"/>
            <a:ext cx="571504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285852" y="3571876"/>
            <a:ext cx="564360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V="1">
            <a:off x="1214414" y="4000504"/>
            <a:ext cx="5715040" cy="296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1285852" y="5000636"/>
            <a:ext cx="564360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725470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Мерки для построения чертежа фартука </a:t>
            </a:r>
            <a:br>
              <a:rPr lang="ru-RU" sz="32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нагрудником</a:t>
            </a:r>
            <a:endParaRPr lang="ru-RU" sz="3200" b="1" i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1148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500198"/>
                <a:gridCol w="1791642"/>
                <a:gridCol w="1923134"/>
                <a:gridCol w="1928826"/>
                <a:gridCol w="1085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Обозначение мерки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 мерки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Снятие мерки 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Назначение</a:t>
                      </a:r>
                      <a:endParaRPr lang="ru-RU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мерки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Мои мерки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</a:t>
                      </a:r>
                      <a:endParaRPr lang="ru-RU" sz="28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Полуобхват  </a:t>
                      </a:r>
                      <a:endParaRPr lang="ru-RU" sz="2000" b="1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талии</a:t>
                      </a:r>
                      <a:endParaRPr lang="ru-RU" sz="20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Измеряется по самому узкому месту</a:t>
                      </a:r>
                      <a:r>
                        <a:rPr lang="ru-RU" sz="16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туловища</a:t>
                      </a:r>
                      <a:endParaRPr lang="ru-RU" sz="16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расчета длины пояса</a:t>
                      </a:r>
                      <a:endParaRPr lang="ru-RU" sz="16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Сб</a:t>
                      </a:r>
                      <a:endParaRPr lang="ru-RU" sz="28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Полуобхват  </a:t>
                      </a:r>
                      <a:endParaRPr lang="ru-RU" sz="20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бедер</a:t>
                      </a:r>
                      <a:endParaRPr lang="ru-RU" sz="2000" b="1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Измеряется по линии бедер горизонтально</a:t>
                      </a:r>
                      <a:endParaRPr lang="ru-RU" sz="16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расчета ширины фартука</a:t>
                      </a:r>
                      <a:endParaRPr lang="ru-RU" sz="16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Дн</a:t>
                      </a:r>
                      <a:endParaRPr lang="ru-RU" sz="28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Длина нагрудника</a:t>
                      </a:r>
                      <a:endParaRPr lang="ru-RU" sz="20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Измеряется от линии талии до нужной длины</a:t>
                      </a:r>
                      <a:endParaRPr lang="ru-RU" sz="16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определения</a:t>
                      </a:r>
                      <a:r>
                        <a:rPr lang="ru-RU" sz="16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длины нагрудника</a:t>
                      </a:r>
                      <a:endParaRPr lang="ru-RU" sz="16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Днч</a:t>
                      </a:r>
                      <a:endParaRPr lang="ru-RU" sz="28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Длина нижней части</a:t>
                      </a:r>
                      <a:endParaRPr lang="ru-RU" sz="20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Измеряется от линии талии до желаемой длины</a:t>
                      </a:r>
                      <a:endParaRPr lang="ru-RU" sz="16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определения длины фартука</a:t>
                      </a:r>
                      <a:endParaRPr lang="ru-RU" sz="16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Построение сетки чертежа</a:t>
            </a:r>
            <a:endParaRPr lang="ru-RU" sz="4000" b="1" i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57290" y="121442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</a:t>
            </a:r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1643042" y="1357298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>
            <a:stCxn id="4" idx="3"/>
            <a:endCxn id="18" idx="6"/>
          </p:cNvCxnSpPr>
          <p:nvPr/>
        </p:nvCxnSpPr>
        <p:spPr>
          <a:xfrm rot="5400000" flipH="1" flipV="1">
            <a:off x="2814371" y="232150"/>
            <a:ext cx="25257" cy="234699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4" idx="3"/>
          </p:cNvCxnSpPr>
          <p:nvPr/>
        </p:nvCxnSpPr>
        <p:spPr>
          <a:xfrm rot="5400000">
            <a:off x="-500098" y="3561414"/>
            <a:ext cx="4296742" cy="1046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142976" y="5500702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71934" y="557214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 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Блок-схема: узел 13"/>
          <p:cNvSpPr/>
          <p:nvPr/>
        </p:nvSpPr>
        <p:spPr>
          <a:xfrm>
            <a:off x="1571604" y="5643578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узел 14"/>
          <p:cNvSpPr/>
          <p:nvPr/>
        </p:nvSpPr>
        <p:spPr>
          <a:xfrm>
            <a:off x="1643042" y="2928934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1285852" y="278605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 rot="10800000" flipV="1">
            <a:off x="4071934" y="2714620"/>
            <a:ext cx="561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 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Блок-схема: узел 17"/>
          <p:cNvSpPr/>
          <p:nvPr/>
        </p:nvSpPr>
        <p:spPr>
          <a:xfrm>
            <a:off x="3929058" y="1357298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Блок-схема: узел 21"/>
          <p:cNvSpPr/>
          <p:nvPr/>
        </p:nvSpPr>
        <p:spPr>
          <a:xfrm>
            <a:off x="4000496" y="5715016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4071934" y="1142984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" name="Прямая соединительная линия 24"/>
          <p:cNvCxnSpPr>
            <a:stCxn id="18" idx="5"/>
          </p:cNvCxnSpPr>
          <p:nvPr/>
        </p:nvCxnSpPr>
        <p:spPr>
          <a:xfrm rot="16200000" flipH="1">
            <a:off x="1846894" y="3561414"/>
            <a:ext cx="4296742" cy="1046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stCxn id="14" idx="5"/>
          </p:cNvCxnSpPr>
          <p:nvPr/>
        </p:nvCxnSpPr>
        <p:spPr>
          <a:xfrm rot="16200000" flipH="1">
            <a:off x="2811307" y="4525827"/>
            <a:ext cx="10462" cy="236791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5" idx="7"/>
          </p:cNvCxnSpPr>
          <p:nvPr/>
        </p:nvCxnSpPr>
        <p:spPr>
          <a:xfrm rot="5400000" flipH="1" flipV="1">
            <a:off x="2847026" y="1785926"/>
            <a:ext cx="10462" cy="229647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2" grpId="0"/>
      <p:bldP spid="13" grpId="0"/>
      <p:bldP spid="14" grpId="0" animBg="1"/>
      <p:bldP spid="15" grpId="0" animBg="1"/>
      <p:bldP spid="16" grpId="0"/>
      <p:bldP spid="18" grpId="0" animBg="1"/>
      <p:bldP spid="22" grpId="0" animBg="1"/>
      <p:bldP spid="23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1928802"/>
            <a:ext cx="2428892" cy="4000528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571604" y="3214686"/>
            <a:ext cx="2428892" cy="2714644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16200000" flipH="1">
            <a:off x="1535885" y="2536025"/>
            <a:ext cx="1285884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071538" y="1500174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00496" y="164305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1428736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14414" y="3143248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71934" y="3214686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357422" y="2786058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142976" y="578645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4000496" y="5786454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Заголовок 23"/>
          <p:cNvSpPr>
            <a:spLocks noGrp="1"/>
          </p:cNvSpPr>
          <p:nvPr>
            <p:ph type="title"/>
          </p:nvPr>
        </p:nvSpPr>
        <p:spPr>
          <a:xfrm>
            <a:off x="0" y="357166"/>
            <a:ext cx="8929718" cy="703282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Построение нагрудника</a:t>
            </a:r>
            <a:endParaRPr lang="ru-RU" sz="3600" b="1" i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1571612"/>
            <a:ext cx="2428892" cy="4357718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571604" y="2786058"/>
            <a:ext cx="2428892" cy="3143272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071670" y="3357562"/>
            <a:ext cx="1428760" cy="1357322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rot="10800000">
            <a:off x="1571604" y="3357562"/>
            <a:ext cx="192882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6200000" flipH="1">
            <a:off x="1571604" y="2143116"/>
            <a:ext cx="1214446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142976" y="1357298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000496" y="128586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1142984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42976" y="257174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143372" y="257174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85984" y="2357430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42976" y="3071810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57356" y="2928934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28992" y="3000372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00430" y="464344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14480" y="4643446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142976" y="578645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000496" y="5786454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Заголовок 23"/>
          <p:cNvSpPr>
            <a:spLocks noGrp="1"/>
          </p:cNvSpPr>
          <p:nvPr>
            <p:ph type="title"/>
          </p:nvPr>
        </p:nvSpPr>
        <p:spPr>
          <a:xfrm>
            <a:off x="0" y="274638"/>
            <a:ext cx="8929718" cy="868346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Построение кармана</a:t>
            </a:r>
            <a:endParaRPr lang="ru-RU" sz="3200" b="1" i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Блок-схема: узел 26"/>
          <p:cNvSpPr/>
          <p:nvPr/>
        </p:nvSpPr>
        <p:spPr>
          <a:xfrm flipV="1">
            <a:off x="2000232" y="3357561"/>
            <a:ext cx="71438" cy="45719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1571612"/>
            <a:ext cx="2428892" cy="4357718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571604" y="2786058"/>
            <a:ext cx="2428892" cy="3143272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071670" y="3357562"/>
            <a:ext cx="1428760" cy="1357322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rot="10800000">
            <a:off x="1571604" y="3357562"/>
            <a:ext cx="192882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6200000" flipH="1">
            <a:off x="1571604" y="2143116"/>
            <a:ext cx="1214446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142976" y="1357298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000496" y="128586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1142984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42976" y="257174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143372" y="257174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85984" y="2357430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42976" y="3071810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57356" y="2928934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28992" y="3000372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00430" y="464344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14480" y="4643446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142976" y="578645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000496" y="5786454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Заголовок 23"/>
          <p:cNvSpPr>
            <a:spLocks noGrp="1"/>
          </p:cNvSpPr>
          <p:nvPr>
            <p:ph type="title"/>
          </p:nvPr>
        </p:nvSpPr>
        <p:spPr>
          <a:xfrm>
            <a:off x="0" y="274638"/>
            <a:ext cx="8929718" cy="868346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Построение бретелей</a:t>
            </a:r>
            <a:endParaRPr lang="ru-RU" sz="3200" b="1" i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286380" y="1643050"/>
            <a:ext cx="500066" cy="36433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4929190" y="1357298"/>
            <a:ext cx="3177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857884" y="1357298"/>
            <a:ext cx="4331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929322" y="5072074"/>
            <a:ext cx="4331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786314" y="5072074"/>
            <a:ext cx="4331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1571612"/>
            <a:ext cx="2428892" cy="4357718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571604" y="2786058"/>
            <a:ext cx="2428892" cy="3143272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071670" y="3357562"/>
            <a:ext cx="1428760" cy="1357322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rot="10800000">
            <a:off x="1571604" y="3357562"/>
            <a:ext cx="192882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6200000" flipH="1">
            <a:off x="1571604" y="2143116"/>
            <a:ext cx="1214446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142976" y="1357298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000496" y="128586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1142984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42976" y="257174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143372" y="257174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85984" y="2357430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42976" y="3071810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57356" y="2928934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28992" y="3000372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00430" y="464344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14480" y="4643446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142976" y="578645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000496" y="5786454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Заголовок 23"/>
          <p:cNvSpPr>
            <a:spLocks noGrp="1"/>
          </p:cNvSpPr>
          <p:nvPr>
            <p:ph type="title"/>
          </p:nvPr>
        </p:nvSpPr>
        <p:spPr>
          <a:xfrm>
            <a:off x="0" y="274638"/>
            <a:ext cx="8929718" cy="868346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Построение пояса</a:t>
            </a:r>
            <a:endParaRPr lang="ru-RU" sz="3200" b="1" i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286380" y="1643050"/>
            <a:ext cx="500066" cy="36433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4929190" y="1357298"/>
            <a:ext cx="3177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857884" y="1357298"/>
            <a:ext cx="4331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929322" y="5072074"/>
            <a:ext cx="4331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786314" y="5072074"/>
            <a:ext cx="4331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786578" y="1571612"/>
            <a:ext cx="500066" cy="4572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6429388" y="128586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7358082" y="1285860"/>
            <a:ext cx="5245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 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7429520" y="6072206"/>
            <a:ext cx="466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6357950" y="6072206"/>
            <a:ext cx="5715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 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3" grpId="0"/>
      <p:bldP spid="34" grpId="0"/>
      <p:bldP spid="35" grpId="0"/>
      <p:bldP spid="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1571612"/>
            <a:ext cx="2428892" cy="4357718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571604" y="2786058"/>
            <a:ext cx="2428892" cy="3143272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071670" y="3357562"/>
            <a:ext cx="1428760" cy="1357322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rot="10800000">
            <a:off x="1571604" y="3357562"/>
            <a:ext cx="192882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6200000" flipH="1">
            <a:off x="1571604" y="2143116"/>
            <a:ext cx="1214446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142976" y="1357298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000496" y="128586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1142984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42976" y="257174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143372" y="257174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85984" y="2357430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42976" y="3071810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57356" y="2928934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28992" y="3000372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00430" y="464344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14480" y="4643446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142976" y="578645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000496" y="5786454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Заголовок 23"/>
          <p:cNvSpPr>
            <a:spLocks noGrp="1"/>
          </p:cNvSpPr>
          <p:nvPr>
            <p:ph type="title"/>
          </p:nvPr>
        </p:nvSpPr>
        <p:spPr>
          <a:xfrm>
            <a:off x="0" y="274638"/>
            <a:ext cx="8929718" cy="8683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ЧЕРТЁЖ ВЫКРОЙКИ ФАРТУКА </a:t>
            </a:r>
            <a:br>
              <a:rPr lang="ru-RU" sz="32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НАГРУДНИКОМ</a:t>
            </a:r>
            <a:endParaRPr lang="ru-RU" sz="3200" b="1" i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286380" y="1643050"/>
            <a:ext cx="500066" cy="36433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4929190" y="1357298"/>
            <a:ext cx="3177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857884" y="1357298"/>
            <a:ext cx="4331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929322" y="5072074"/>
            <a:ext cx="4331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786314" y="5072074"/>
            <a:ext cx="4331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786578" y="1571612"/>
            <a:ext cx="500066" cy="4572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6429388" y="1285860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7358082" y="1285860"/>
            <a:ext cx="5245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 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7429520" y="6072206"/>
            <a:ext cx="466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6357950" y="6072206"/>
            <a:ext cx="5715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 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№2</a:t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линии чертежа  фартука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48" name="Rectangle 16"/>
          <p:cNvSpPr>
            <a:spLocks noGrp="1" noChangeArrowheads="1"/>
          </p:cNvSpPr>
          <p:nvPr>
            <p:ph sz="half" idx="1"/>
          </p:nvPr>
        </p:nvSpPr>
        <p:spPr>
          <a:xfrm>
            <a:off x="857224" y="1643050"/>
            <a:ext cx="2601913" cy="4525963"/>
          </a:xfrm>
        </p:spPr>
        <p:txBody>
          <a:bodyPr/>
          <a:lstStyle/>
          <a:p>
            <a:endParaRPr lang="ru-RU" sz="2800" dirty="0"/>
          </a:p>
        </p:txBody>
      </p:sp>
      <p:sp>
        <p:nvSpPr>
          <p:cNvPr id="18449" name="Rectangle 17"/>
          <p:cNvSpPr>
            <a:spLocks noGrp="1" noChangeArrowheads="1"/>
          </p:cNvSpPr>
          <p:nvPr>
            <p:ph type="body" sz="half" idx="2"/>
          </p:nvPr>
        </p:nvSpPr>
        <p:spPr>
          <a:xfrm>
            <a:off x="4211638" y="1700213"/>
            <a:ext cx="4470400" cy="4525962"/>
          </a:xfrm>
        </p:spPr>
        <p:txBody>
          <a:bodyPr/>
          <a:lstStyle/>
          <a:p>
            <a:pPr marL="514350" indent="-514350">
              <a:buFont typeface="+mj-lt"/>
              <a:buAutoNum type="alphaLcParenR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линия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верха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lphaLcParenR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линия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низа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lphaLcParenR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линия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середины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lphaLcParenR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линия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бока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lphaLcParenR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линия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кармана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lphaLcParenR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линия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талии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755650" y="3500438"/>
            <a:ext cx="1439863" cy="20891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38" name="Line 6"/>
          <p:cNvSpPr>
            <a:spLocks noChangeShapeType="1"/>
          </p:cNvSpPr>
          <p:nvPr/>
        </p:nvSpPr>
        <p:spPr bwMode="auto">
          <a:xfrm>
            <a:off x="755650" y="2276475"/>
            <a:ext cx="0" cy="136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8439" name="Line 7"/>
          <p:cNvSpPr>
            <a:spLocks noChangeShapeType="1"/>
          </p:cNvSpPr>
          <p:nvPr/>
        </p:nvSpPr>
        <p:spPr bwMode="auto">
          <a:xfrm>
            <a:off x="755650" y="2276475"/>
            <a:ext cx="5032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1258888" y="2276475"/>
            <a:ext cx="144462" cy="12239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1042988" y="3860800"/>
            <a:ext cx="792162" cy="7921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755650" y="1844675"/>
            <a:ext cx="1008063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2</a:t>
            </a:r>
            <a:endParaRPr lang="ru-RU"/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323850" y="3644900"/>
            <a:ext cx="900113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6</a:t>
            </a:r>
            <a:endParaRPr lang="ru-RU"/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1547813" y="2565400"/>
            <a:ext cx="576262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1</a:t>
            </a:r>
            <a:endParaRPr lang="ru-RU"/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2484438" y="4149725"/>
            <a:ext cx="431800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3</a:t>
            </a:r>
            <a:endParaRPr lang="ru-RU"/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1187450" y="5589588"/>
            <a:ext cx="1008063" cy="3667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5</a:t>
            </a:r>
            <a:endParaRPr lang="ru-RU"/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1692275" y="3141663"/>
            <a:ext cx="936625" cy="3667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4</a:t>
            </a:r>
            <a:endParaRPr lang="ru-RU"/>
          </a:p>
        </p:txBody>
      </p:sp>
      <p:sp>
        <p:nvSpPr>
          <p:cNvPr id="18454" name="Text Box 22"/>
          <p:cNvSpPr txBox="1">
            <a:spLocks noChangeArrowheads="1"/>
          </p:cNvSpPr>
          <p:nvPr/>
        </p:nvSpPr>
        <p:spPr bwMode="auto">
          <a:xfrm>
            <a:off x="1331913" y="3500438"/>
            <a:ext cx="1008062" cy="3667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7</a:t>
            </a:r>
            <a:endParaRPr lang="ru-RU"/>
          </a:p>
        </p:txBody>
      </p:sp>
      <p:sp>
        <p:nvSpPr>
          <p:cNvPr id="18455" name="Line 23"/>
          <p:cNvSpPr>
            <a:spLocks noChangeShapeType="1"/>
          </p:cNvSpPr>
          <p:nvPr/>
        </p:nvSpPr>
        <p:spPr bwMode="auto">
          <a:xfrm>
            <a:off x="755650" y="3860800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003.gif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214414" y="2143116"/>
            <a:ext cx="1785950" cy="1785950"/>
          </a:xfrm>
        </p:spPr>
      </p:pic>
      <p:pic>
        <p:nvPicPr>
          <p:cNvPr id="7" name="Рисунок 6" descr="36_19_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68" y="2357430"/>
            <a:ext cx="2350308" cy="1566872"/>
          </a:xfrm>
          <a:prstGeom prst="rect">
            <a:avLst/>
          </a:prstGeom>
        </p:spPr>
      </p:pic>
      <p:pic>
        <p:nvPicPr>
          <p:cNvPr id="8" name="Рисунок 7" descr="6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2143116"/>
            <a:ext cx="2000264" cy="200026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214546" y="357166"/>
            <a:ext cx="592048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00" b="1" spc="50" dirty="0" smtClean="0">
                <a:ln w="11430">
                  <a:solidFill>
                    <a:srgbClr val="660066"/>
                  </a:solidFill>
                </a:ln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</a:t>
            </a:r>
            <a:endParaRPr lang="ru-RU" sz="8000" b="1" spc="50" dirty="0">
              <a:ln w="11430">
                <a:solidFill>
                  <a:srgbClr val="660066"/>
                </a:solidFill>
              </a:ln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 descr="36_1_5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9058" y="4500569"/>
            <a:ext cx="1785950" cy="16073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1485</Words>
  <Application>WPS Presentation</Application>
  <PresentationFormat>Экран (4:3)</PresentationFormat>
  <Paragraphs>319</Paragraphs>
  <Slides>20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5" baseType="lpstr">
      <vt:lpstr>Arial</vt:lpstr>
      <vt:lpstr>SimSun</vt:lpstr>
      <vt:lpstr>Wingdings</vt:lpstr>
      <vt:lpstr>Wingdings 2</vt:lpstr>
      <vt:lpstr>Times New Roman</vt:lpstr>
      <vt:lpstr>Arial</vt:lpstr>
      <vt:lpstr>Arial Black</vt:lpstr>
      <vt:lpstr>BatangChe</vt:lpstr>
      <vt:lpstr>Times New Roman</vt:lpstr>
      <vt:lpstr>Constantia</vt:lpstr>
      <vt:lpstr>Microsoft YaHei</vt:lpstr>
      <vt:lpstr>Calibri</vt:lpstr>
      <vt:lpstr>Wingdings</vt:lpstr>
      <vt:lpstr>Malgun Gothic</vt:lpstr>
      <vt:lpstr>Поток</vt:lpstr>
      <vt:lpstr>Виды одежды</vt:lpstr>
      <vt:lpstr>Производственная одежда</vt:lpstr>
      <vt:lpstr>PowerPoint 演示文稿</vt:lpstr>
      <vt:lpstr>Особенности построения выкройки фартука</vt:lpstr>
      <vt:lpstr>Парад моделей</vt:lpstr>
      <vt:lpstr>Фартуки Древнего Египта</vt:lpstr>
      <vt:lpstr>PowerPoint 演示文稿</vt:lpstr>
      <vt:lpstr>На севере передник был вышитым  и  мог  иметь    рукава.</vt:lpstr>
      <vt:lpstr>Фартук –как рабочая одежда</vt:lpstr>
      <vt:lpstr>PowerPoint 演示文稿</vt:lpstr>
      <vt:lpstr>Конструктивные линии</vt:lpstr>
      <vt:lpstr>Мерки для построения чертежа фартука  с нагрудником</vt:lpstr>
      <vt:lpstr>Построение сетки чертежа</vt:lpstr>
      <vt:lpstr>Построение нагрудника</vt:lpstr>
      <vt:lpstr>Построение кармана</vt:lpstr>
      <vt:lpstr>Построение бретелей</vt:lpstr>
      <vt:lpstr>Построение пояса</vt:lpstr>
      <vt:lpstr>ЧЕРТЁЖ ВЫКРОЙКИ ФАРТУКА  С НАГРУДНИКОМ</vt:lpstr>
      <vt:lpstr>Задание №2 Укажите линии чертежа  фартука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rityz</cp:lastModifiedBy>
  <cp:revision>35</cp:revision>
  <dcterms:created xsi:type="dcterms:W3CDTF">2013-06-24T03:39:00Z</dcterms:created>
  <dcterms:modified xsi:type="dcterms:W3CDTF">2017-02-01T22:17:55Z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1033-10.2.0.5811</vt:lpwstr>
  </property>
</Properties>
</file>