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8" r:id="rId1"/>
  </p:sldMasterIdLst>
  <p:handoutMasterIdLst>
    <p:handoutMasterId r:id="rId20"/>
  </p:handoutMasterIdLst>
  <p:sldIdLst>
    <p:sldId id="256" r:id="rId2"/>
    <p:sldId id="338" r:id="rId3"/>
    <p:sldId id="341" r:id="rId4"/>
    <p:sldId id="340" r:id="rId5"/>
    <p:sldId id="339" r:id="rId6"/>
    <p:sldId id="335" r:id="rId7"/>
    <p:sldId id="342" r:id="rId8"/>
    <p:sldId id="343" r:id="rId9"/>
    <p:sldId id="344" r:id="rId10"/>
    <p:sldId id="356" r:id="rId11"/>
    <p:sldId id="345" r:id="rId12"/>
    <p:sldId id="346" r:id="rId13"/>
    <p:sldId id="357" r:id="rId14"/>
    <p:sldId id="347" r:id="rId15"/>
    <p:sldId id="348" r:id="rId16"/>
    <p:sldId id="354" r:id="rId17"/>
    <p:sldId id="349" r:id="rId18"/>
    <p:sldId id="355" r:id="rId19"/>
  </p:sldIdLst>
  <p:sldSz cx="9144000" cy="6858000" type="screen4x3"/>
  <p:notesSz cx="6759575" cy="98679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99"/>
    <a:srgbClr val="990000"/>
    <a:srgbClr val="B9846F"/>
    <a:srgbClr val="DA692A"/>
    <a:srgbClr val="800000"/>
    <a:srgbClr val="292929"/>
    <a:srgbClr val="660033"/>
    <a:srgbClr val="66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333" autoAdjust="0"/>
    <p:restoredTop sz="93878" autoAdjust="0"/>
  </p:normalViewPr>
  <p:slideViewPr>
    <p:cSldViewPr>
      <p:cViewPr varScale="1">
        <p:scale>
          <a:sx n="80" d="100"/>
          <a:sy n="80" d="100"/>
        </p:scale>
        <p:origin x="1555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8938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2" tIns="45712" rIns="91422" bIns="45712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29050" y="0"/>
            <a:ext cx="2928938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2" tIns="45712" rIns="91422" bIns="45712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5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2600"/>
            <a:ext cx="2928938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2" tIns="45712" rIns="91422" bIns="45712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5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29050" y="9372600"/>
            <a:ext cx="2928938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2" tIns="45712" rIns="91422" bIns="45712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9DB873D4-C6F9-4417-8486-84CB97A793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D4878C-ED4F-4107-BAE0-5197E1CC0EB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3350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782EEEF-2D81-4D55-B0F0-CB8726271B5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0440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BADC08-9FD1-45BF-9E14-C60A53DDDB4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1286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72951D-810D-4535-9451-F46965C34B7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9990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2ABE4A-3AEE-40FC-BD89-1BCF23F3408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9407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D3F5744-42BE-46ED-B8F6-1E90EA7F2C3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48737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0218B6D-801C-429F-B0C7-DA853FA02EA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73402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19E2916F-17DB-47E0-BEF6-69FC002EEB0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84593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0CF391-F604-43B2-AEFE-C2E9FD25D7A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81696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B8400C-19A8-451E-8C96-D65E6D2B2B4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68129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2C1469-9ACE-4F08-AD97-E428767DF6F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20564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CA0E72-8337-474E-817E-0503E3D2ED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1964572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3832643B-B528-4566-98EA-2A5D0794043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4903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9" r:id="rId1"/>
    <p:sldLayoutId id="2147483940" r:id="rId2"/>
    <p:sldLayoutId id="2147483941" r:id="rId3"/>
    <p:sldLayoutId id="2147483942" r:id="rId4"/>
    <p:sldLayoutId id="2147483943" r:id="rId5"/>
    <p:sldLayoutId id="2147483944" r:id="rId6"/>
    <p:sldLayoutId id="2147483945" r:id="rId7"/>
    <p:sldLayoutId id="2147483946" r:id="rId8"/>
    <p:sldLayoutId id="2147483947" r:id="rId9"/>
    <p:sldLayoutId id="2147483948" r:id="rId10"/>
    <p:sldLayoutId id="2147483949" r:id="rId11"/>
    <p:sldLayoutId id="2147483950" r:id="rId12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571472" y="642918"/>
            <a:ext cx="303320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 cap="all" dirty="0">
                <a:ln w="9000" cmpd="sng">
                  <a:solidFill>
                    <a:schemeClr val="bg1">
                      <a:lumMod val="85000"/>
                    </a:schemeClr>
                  </a:solidFill>
                  <a:prstDash val="solid"/>
                </a:ln>
                <a:blipFill>
                  <a:blip r:embed="rId2"/>
                  <a:tile tx="0" ty="0" sx="100000" sy="100000" flip="none" algn="tl"/>
                </a:blip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+mn-cs"/>
              </a:rPr>
              <a:t>Тема урока:</a:t>
            </a:r>
          </a:p>
        </p:txBody>
      </p:sp>
      <p:sp>
        <p:nvSpPr>
          <p:cNvPr id="2072" name="WordArt 24"/>
          <p:cNvSpPr>
            <a:spLocks noChangeArrowheads="1" noChangeShapeType="1" noTextEdit="1"/>
          </p:cNvSpPr>
          <p:nvPr/>
        </p:nvSpPr>
        <p:spPr bwMode="auto">
          <a:xfrm>
            <a:off x="642910" y="1214422"/>
            <a:ext cx="7993063" cy="1120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3600" b="1" i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+mn-cs"/>
              </a:rPr>
              <a:t>Двоичная система счисления </a:t>
            </a:r>
            <a:endParaRPr lang="ru-RU" sz="3600" b="1" kern="1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Прямоугольник 1"/>
          <p:cNvSpPr>
            <a:spLocks noChangeArrowheads="1"/>
          </p:cNvSpPr>
          <p:nvPr/>
        </p:nvSpPr>
        <p:spPr bwMode="auto">
          <a:xfrm>
            <a:off x="500063" y="1000125"/>
            <a:ext cx="8072437" cy="249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1950" indent="-361950"/>
            <a:r>
              <a:rPr lang="ru-RU" sz="2400" u="sng" dirty="0">
                <a:latin typeface="Times New Roman" pitchFamily="18" charset="0"/>
                <a:cs typeface="Times New Roman" pitchFamily="18" charset="0"/>
              </a:rPr>
              <a:t>Пример: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361950" indent="-361950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Перевести в двоичную 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систему счисления: </a:t>
            </a:r>
            <a:r>
              <a:rPr lang="ru-RU" sz="2400" dirty="0"/>
              <a:t>749</a:t>
            </a:r>
            <a:r>
              <a:rPr lang="ru-RU" sz="2400" baseline="-25000" dirty="0"/>
              <a:t>10</a:t>
            </a:r>
            <a:r>
              <a:rPr lang="ru-RU" sz="2400" dirty="0"/>
              <a:t> </a:t>
            </a:r>
          </a:p>
          <a:p>
            <a:pPr marL="361950" indent="-361950"/>
            <a:r>
              <a:rPr lang="ru-RU" sz="2400" b="1" dirty="0">
                <a:solidFill>
                  <a:srgbClr val="000000"/>
                </a:solidFill>
                <a:cs typeface="Times New Roman" pitchFamily="18" charset="0"/>
              </a:rPr>
              <a:t>Решение:  </a:t>
            </a:r>
          </a:p>
          <a:p>
            <a:pPr marL="361950" indent="-361950"/>
            <a:r>
              <a:rPr lang="ru-RU" sz="2400" dirty="0">
                <a:solidFill>
                  <a:srgbClr val="000000"/>
                </a:solidFill>
                <a:cs typeface="Times New Roman" pitchFamily="18" charset="0"/>
              </a:rPr>
              <a:t>749</a:t>
            </a:r>
            <a:r>
              <a:rPr lang="ru-RU" sz="2400" baseline="-30000" dirty="0">
                <a:solidFill>
                  <a:srgbClr val="000000"/>
                </a:solidFill>
                <a:cs typeface="Times New Roman" pitchFamily="18" charset="0"/>
              </a:rPr>
              <a:t>10</a:t>
            </a:r>
            <a:r>
              <a:rPr lang="ru-RU" sz="2400" dirty="0">
                <a:solidFill>
                  <a:srgbClr val="000000"/>
                </a:solidFill>
                <a:cs typeface="Times New Roman" pitchFamily="18" charset="0"/>
              </a:rPr>
              <a:t> = 1011101101</a:t>
            </a:r>
            <a:r>
              <a:rPr lang="ru-RU" sz="2400" baseline="-30000" dirty="0">
                <a:solidFill>
                  <a:srgbClr val="000000"/>
                </a:solidFill>
                <a:cs typeface="Times New Roman" pitchFamily="18" charset="0"/>
              </a:rPr>
              <a:t>2</a:t>
            </a:r>
            <a:r>
              <a:rPr lang="ru-RU" sz="2400" dirty="0">
                <a:solidFill>
                  <a:srgbClr val="000000"/>
                </a:solidFill>
                <a:cs typeface="Times New Roman" pitchFamily="18" charset="0"/>
              </a:rPr>
              <a:t> , т. к.</a:t>
            </a:r>
            <a:endParaRPr lang="ru-RU" sz="2400" dirty="0">
              <a:solidFill>
                <a:srgbClr val="000000"/>
              </a:solidFill>
            </a:endParaRPr>
          </a:p>
          <a:p>
            <a:pPr marL="361950" indent="-361950"/>
            <a:endParaRPr lang="ru-RU" dirty="0"/>
          </a:p>
          <a:p>
            <a:pPr marL="361950" indent="-361950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2704651"/>
              </p:ext>
            </p:extLst>
          </p:nvPr>
        </p:nvGraphicFramePr>
        <p:xfrm>
          <a:off x="5214938" y="2492896"/>
          <a:ext cx="2754961" cy="3657600"/>
        </p:xfrm>
        <a:graphic>
          <a:graphicData uri="http://schemas.openxmlformats.org/drawingml/2006/table">
            <a:tbl>
              <a:tblPr/>
              <a:tblGrid>
                <a:gridCol w="14208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340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28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Times New Roman"/>
                        </a:rPr>
                        <a:t>749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Times New Roman"/>
                          <a:ea typeface="Times New Roman"/>
                        </a:rPr>
                        <a:t>1</a:t>
                      </a:r>
                      <a:endParaRPr lang="ru-RU" sz="2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28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Times New Roman"/>
                        </a:rPr>
                        <a:t>374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>
                          <a:latin typeface="Times New Roman"/>
                          <a:ea typeface="Times New Roman"/>
                        </a:rPr>
                        <a:t>0</a:t>
                      </a:r>
                      <a:endParaRPr lang="ru-RU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28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Times New Roman"/>
                        </a:rPr>
                        <a:t>187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Times New Roman"/>
                          <a:ea typeface="Times New Roman"/>
                        </a:rPr>
                        <a:t>1</a:t>
                      </a:r>
                      <a:endParaRPr lang="ru-RU" sz="2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28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/>
                          <a:ea typeface="Times New Roman"/>
                        </a:rPr>
                        <a:t>93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Times New Roman"/>
                          <a:ea typeface="Times New Roman"/>
                        </a:rPr>
                        <a:t>1</a:t>
                      </a:r>
                      <a:endParaRPr lang="ru-RU" sz="2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28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/>
                          <a:ea typeface="Times New Roman"/>
                        </a:rPr>
                        <a:t>46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Times New Roman"/>
                          <a:ea typeface="Times New Roman"/>
                        </a:rPr>
                        <a:t>0</a:t>
                      </a:r>
                      <a:endParaRPr lang="ru-RU" sz="2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28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/>
                          <a:ea typeface="Times New Roman"/>
                        </a:rPr>
                        <a:t>23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Times New Roman"/>
                          <a:ea typeface="Times New Roman"/>
                        </a:rPr>
                        <a:t>1</a:t>
                      </a:r>
                      <a:endParaRPr lang="ru-RU" sz="2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28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/>
                          <a:ea typeface="Times New Roman"/>
                        </a:rPr>
                        <a:t>11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Times New Roman"/>
                          <a:ea typeface="Times New Roman"/>
                        </a:rPr>
                        <a:t>1</a:t>
                      </a:r>
                      <a:endParaRPr lang="ru-RU" sz="2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28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/>
                          <a:ea typeface="Times New Roman"/>
                        </a:rPr>
                        <a:t>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Times New Roman"/>
                          <a:ea typeface="Times New Roman"/>
                        </a:rPr>
                        <a:t>1</a:t>
                      </a:r>
                      <a:endParaRPr lang="ru-RU" sz="2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28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/>
                          <a:ea typeface="Times New Roman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Times New Roman"/>
                          <a:ea typeface="Times New Roman"/>
                        </a:rPr>
                        <a:t>0</a:t>
                      </a:r>
                      <a:endParaRPr lang="ru-RU" sz="2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28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>
                          <a:latin typeface="Times New Roman"/>
                          <a:ea typeface="Times New Roman"/>
                        </a:rPr>
                        <a:t>1</a:t>
                      </a:r>
                      <a:endParaRPr lang="ru-RU" sz="2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2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cxnSp>
        <p:nvCxnSpPr>
          <p:cNvPr id="13" name="Прямая соединительная линия 12"/>
          <p:cNvCxnSpPr/>
          <p:nvPr/>
        </p:nvCxnSpPr>
        <p:spPr>
          <a:xfrm>
            <a:off x="6215063" y="5993334"/>
            <a:ext cx="1500187" cy="158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rot="5400000" flipH="1" flipV="1">
            <a:off x="6036469" y="4314552"/>
            <a:ext cx="3359150" cy="1588"/>
          </a:xfrm>
          <a:prstGeom prst="straightConnector1">
            <a:avLst/>
          </a:prstGeom>
          <a:ln w="15875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WordArt 24"/>
          <p:cNvSpPr>
            <a:spLocks noChangeArrowheads="1" noChangeShapeType="1" noTextEdit="1"/>
          </p:cNvSpPr>
          <p:nvPr/>
        </p:nvSpPr>
        <p:spPr bwMode="auto">
          <a:xfrm>
            <a:off x="357158" y="285728"/>
            <a:ext cx="8501122" cy="460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+mn-cs"/>
              </a:rPr>
              <a:t>Перевод чисел из десятичной с/</a:t>
            </a:r>
            <a:r>
              <a:rPr lang="ru-RU" sz="36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+mn-cs"/>
              </a:rPr>
              <a:t>с</a:t>
            </a:r>
            <a:r>
              <a:rPr lang="ru-RU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+mn-cs"/>
              </a:rPr>
              <a:t> в двоичную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Упражнения: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39552" y="1988840"/>
            <a:ext cx="4752528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Перевести числа из 10-ой СС в 2-ую.</a:t>
            </a:r>
          </a:p>
          <a:p>
            <a:endParaRPr lang="ru-RU" dirty="0"/>
          </a:p>
          <a:p>
            <a:r>
              <a:rPr lang="ru-RU" sz="2400" dirty="0"/>
              <a:t>29 =</a:t>
            </a:r>
          </a:p>
          <a:p>
            <a:r>
              <a:rPr lang="ru-RU" sz="2400" dirty="0"/>
              <a:t>64 =</a:t>
            </a:r>
          </a:p>
          <a:p>
            <a:r>
              <a:rPr lang="ru-RU" sz="2400" dirty="0"/>
              <a:t>75 =</a:t>
            </a:r>
          </a:p>
          <a:p>
            <a:r>
              <a:rPr lang="ru-RU" sz="2400" dirty="0"/>
              <a:t>93 =</a:t>
            </a:r>
          </a:p>
          <a:p>
            <a:r>
              <a:rPr lang="ru-RU" sz="2400" dirty="0"/>
              <a:t>105 =</a:t>
            </a:r>
          </a:p>
          <a:p>
            <a:r>
              <a:rPr lang="ru-RU" sz="2400" dirty="0"/>
              <a:t>117 =</a:t>
            </a:r>
          </a:p>
          <a:p>
            <a:r>
              <a:rPr lang="ru-RU" sz="2400" dirty="0"/>
              <a:t>128 =</a:t>
            </a:r>
          </a:p>
          <a:p>
            <a:r>
              <a:rPr lang="ru-RU" sz="2400" dirty="0"/>
              <a:t>312 =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339752" y="2564904"/>
            <a:ext cx="302433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11101</a:t>
            </a:r>
          </a:p>
          <a:p>
            <a:r>
              <a:rPr lang="ru-RU" sz="2400" dirty="0"/>
              <a:t>1000000</a:t>
            </a:r>
          </a:p>
          <a:p>
            <a:r>
              <a:rPr lang="ru-RU" sz="2400" dirty="0"/>
              <a:t>1001011</a:t>
            </a:r>
          </a:p>
          <a:p>
            <a:r>
              <a:rPr lang="ru-RU" sz="2400" dirty="0"/>
              <a:t>1011101</a:t>
            </a:r>
          </a:p>
          <a:p>
            <a:r>
              <a:rPr lang="ru-RU" sz="2400" dirty="0"/>
              <a:t>1101001</a:t>
            </a:r>
          </a:p>
          <a:p>
            <a:r>
              <a:rPr lang="ru-RU" sz="2400" dirty="0"/>
              <a:t>1110101</a:t>
            </a:r>
          </a:p>
          <a:p>
            <a:r>
              <a:rPr lang="ru-RU" sz="2400" dirty="0"/>
              <a:t>10000000</a:t>
            </a:r>
          </a:p>
          <a:p>
            <a:r>
              <a:rPr lang="ru-RU" sz="2400" dirty="0"/>
              <a:t>100111000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Line 4"/>
          <p:cNvSpPr>
            <a:spLocks noChangeShapeType="1"/>
          </p:cNvSpPr>
          <p:nvPr/>
        </p:nvSpPr>
        <p:spPr bwMode="auto">
          <a:xfrm>
            <a:off x="5724525" y="2154273"/>
            <a:ext cx="0" cy="32416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graphicFrame>
        <p:nvGraphicFramePr>
          <p:cNvPr id="8227" name="Group 35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900890013"/>
              </p:ext>
            </p:extLst>
          </p:nvPr>
        </p:nvGraphicFramePr>
        <p:xfrm>
          <a:off x="6011863" y="2154273"/>
          <a:ext cx="1512887" cy="3290951"/>
        </p:xfrm>
        <a:graphic>
          <a:graphicData uri="http://schemas.openxmlformats.org/drawingml/2006/table">
            <a:tbl>
              <a:tblPr/>
              <a:tblGrid>
                <a:gridCol w="419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37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11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0,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5625</a:t>
                      </a:r>
                    </a:p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95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1250</a:t>
                      </a:r>
                    </a:p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11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2500</a:t>
                      </a:r>
                    </a:p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95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5000</a:t>
                      </a:r>
                    </a:p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11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" name="WordArt 24"/>
          <p:cNvSpPr>
            <a:spLocks noChangeArrowheads="1" noChangeShapeType="1" noTextEdit="1"/>
          </p:cNvSpPr>
          <p:nvPr/>
        </p:nvSpPr>
        <p:spPr bwMode="auto">
          <a:xfrm>
            <a:off x="357158" y="285728"/>
            <a:ext cx="8501122" cy="91102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+mn-cs"/>
              </a:rPr>
              <a:t>Перевод дробных чисел </a:t>
            </a:r>
          </a:p>
          <a:p>
            <a:pPr algn="ctr">
              <a:defRPr/>
            </a:pPr>
            <a:r>
              <a:rPr lang="ru-RU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+mn-cs"/>
              </a:rPr>
              <a:t>из десятичной с/</a:t>
            </a:r>
            <a:r>
              <a:rPr lang="ru-RU" sz="36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+mn-cs"/>
              </a:rPr>
              <a:t>с</a:t>
            </a:r>
            <a:r>
              <a:rPr lang="ru-RU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+mn-cs"/>
              </a:rPr>
              <a:t> в двоичную</a:t>
            </a:r>
          </a:p>
        </p:txBody>
      </p:sp>
      <p:sp>
        <p:nvSpPr>
          <p:cNvPr id="9" name="Прямоугольник 1"/>
          <p:cNvSpPr>
            <a:spLocks noChangeArrowheads="1"/>
          </p:cNvSpPr>
          <p:nvPr/>
        </p:nvSpPr>
        <p:spPr bwMode="auto">
          <a:xfrm>
            <a:off x="467544" y="1794828"/>
            <a:ext cx="8072437" cy="249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1950" indent="-361950"/>
            <a:r>
              <a:rPr lang="ru-RU" sz="2400" u="sng" dirty="0">
                <a:latin typeface="Times New Roman" pitchFamily="18" charset="0"/>
                <a:cs typeface="Times New Roman" pitchFamily="18" charset="0"/>
              </a:rPr>
              <a:t>Пример: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361950" indent="-361950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Перевести в двоичную 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систему счисления: </a:t>
            </a:r>
            <a:r>
              <a:rPr lang="ru-RU" sz="2400" dirty="0"/>
              <a:t>0,5625</a:t>
            </a:r>
            <a:r>
              <a:rPr lang="ru-RU" sz="2400" baseline="-25000" dirty="0"/>
              <a:t>10</a:t>
            </a:r>
            <a:r>
              <a:rPr lang="ru-RU" sz="2400" dirty="0"/>
              <a:t> </a:t>
            </a:r>
          </a:p>
          <a:p>
            <a:pPr marL="361950" indent="-361950"/>
            <a:r>
              <a:rPr lang="ru-RU" sz="2400" b="1" dirty="0">
                <a:solidFill>
                  <a:srgbClr val="000000"/>
                </a:solidFill>
                <a:cs typeface="Times New Roman" pitchFamily="18" charset="0"/>
              </a:rPr>
              <a:t>Решение:  </a:t>
            </a:r>
          </a:p>
          <a:p>
            <a:pPr marL="361950" indent="-361950"/>
            <a:r>
              <a:rPr lang="ru-RU" sz="2400" dirty="0">
                <a:solidFill>
                  <a:srgbClr val="000000"/>
                </a:solidFill>
                <a:cs typeface="Times New Roman" pitchFamily="18" charset="0"/>
              </a:rPr>
              <a:t>0,5625</a:t>
            </a:r>
            <a:r>
              <a:rPr lang="ru-RU" sz="2400" baseline="-30000" dirty="0">
                <a:solidFill>
                  <a:srgbClr val="000000"/>
                </a:solidFill>
                <a:cs typeface="Times New Roman" pitchFamily="18" charset="0"/>
              </a:rPr>
              <a:t>10</a:t>
            </a:r>
            <a:r>
              <a:rPr lang="ru-RU" sz="2400" dirty="0">
                <a:solidFill>
                  <a:srgbClr val="000000"/>
                </a:solidFill>
                <a:cs typeface="Times New Roman" pitchFamily="18" charset="0"/>
              </a:rPr>
              <a:t> = 0,1001</a:t>
            </a:r>
            <a:r>
              <a:rPr lang="ru-RU" sz="2400" baseline="-30000" dirty="0">
                <a:solidFill>
                  <a:srgbClr val="000000"/>
                </a:solidFill>
                <a:cs typeface="Times New Roman" pitchFamily="18" charset="0"/>
              </a:rPr>
              <a:t>2</a:t>
            </a:r>
            <a:r>
              <a:rPr lang="ru-RU" sz="2400" dirty="0">
                <a:solidFill>
                  <a:srgbClr val="000000"/>
                </a:solidFill>
                <a:cs typeface="Times New Roman" pitchFamily="18" charset="0"/>
              </a:rPr>
              <a:t> , т. к.</a:t>
            </a:r>
            <a:endParaRPr lang="ru-RU" sz="2400" dirty="0">
              <a:solidFill>
                <a:srgbClr val="000000"/>
              </a:solidFill>
            </a:endParaRPr>
          </a:p>
          <a:p>
            <a:pPr marL="361950" indent="-361950"/>
            <a:endParaRPr lang="ru-RU" dirty="0"/>
          </a:p>
          <a:p>
            <a:pPr marL="361950" indent="-361950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Упражнения: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39552" y="1988840"/>
            <a:ext cx="792088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Перевести числа из 10-ой СС в 2-ую</a:t>
            </a:r>
            <a:r>
              <a:rPr lang="ru-RU" b="1" dirty="0"/>
              <a:t> с точностью до 6 знаков после запятой</a:t>
            </a:r>
            <a:r>
              <a:rPr lang="ru-RU" dirty="0"/>
              <a:t>.</a:t>
            </a:r>
          </a:p>
          <a:p>
            <a:endParaRPr lang="ru-RU" dirty="0"/>
          </a:p>
          <a:p>
            <a:r>
              <a:rPr lang="ru-RU" sz="2400" dirty="0"/>
              <a:t>0,46 =</a:t>
            </a:r>
          </a:p>
          <a:p>
            <a:r>
              <a:rPr lang="ru-RU" sz="2400" dirty="0"/>
              <a:t>17,75 =</a:t>
            </a:r>
          </a:p>
          <a:p>
            <a:r>
              <a:rPr lang="ru-RU" sz="2400" dirty="0"/>
              <a:t>0,7 =</a:t>
            </a:r>
          </a:p>
          <a:p>
            <a:r>
              <a:rPr lang="ru-RU" sz="2400" dirty="0"/>
              <a:t>8,4622 =</a:t>
            </a:r>
          </a:p>
          <a:p>
            <a:r>
              <a:rPr lang="ru-RU" sz="2400" dirty="0"/>
              <a:t>13,5198 =</a:t>
            </a:r>
          </a:p>
          <a:p>
            <a:r>
              <a:rPr lang="ru-RU" sz="2400" dirty="0"/>
              <a:t>16,585 =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411760" y="2780928"/>
            <a:ext cx="30243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/>
              <a:t>0,011101</a:t>
            </a:r>
            <a:endParaRPr lang="ru-RU" sz="2400" dirty="0"/>
          </a:p>
          <a:p>
            <a:r>
              <a:rPr lang="ru-RU" sz="2400" dirty="0"/>
              <a:t>10001,11</a:t>
            </a:r>
          </a:p>
          <a:p>
            <a:r>
              <a:rPr lang="ru-RU" sz="2400" dirty="0"/>
              <a:t>0,101100</a:t>
            </a:r>
          </a:p>
          <a:p>
            <a:r>
              <a:rPr lang="ru-RU" sz="2400" dirty="0"/>
              <a:t>1000,011101</a:t>
            </a:r>
          </a:p>
          <a:p>
            <a:r>
              <a:rPr lang="ru-RU" sz="2400" dirty="0"/>
              <a:t>1101,100001</a:t>
            </a:r>
          </a:p>
          <a:p>
            <a:r>
              <a:rPr lang="ru-RU" sz="2400" dirty="0"/>
              <a:t>10000,100101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WordArt 24"/>
          <p:cNvSpPr>
            <a:spLocks noChangeArrowheads="1" noChangeShapeType="1" noTextEdit="1"/>
          </p:cNvSpPr>
          <p:nvPr/>
        </p:nvSpPr>
        <p:spPr bwMode="auto">
          <a:xfrm>
            <a:off x="357158" y="214290"/>
            <a:ext cx="8501122" cy="460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+mn-cs"/>
              </a:rPr>
              <a:t>Перевод чисел в десятичную с/</a:t>
            </a:r>
            <a:r>
              <a:rPr lang="ru-RU" sz="36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+mn-cs"/>
              </a:rPr>
              <a:t>с</a:t>
            </a:r>
            <a:endParaRPr lang="ru-RU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5750" y="714375"/>
            <a:ext cx="8858250" cy="230832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400" dirty="0">
                <a:cs typeface="+mn-cs"/>
              </a:rPr>
              <a:t> </a:t>
            </a:r>
            <a:r>
              <a:rPr lang="ru-RU" sz="2400" u="sng" dirty="0">
                <a:latin typeface="Times New Roman" pitchFamily="18" charset="0"/>
                <a:cs typeface="Times New Roman" pitchFamily="18" charset="0"/>
              </a:rPr>
              <a:t>Примеры: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Переведем число 11001</a:t>
            </a:r>
            <a:r>
              <a:rPr lang="ru-RU" sz="24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в десятичную систему счисления.</a:t>
            </a:r>
          </a:p>
          <a:p>
            <a:pPr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1. Запишем число в развернутой форме: </a:t>
            </a:r>
          </a:p>
          <a:p>
            <a:pPr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  11001</a:t>
            </a:r>
            <a:r>
              <a:rPr lang="ru-RU" sz="24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= 1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  <a:sym typeface="Symbol"/>
              </a:rPr>
              <a:t>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baseline="300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+1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  <a:sym typeface="Symbol"/>
              </a:rPr>
              <a:t>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baseline="30000" dirty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+ 0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  <a:sym typeface="Symbol"/>
              </a:rPr>
              <a:t>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baseline="30000" dirty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+ 0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  <a:sym typeface="Symbol"/>
              </a:rPr>
              <a:t>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baseline="30000" dirty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+ 1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  <a:sym typeface="Symbol"/>
              </a:rPr>
              <a:t>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cap="all" baseline="30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2. Найдем сумму ряда: 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  2</a:t>
            </a:r>
            <a:r>
              <a:rPr lang="ru-RU" sz="2400" baseline="300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+2</a:t>
            </a:r>
            <a:r>
              <a:rPr lang="ru-RU" sz="2400" baseline="30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+0+0+2</a:t>
            </a:r>
            <a:r>
              <a:rPr lang="ru-RU" sz="2400" baseline="30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= 16+8+1 = 25</a:t>
            </a:r>
            <a:r>
              <a:rPr lang="ru-RU" sz="2400" baseline="-25000" dirty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3573016"/>
            <a:ext cx="81369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Переведем число 10,1</a:t>
            </a:r>
            <a:r>
              <a:rPr lang="ru-RU" sz="24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1. Запишем число в развернутой форме: 1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  <a:sym typeface="Symbol"/>
              </a:rPr>
              <a:t>2</a:t>
            </a:r>
            <a:r>
              <a:rPr lang="ru-RU" sz="2400" baseline="30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+0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  <a:sym typeface="Symbol"/>
              </a:rPr>
              <a:t>2</a:t>
            </a:r>
            <a:r>
              <a:rPr lang="ru-RU" sz="2400" baseline="30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+1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  <a:sym typeface="Symbol"/>
              </a:rPr>
              <a:t>2</a:t>
            </a:r>
            <a:r>
              <a:rPr lang="ru-RU" sz="2400" baseline="30000" dirty="0">
                <a:latin typeface="Times New Roman" pitchFamily="18" charset="0"/>
                <a:cs typeface="Times New Roman" pitchFamily="18" charset="0"/>
              </a:rPr>
              <a:t>-1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2. Найдем сумму: 2+0+0,5 = 2,5</a:t>
            </a:r>
            <a:r>
              <a:rPr lang="ru-RU" sz="2400" baseline="-25000" dirty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Упражнения: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39552" y="1988840"/>
            <a:ext cx="4752528" cy="26961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Перевести числа из 2-ой СС в 10-ую.</a:t>
            </a:r>
          </a:p>
          <a:p>
            <a:endParaRPr lang="ru-RU" dirty="0"/>
          </a:p>
          <a:p>
            <a:pPr marL="342900" indent="-342900" eaLnBrk="0" hangingPunct="0">
              <a:spcBef>
                <a:spcPct val="20000"/>
              </a:spcBef>
            </a:pPr>
            <a:r>
              <a:rPr lang="ru-RU" sz="2400" dirty="0"/>
              <a:t>1011,01 =</a:t>
            </a:r>
          </a:p>
          <a:p>
            <a:pPr marL="342900" indent="-342900" eaLnBrk="0" hangingPunct="0">
              <a:spcBef>
                <a:spcPct val="20000"/>
              </a:spcBef>
            </a:pPr>
            <a:r>
              <a:rPr lang="ru-RU" sz="2400" dirty="0"/>
              <a:t>10110,011 =</a:t>
            </a:r>
            <a:endParaRPr lang="ru-RU" sz="2400" baseline="-25000" dirty="0"/>
          </a:p>
          <a:p>
            <a:pPr marL="342900" indent="-342900" eaLnBrk="0" hangingPunct="0">
              <a:spcBef>
                <a:spcPct val="20000"/>
              </a:spcBef>
            </a:pPr>
            <a:r>
              <a:rPr lang="ru-RU" sz="2400" dirty="0"/>
              <a:t>110101,11 =</a:t>
            </a:r>
            <a:r>
              <a:rPr lang="ru-RU" sz="2400" baseline="-25000" dirty="0"/>
              <a:t> </a:t>
            </a:r>
          </a:p>
          <a:p>
            <a:pPr marL="342900" indent="-342900" eaLnBrk="0" hangingPunct="0">
              <a:spcBef>
                <a:spcPct val="20000"/>
              </a:spcBef>
            </a:pPr>
            <a:r>
              <a:rPr lang="ru-RU" sz="2400" dirty="0"/>
              <a:t>10101,101 =</a:t>
            </a:r>
            <a:endParaRPr lang="ru-RU" sz="2400" baseline="-25000" dirty="0"/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987824" y="2598003"/>
            <a:ext cx="3024336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576"/>
              </a:spcBef>
            </a:pPr>
            <a:r>
              <a:rPr lang="ru-RU" sz="2400" dirty="0"/>
              <a:t>11,25</a:t>
            </a:r>
          </a:p>
          <a:p>
            <a:pPr>
              <a:spcBef>
                <a:spcPts val="576"/>
              </a:spcBef>
            </a:pPr>
            <a:r>
              <a:rPr lang="ru-RU" sz="2400" dirty="0"/>
              <a:t>22,375</a:t>
            </a:r>
          </a:p>
          <a:p>
            <a:pPr>
              <a:spcBef>
                <a:spcPts val="576"/>
              </a:spcBef>
            </a:pPr>
            <a:r>
              <a:rPr lang="ru-RU" sz="2400" dirty="0"/>
              <a:t>53,75</a:t>
            </a:r>
          </a:p>
          <a:p>
            <a:pPr>
              <a:spcBef>
                <a:spcPts val="576"/>
              </a:spcBef>
            </a:pPr>
            <a:r>
              <a:rPr lang="ru-RU" sz="2400" dirty="0"/>
              <a:t>21,625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2400" dirty="0"/>
              <a:t>Правила сложения:</a:t>
            </a:r>
          </a:p>
          <a:p>
            <a:pPr>
              <a:buFont typeface="Wingdings" pitchFamily="2" charset="2"/>
              <a:buNone/>
            </a:pPr>
            <a:r>
              <a:rPr lang="ru-RU" sz="2400" dirty="0"/>
              <a:t>0+0=0</a:t>
            </a:r>
          </a:p>
          <a:p>
            <a:pPr>
              <a:buFont typeface="Wingdings" pitchFamily="2" charset="2"/>
              <a:buNone/>
            </a:pPr>
            <a:r>
              <a:rPr lang="ru-RU" sz="2400" dirty="0"/>
              <a:t>1+0=1</a:t>
            </a:r>
          </a:p>
          <a:p>
            <a:pPr>
              <a:buFont typeface="Wingdings" pitchFamily="2" charset="2"/>
              <a:buNone/>
            </a:pPr>
            <a:r>
              <a:rPr lang="ru-RU" sz="2400" dirty="0"/>
              <a:t>0+1=1</a:t>
            </a:r>
          </a:p>
          <a:p>
            <a:pPr>
              <a:buFont typeface="Wingdings" pitchFamily="2" charset="2"/>
              <a:buNone/>
            </a:pPr>
            <a:r>
              <a:rPr lang="ru-RU" sz="2400" dirty="0"/>
              <a:t>1+1=10 (результат сложения двух единиц: </a:t>
            </a:r>
            <a:r>
              <a:rPr lang="ru-RU" sz="2400" i="1" dirty="0"/>
              <a:t>ноль и единица переноса </a:t>
            </a:r>
            <a:r>
              <a:rPr lang="ru-RU" sz="2400" dirty="0"/>
              <a:t>в старший разряд)</a:t>
            </a:r>
            <a:endParaRPr lang="ru-RU" sz="2400" i="1" dirty="0"/>
          </a:p>
          <a:p>
            <a:pPr>
              <a:buFont typeface="Wingdings" pitchFamily="2" charset="2"/>
              <a:buNone/>
            </a:pPr>
            <a:endParaRPr lang="ru-RU" sz="2400" i="1" dirty="0"/>
          </a:p>
          <a:p>
            <a:pPr>
              <a:buFont typeface="Wingdings" pitchFamily="2" charset="2"/>
              <a:buNone/>
            </a:pPr>
            <a:endParaRPr lang="ru-RU" sz="2400" dirty="0"/>
          </a:p>
          <a:p>
            <a:pPr>
              <a:buFont typeface="Wingdings" pitchFamily="2" charset="2"/>
              <a:buNone/>
            </a:pPr>
            <a:endParaRPr lang="ru-RU" sz="2400" dirty="0"/>
          </a:p>
        </p:txBody>
      </p:sp>
      <p:sp>
        <p:nvSpPr>
          <p:cNvPr id="7" name="WordArt 24"/>
          <p:cNvSpPr>
            <a:spLocks noChangeArrowheads="1" noChangeShapeType="1" noTextEdit="1"/>
          </p:cNvSpPr>
          <p:nvPr/>
        </p:nvSpPr>
        <p:spPr bwMode="auto">
          <a:xfrm>
            <a:off x="357158" y="1052736"/>
            <a:ext cx="8501122" cy="460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+mn-cs"/>
              </a:rPr>
              <a:t>Сложение двоичных чисел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5496" y="2876743"/>
            <a:ext cx="16561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dirty="0"/>
              <a:t>   10110</a:t>
            </a:r>
          </a:p>
          <a:p>
            <a:pPr algn="r"/>
            <a:r>
              <a:rPr lang="ru-RU" sz="2400" dirty="0"/>
              <a:t>+     101</a:t>
            </a:r>
          </a:p>
          <a:p>
            <a:pPr algn="r"/>
            <a:r>
              <a:rPr lang="ru-RU" sz="2400" dirty="0"/>
              <a:t>    11011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051720" y="2924944"/>
            <a:ext cx="16561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dirty="0"/>
              <a:t>   1001</a:t>
            </a:r>
          </a:p>
          <a:p>
            <a:pPr algn="r"/>
            <a:r>
              <a:rPr lang="ru-RU" sz="2400" dirty="0"/>
              <a:t>+ 1010</a:t>
            </a:r>
          </a:p>
          <a:p>
            <a:pPr algn="r"/>
            <a:r>
              <a:rPr lang="ru-RU" sz="2400" dirty="0"/>
              <a:t>  10011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283968" y="2852936"/>
            <a:ext cx="16561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dirty="0"/>
              <a:t>   1111</a:t>
            </a:r>
          </a:p>
          <a:p>
            <a:pPr algn="r"/>
            <a:r>
              <a:rPr lang="ru-RU" sz="2400" dirty="0"/>
              <a:t>+      1</a:t>
            </a:r>
          </a:p>
          <a:p>
            <a:pPr algn="r"/>
            <a:r>
              <a:rPr lang="ru-RU" sz="2400" dirty="0"/>
              <a:t> 10000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876256" y="2852936"/>
            <a:ext cx="19442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   101,011</a:t>
            </a:r>
          </a:p>
          <a:p>
            <a:r>
              <a:rPr lang="ru-RU" sz="2400" dirty="0"/>
              <a:t>+     1,11</a:t>
            </a:r>
          </a:p>
          <a:p>
            <a:r>
              <a:rPr lang="ru-RU" sz="2400" dirty="0"/>
              <a:t>   111,001</a:t>
            </a:r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/>
              <a:t>Сложение двоичных чисел выполняются в столбик.</a:t>
            </a:r>
          </a:p>
        </p:txBody>
      </p:sp>
      <p:sp>
        <p:nvSpPr>
          <p:cNvPr id="11268" name="Line 4"/>
          <p:cNvSpPr>
            <a:spLocks noChangeShapeType="1"/>
          </p:cNvSpPr>
          <p:nvPr/>
        </p:nvSpPr>
        <p:spPr bwMode="auto">
          <a:xfrm>
            <a:off x="395536" y="3645024"/>
            <a:ext cx="13684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1269" name="Line 5"/>
          <p:cNvSpPr>
            <a:spLocks noChangeShapeType="1"/>
          </p:cNvSpPr>
          <p:nvPr/>
        </p:nvSpPr>
        <p:spPr bwMode="auto">
          <a:xfrm>
            <a:off x="2555875" y="3645024"/>
            <a:ext cx="13684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1270" name="Line 6"/>
          <p:cNvSpPr>
            <a:spLocks noChangeShapeType="1"/>
          </p:cNvSpPr>
          <p:nvPr/>
        </p:nvSpPr>
        <p:spPr bwMode="auto">
          <a:xfrm>
            <a:off x="4787900" y="3645024"/>
            <a:ext cx="13684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1271" name="Line 7"/>
          <p:cNvSpPr>
            <a:spLocks noChangeShapeType="1"/>
          </p:cNvSpPr>
          <p:nvPr/>
        </p:nvSpPr>
        <p:spPr bwMode="auto">
          <a:xfrm>
            <a:off x="6877050" y="3645024"/>
            <a:ext cx="15827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9" grpId="0" uiExpand="1" build="p"/>
      <p:bldP spid="10" grpId="0" uiExpand="1" build="p"/>
      <p:bldP spid="11" grpId="0" uiExpand="1" build="p"/>
      <p:bldP spid="11269" grpId="0" animBg="1"/>
      <p:bldP spid="11270" grpId="0" animBg="1"/>
      <p:bldP spid="1127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305800" cy="1143000"/>
          </a:xfrm>
        </p:spPr>
        <p:txBody>
          <a:bodyPr/>
          <a:lstStyle/>
          <a:p>
            <a:r>
              <a:rPr lang="ru-RU" dirty="0"/>
              <a:t>Упражнения: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576" y="2291388"/>
            <a:ext cx="47525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09600" indent="-609600">
              <a:buFont typeface="Wingdings" pitchFamily="2" charset="2"/>
              <a:buNone/>
            </a:pPr>
            <a:r>
              <a:rPr lang="ru-RU" sz="2400" dirty="0"/>
              <a:t>Выполните сложение:</a:t>
            </a:r>
          </a:p>
          <a:p>
            <a:pPr marL="609600" indent="-609600">
              <a:buFontTx/>
              <a:buAutoNum type="arabicParenR"/>
            </a:pPr>
            <a:r>
              <a:rPr lang="ru-RU" sz="2400" dirty="0"/>
              <a:t>100101+101=</a:t>
            </a:r>
          </a:p>
          <a:p>
            <a:pPr marL="609600" indent="-609600">
              <a:buFontTx/>
              <a:buAutoNum type="arabicParenR"/>
            </a:pPr>
            <a:r>
              <a:rPr lang="ru-RU" sz="2400" dirty="0"/>
              <a:t>101101+111=</a:t>
            </a:r>
          </a:p>
          <a:p>
            <a:pPr marL="609600" indent="-609600">
              <a:buFontTx/>
              <a:buAutoNum type="arabicParenR"/>
            </a:pPr>
            <a:r>
              <a:rPr lang="ru-RU" sz="2400" dirty="0"/>
              <a:t>11001,1+11,01=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211960" y="2636912"/>
            <a:ext cx="3024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0"/>
              </a:spcBef>
            </a:pPr>
            <a:r>
              <a:rPr lang="ru-RU" sz="2400" dirty="0"/>
              <a:t>101010</a:t>
            </a:r>
          </a:p>
          <a:p>
            <a:pPr>
              <a:spcBef>
                <a:spcPts val="0"/>
              </a:spcBef>
            </a:pPr>
            <a:r>
              <a:rPr lang="ru-RU" sz="2400" dirty="0"/>
              <a:t>110100</a:t>
            </a:r>
          </a:p>
          <a:p>
            <a:pPr>
              <a:spcBef>
                <a:spcPts val="0"/>
              </a:spcBef>
            </a:pPr>
            <a:r>
              <a:rPr lang="ru-RU" sz="2400" dirty="0"/>
              <a:t>11100,11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ru-RU" dirty="0"/>
              <a:t>Правила умножения:</a:t>
            </a:r>
          </a:p>
          <a:p>
            <a:pPr>
              <a:buFont typeface="Wingdings" pitchFamily="2" charset="2"/>
              <a:buNone/>
            </a:pPr>
            <a:r>
              <a:rPr lang="ru-RU" sz="3600" dirty="0"/>
              <a:t>0*0=0</a:t>
            </a:r>
          </a:p>
          <a:p>
            <a:pPr>
              <a:buFont typeface="Wingdings" pitchFamily="2" charset="2"/>
              <a:buNone/>
            </a:pPr>
            <a:r>
              <a:rPr lang="ru-RU" sz="3600" dirty="0"/>
              <a:t>1*0=0</a:t>
            </a:r>
          </a:p>
          <a:p>
            <a:pPr>
              <a:buFont typeface="Wingdings" pitchFamily="2" charset="2"/>
              <a:buNone/>
            </a:pPr>
            <a:r>
              <a:rPr lang="ru-RU" sz="3600" dirty="0"/>
              <a:t>0*1=0</a:t>
            </a:r>
          </a:p>
          <a:p>
            <a:pPr>
              <a:buFont typeface="Wingdings" pitchFamily="2" charset="2"/>
              <a:buNone/>
            </a:pPr>
            <a:r>
              <a:rPr lang="ru-RU" sz="3600" dirty="0"/>
              <a:t>1*1=1</a:t>
            </a:r>
          </a:p>
        </p:txBody>
      </p:sp>
      <p:sp>
        <p:nvSpPr>
          <p:cNvPr id="7" name="WordArt 24"/>
          <p:cNvSpPr>
            <a:spLocks noChangeArrowheads="1" noChangeShapeType="1" noTextEdit="1"/>
          </p:cNvSpPr>
          <p:nvPr/>
        </p:nvSpPr>
        <p:spPr bwMode="auto">
          <a:xfrm>
            <a:off x="357158" y="1052736"/>
            <a:ext cx="8501122" cy="460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+mn-cs"/>
              </a:rPr>
              <a:t>Умножение двоичных чисел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259632" y="2060848"/>
            <a:ext cx="20882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      1011</a:t>
            </a:r>
          </a:p>
          <a:p>
            <a:r>
              <a:rPr lang="ru-RU" sz="2400" dirty="0"/>
              <a:t>   *   101</a:t>
            </a:r>
          </a:p>
          <a:p>
            <a:r>
              <a:rPr lang="ru-RU" sz="2400" dirty="0"/>
              <a:t>      1011</a:t>
            </a:r>
          </a:p>
          <a:p>
            <a:r>
              <a:rPr lang="ru-RU" sz="2400" dirty="0"/>
              <a:t>+1011</a:t>
            </a:r>
          </a:p>
          <a:p>
            <a:r>
              <a:rPr lang="ru-RU" sz="2400" dirty="0"/>
              <a:t>  110111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563888" y="2132856"/>
            <a:ext cx="20882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      1101</a:t>
            </a:r>
          </a:p>
          <a:p>
            <a:r>
              <a:rPr lang="ru-RU" sz="2400" dirty="0"/>
              <a:t>   *     11</a:t>
            </a:r>
          </a:p>
          <a:p>
            <a:r>
              <a:rPr lang="ru-RU" sz="2400" dirty="0"/>
              <a:t>      1101</a:t>
            </a:r>
          </a:p>
          <a:p>
            <a:r>
              <a:rPr lang="ru-RU" sz="2400" dirty="0"/>
              <a:t>  +1101</a:t>
            </a:r>
          </a:p>
          <a:p>
            <a:r>
              <a:rPr lang="ru-RU" sz="2400" dirty="0"/>
              <a:t>   100111</a:t>
            </a:r>
          </a:p>
        </p:txBody>
      </p:sp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/>
              <a:t>Умножение</a:t>
            </a:r>
            <a:r>
              <a:rPr lang="ru-RU" sz="4000"/>
              <a:t> </a:t>
            </a:r>
            <a:r>
              <a:rPr lang="ru-RU" sz="2400"/>
              <a:t>двоичных чисел производится в столбик аналогично умножению десятичных чисел.</a:t>
            </a:r>
            <a:r>
              <a:rPr lang="ru-RU" sz="4000"/>
              <a:t> </a:t>
            </a:r>
          </a:p>
        </p:txBody>
      </p:sp>
      <p:sp>
        <p:nvSpPr>
          <p:cNvPr id="13317" name="Line 5"/>
          <p:cNvSpPr>
            <a:spLocks noChangeShapeType="1"/>
          </p:cNvSpPr>
          <p:nvPr/>
        </p:nvSpPr>
        <p:spPr bwMode="auto">
          <a:xfrm>
            <a:off x="1619672" y="3573016"/>
            <a:ext cx="115212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3318" name="Line 6"/>
          <p:cNvSpPr>
            <a:spLocks noChangeShapeType="1"/>
          </p:cNvSpPr>
          <p:nvPr/>
        </p:nvSpPr>
        <p:spPr bwMode="auto">
          <a:xfrm>
            <a:off x="1835696" y="2852936"/>
            <a:ext cx="9366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3319" name="Line 7"/>
          <p:cNvSpPr>
            <a:spLocks noChangeShapeType="1"/>
          </p:cNvSpPr>
          <p:nvPr/>
        </p:nvSpPr>
        <p:spPr bwMode="auto">
          <a:xfrm>
            <a:off x="4139952" y="2924944"/>
            <a:ext cx="9366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3320" name="Line 8"/>
          <p:cNvSpPr>
            <a:spLocks noChangeShapeType="1"/>
          </p:cNvSpPr>
          <p:nvPr/>
        </p:nvSpPr>
        <p:spPr bwMode="auto">
          <a:xfrm>
            <a:off x="3851920" y="3645024"/>
            <a:ext cx="1224136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9" grpId="0" uiExpand="1" build="p"/>
      <p:bldP spid="13317" grpId="0" animBg="1"/>
      <p:bldP spid="13319" grpId="0" animBg="1"/>
      <p:bldP spid="133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305800" cy="1143000"/>
          </a:xfrm>
        </p:spPr>
        <p:txBody>
          <a:bodyPr/>
          <a:lstStyle/>
          <a:p>
            <a:r>
              <a:rPr lang="ru-RU" dirty="0"/>
              <a:t>Упражнения: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139952" y="2732727"/>
            <a:ext cx="3024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0"/>
              </a:spcBef>
            </a:pPr>
            <a:r>
              <a:rPr lang="ru-RU" sz="2400" dirty="0"/>
              <a:t>11001</a:t>
            </a:r>
          </a:p>
          <a:p>
            <a:pPr>
              <a:spcBef>
                <a:spcPts val="0"/>
              </a:spcBef>
            </a:pPr>
            <a:r>
              <a:rPr lang="ru-RU" sz="2400" dirty="0"/>
              <a:t>1000011011</a:t>
            </a:r>
          </a:p>
          <a:p>
            <a:pPr>
              <a:spcBef>
                <a:spcPts val="0"/>
              </a:spcBef>
            </a:pPr>
            <a:r>
              <a:rPr lang="ru-RU" sz="2400" dirty="0"/>
              <a:t>1001010010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3568" y="2348880"/>
            <a:ext cx="47525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09600" indent="-609600">
              <a:buFont typeface="Wingdings" pitchFamily="2" charset="2"/>
              <a:buNone/>
            </a:pPr>
            <a:r>
              <a:rPr lang="ru-RU" sz="2400" dirty="0"/>
              <a:t>Выполните умножение:</a:t>
            </a:r>
          </a:p>
          <a:p>
            <a:pPr marL="609600" indent="-609600">
              <a:buFontTx/>
              <a:buAutoNum type="arabicParenR"/>
            </a:pPr>
            <a:r>
              <a:rPr lang="ru-RU" sz="2400" dirty="0"/>
              <a:t>101*101=</a:t>
            </a:r>
          </a:p>
          <a:p>
            <a:pPr marL="609600" indent="-609600">
              <a:buFontTx/>
              <a:buAutoNum type="arabicParenR"/>
            </a:pPr>
            <a:r>
              <a:rPr lang="ru-RU" sz="2400" dirty="0"/>
              <a:t>110001*1011=</a:t>
            </a:r>
          </a:p>
          <a:p>
            <a:pPr marL="609600" indent="-609600">
              <a:buFontTx/>
              <a:buAutoNum type="arabicParenR"/>
            </a:pPr>
            <a:r>
              <a:rPr lang="ru-RU" sz="2400" dirty="0"/>
              <a:t>100001*10010=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ru-RU"/>
              <a:t>Правила вычитания:</a:t>
            </a:r>
          </a:p>
          <a:p>
            <a:pPr>
              <a:buFont typeface="Wingdings" pitchFamily="2" charset="2"/>
              <a:buNone/>
            </a:pPr>
            <a:r>
              <a:rPr lang="ru-RU"/>
              <a:t>0-0=0</a:t>
            </a:r>
          </a:p>
          <a:p>
            <a:pPr>
              <a:buFont typeface="Wingdings" pitchFamily="2" charset="2"/>
              <a:buNone/>
            </a:pPr>
            <a:r>
              <a:rPr lang="ru-RU"/>
              <a:t>1-0=1</a:t>
            </a:r>
          </a:p>
          <a:p>
            <a:pPr>
              <a:buFont typeface="Wingdings" pitchFamily="2" charset="2"/>
              <a:buNone/>
            </a:pPr>
            <a:r>
              <a:rPr lang="ru-RU"/>
              <a:t>1-1=0</a:t>
            </a:r>
          </a:p>
          <a:p>
            <a:pPr>
              <a:buFont typeface="Wingdings" pitchFamily="2" charset="2"/>
              <a:buNone/>
            </a:pPr>
            <a:r>
              <a:rPr lang="ru-RU"/>
              <a:t>10-1=1(из нуля вычесть единицу нельзя, поэтому для вычитания необходимо занять единицу у старшего разряда)</a:t>
            </a:r>
          </a:p>
          <a:p>
            <a:pPr>
              <a:buFont typeface="Wingdings" pitchFamily="2" charset="2"/>
              <a:buNone/>
            </a:pPr>
            <a:endParaRPr lang="ru-RU"/>
          </a:p>
          <a:p>
            <a:pPr>
              <a:buFont typeface="Wingdings" pitchFamily="2" charset="2"/>
              <a:buNone/>
            </a:pPr>
            <a:endParaRPr lang="ru-RU"/>
          </a:p>
        </p:txBody>
      </p:sp>
      <p:sp>
        <p:nvSpPr>
          <p:cNvPr id="7" name="WordArt 24"/>
          <p:cNvSpPr>
            <a:spLocks noChangeArrowheads="1" noChangeShapeType="1" noTextEdit="1"/>
          </p:cNvSpPr>
          <p:nvPr/>
        </p:nvSpPr>
        <p:spPr bwMode="auto">
          <a:xfrm>
            <a:off x="357158" y="1052736"/>
            <a:ext cx="8501122" cy="460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+mn-cs"/>
              </a:rPr>
              <a:t>Вычитание двоичных чисел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2411760" y="2060848"/>
            <a:ext cx="16561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dirty="0"/>
              <a:t>   1001</a:t>
            </a:r>
          </a:p>
          <a:p>
            <a:pPr algn="r"/>
            <a:r>
              <a:rPr lang="ru-RU" sz="2400" dirty="0"/>
              <a:t>-   110</a:t>
            </a:r>
          </a:p>
          <a:p>
            <a:pPr algn="r"/>
            <a:r>
              <a:rPr lang="ru-RU" sz="2400" dirty="0"/>
              <a:t>      11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292080" y="2066072"/>
            <a:ext cx="273630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11-1011= -(1011-11)   </a:t>
            </a:r>
          </a:p>
          <a:p>
            <a:endParaRPr lang="ru-RU" sz="2400" dirty="0"/>
          </a:p>
          <a:p>
            <a:pPr algn="r">
              <a:tabLst>
                <a:tab pos="2238375" algn="l"/>
              </a:tabLst>
            </a:pPr>
            <a:r>
              <a:rPr lang="ru-RU" sz="2400" dirty="0"/>
              <a:t>         1011</a:t>
            </a:r>
          </a:p>
          <a:p>
            <a:pPr algn="r">
              <a:tabLst>
                <a:tab pos="2238375" algn="l"/>
              </a:tabLst>
            </a:pPr>
            <a:r>
              <a:rPr lang="ru-RU" sz="2400" dirty="0"/>
              <a:t>        -   11</a:t>
            </a:r>
          </a:p>
          <a:p>
            <a:pPr algn="r">
              <a:tabLst>
                <a:tab pos="2238375" algn="l"/>
              </a:tabLst>
            </a:pPr>
            <a:r>
              <a:rPr lang="ru-RU" sz="2400" dirty="0"/>
              <a:t>         1000</a:t>
            </a:r>
          </a:p>
          <a:p>
            <a:endParaRPr lang="ru-RU" sz="2400" dirty="0"/>
          </a:p>
          <a:p>
            <a:r>
              <a:rPr lang="ru-RU" sz="2400" dirty="0"/>
              <a:t>11-1011 = -1000</a:t>
            </a:r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/>
              <a:t>При выполнении операции вычитания всегда из большего по абсолютной величине вычитается меньшее и у результата ставится соответствующий знак.</a:t>
            </a:r>
          </a:p>
        </p:txBody>
      </p:sp>
      <p:sp>
        <p:nvSpPr>
          <p:cNvPr id="15364" name="Line 4"/>
          <p:cNvSpPr>
            <a:spLocks noChangeShapeType="1"/>
          </p:cNvSpPr>
          <p:nvPr/>
        </p:nvSpPr>
        <p:spPr bwMode="auto">
          <a:xfrm>
            <a:off x="1115616" y="2852936"/>
            <a:ext cx="10080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5365" name="Line 5"/>
          <p:cNvSpPr>
            <a:spLocks noChangeShapeType="1"/>
          </p:cNvSpPr>
          <p:nvPr/>
        </p:nvSpPr>
        <p:spPr bwMode="auto">
          <a:xfrm>
            <a:off x="3203848" y="2852936"/>
            <a:ext cx="10080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5366" name="Line 6"/>
          <p:cNvSpPr>
            <a:spLocks noChangeShapeType="1"/>
          </p:cNvSpPr>
          <p:nvPr/>
        </p:nvSpPr>
        <p:spPr bwMode="auto">
          <a:xfrm>
            <a:off x="7092330" y="3573016"/>
            <a:ext cx="10080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395536" y="2060848"/>
            <a:ext cx="16561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dirty="0"/>
              <a:t>   1011</a:t>
            </a:r>
          </a:p>
          <a:p>
            <a:pPr algn="r"/>
            <a:r>
              <a:rPr lang="ru-RU" sz="2400" dirty="0"/>
              <a:t>-   111</a:t>
            </a:r>
          </a:p>
          <a:p>
            <a:pPr algn="r"/>
            <a:r>
              <a:rPr lang="ru-RU" sz="2400" dirty="0"/>
              <a:t>    100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  <p:bldP spid="11" grpId="0" uiExpand="1" build="p"/>
      <p:bldP spid="15365" grpId="0" animBg="1"/>
      <p:bldP spid="15366" grpId="0" animBg="1"/>
      <p:bldP spid="9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305800" cy="1143000"/>
          </a:xfrm>
        </p:spPr>
        <p:txBody>
          <a:bodyPr/>
          <a:lstStyle/>
          <a:p>
            <a:r>
              <a:rPr lang="ru-RU" dirty="0"/>
              <a:t>Упражнения: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139952" y="2732727"/>
            <a:ext cx="3024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0"/>
              </a:spcBef>
            </a:pPr>
            <a:r>
              <a:rPr lang="ru-RU" sz="2400" dirty="0"/>
              <a:t>110000</a:t>
            </a:r>
          </a:p>
          <a:p>
            <a:pPr>
              <a:spcBef>
                <a:spcPts val="0"/>
              </a:spcBef>
            </a:pPr>
            <a:r>
              <a:rPr lang="ru-RU" sz="2400" dirty="0"/>
              <a:t>1100111</a:t>
            </a:r>
          </a:p>
          <a:p>
            <a:pPr>
              <a:spcBef>
                <a:spcPts val="0"/>
              </a:spcBef>
            </a:pPr>
            <a:r>
              <a:rPr lang="ru-RU" sz="2400" dirty="0"/>
              <a:t>111011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5536" y="2363396"/>
            <a:ext cx="47525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09600" indent="-609600">
              <a:buFont typeface="Wingdings" pitchFamily="2" charset="2"/>
              <a:buNone/>
            </a:pPr>
            <a:r>
              <a:rPr lang="ru-RU" sz="2400" dirty="0"/>
              <a:t>Выполните вычитание:</a:t>
            </a:r>
          </a:p>
          <a:p>
            <a:pPr marL="609600" indent="-609600">
              <a:buFontTx/>
              <a:buAutoNum type="arabicParenR"/>
            </a:pPr>
            <a:r>
              <a:rPr lang="ru-RU" sz="2400" dirty="0"/>
              <a:t>110101-101=</a:t>
            </a:r>
          </a:p>
          <a:p>
            <a:pPr marL="609600" indent="-609600">
              <a:buFontTx/>
              <a:buAutoNum type="arabicParenR"/>
            </a:pPr>
            <a:r>
              <a:rPr lang="ru-RU" sz="2400" dirty="0"/>
              <a:t>1101101-110=</a:t>
            </a:r>
          </a:p>
          <a:p>
            <a:pPr marL="609600" indent="-609600">
              <a:buFontTx/>
              <a:buAutoNum type="arabicParenR"/>
            </a:pPr>
            <a:r>
              <a:rPr lang="ru-RU" sz="2400" dirty="0"/>
              <a:t>1000101-1010=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467544" y="2780928"/>
            <a:ext cx="22312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   10101       111</a:t>
            </a:r>
          </a:p>
          <a:p>
            <a:r>
              <a:rPr lang="ru-RU" sz="2400" dirty="0"/>
              <a:t>-   111           1</a:t>
            </a:r>
          </a:p>
        </p:txBody>
      </p:sp>
      <p:sp>
        <p:nvSpPr>
          <p:cNvPr id="16388" name="Line 4"/>
          <p:cNvSpPr>
            <a:spLocks noChangeShapeType="1"/>
          </p:cNvSpPr>
          <p:nvPr/>
        </p:nvSpPr>
        <p:spPr bwMode="auto">
          <a:xfrm>
            <a:off x="1908175" y="2852613"/>
            <a:ext cx="0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6389" name="Line 5"/>
          <p:cNvSpPr>
            <a:spLocks noChangeShapeType="1"/>
          </p:cNvSpPr>
          <p:nvPr/>
        </p:nvSpPr>
        <p:spPr bwMode="auto">
          <a:xfrm>
            <a:off x="1906588" y="3211388"/>
            <a:ext cx="7921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6390" name="Line 6"/>
          <p:cNvSpPr>
            <a:spLocks noChangeShapeType="1"/>
          </p:cNvSpPr>
          <p:nvPr/>
        </p:nvSpPr>
        <p:spPr bwMode="auto">
          <a:xfrm>
            <a:off x="1115616" y="4293096"/>
            <a:ext cx="7207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6391" name="Line 7"/>
          <p:cNvSpPr>
            <a:spLocks noChangeShapeType="1"/>
          </p:cNvSpPr>
          <p:nvPr/>
        </p:nvSpPr>
        <p:spPr bwMode="auto">
          <a:xfrm>
            <a:off x="899592" y="3573016"/>
            <a:ext cx="7207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1" name="WordArt 24"/>
          <p:cNvSpPr>
            <a:spLocks noChangeArrowheads="1" noChangeShapeType="1" noTextEdit="1"/>
          </p:cNvSpPr>
          <p:nvPr/>
        </p:nvSpPr>
        <p:spPr bwMode="auto">
          <a:xfrm>
            <a:off x="357158" y="1052736"/>
            <a:ext cx="8501122" cy="460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+mn-cs"/>
              </a:rPr>
              <a:t>Деление двоичных чисел</a:t>
            </a: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323528" y="1628801"/>
            <a:ext cx="8280920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D2DA7A"/>
              </a:buClr>
              <a:buSzPct val="95000"/>
              <a:buFont typeface="Wingdings" pitchFamily="2" charset="2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Деление в двоичной системе счисления выполняется, как и в десятичной системе.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44114" y="3500438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   111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123728" y="3140968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87624" y="3500438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11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44114" y="3824591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   111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64764" y="4324657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uiExpand="1" build="p"/>
      <p:bldP spid="16390" grpId="0" animBg="1"/>
      <p:bldP spid="16391" grpId="0" animBg="1"/>
      <p:bldP spid="15" grpId="0"/>
      <p:bldP spid="17" grpId="0"/>
      <p:bldP spid="12" grpId="0" build="p"/>
      <p:bldP spid="12" grpId="1" build="allAtOnce"/>
      <p:bldP spid="16" grpId="0"/>
      <p:bldP spid="1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305800" cy="1143000"/>
          </a:xfrm>
        </p:spPr>
        <p:txBody>
          <a:bodyPr/>
          <a:lstStyle/>
          <a:p>
            <a:r>
              <a:rPr lang="ru-RU" dirty="0"/>
              <a:t>Упражнения: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139952" y="2732727"/>
            <a:ext cx="3024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0"/>
              </a:spcBef>
            </a:pPr>
            <a:r>
              <a:rPr lang="ru-RU" sz="2400" dirty="0"/>
              <a:t>1000</a:t>
            </a:r>
          </a:p>
          <a:p>
            <a:pPr>
              <a:spcBef>
                <a:spcPts val="0"/>
              </a:spcBef>
            </a:pPr>
            <a:r>
              <a:rPr lang="ru-RU" sz="2400" dirty="0"/>
              <a:t>1011</a:t>
            </a:r>
          </a:p>
          <a:p>
            <a:pPr>
              <a:spcBef>
                <a:spcPts val="0"/>
              </a:spcBef>
            </a:pPr>
            <a:r>
              <a:rPr lang="ru-RU" sz="2400" dirty="0"/>
              <a:t>1001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5536" y="2363396"/>
            <a:ext cx="47525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09600" indent="-609600">
              <a:buFont typeface="Wingdings" pitchFamily="2" charset="2"/>
              <a:buNone/>
            </a:pPr>
            <a:r>
              <a:rPr lang="ru-RU" sz="2400" dirty="0"/>
              <a:t>Выполните деление:</a:t>
            </a:r>
          </a:p>
          <a:p>
            <a:pPr marL="609600" indent="-609600">
              <a:buFontTx/>
              <a:buAutoNum type="arabicParenR"/>
            </a:pPr>
            <a:r>
              <a:rPr lang="ru-RU" sz="2400" dirty="0"/>
              <a:t>10000:10=</a:t>
            </a:r>
          </a:p>
          <a:p>
            <a:pPr marL="609600" indent="-609600">
              <a:buFontTx/>
              <a:buAutoNum type="arabicParenR"/>
            </a:pPr>
            <a:r>
              <a:rPr lang="ru-RU" sz="2400" dirty="0"/>
              <a:t>100011:11=</a:t>
            </a:r>
          </a:p>
          <a:p>
            <a:pPr marL="609600" indent="-609600">
              <a:buFontTx/>
              <a:buAutoNum type="arabicParenR"/>
            </a:pPr>
            <a:r>
              <a:rPr lang="ru-RU" sz="2400" dirty="0"/>
              <a:t>101101:101=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5308</TotalTime>
  <Words>537</Words>
  <Application>Microsoft Office PowerPoint</Application>
  <PresentationFormat>Экран (4:3)</PresentationFormat>
  <Paragraphs>198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5" baseType="lpstr">
      <vt:lpstr>Arial</vt:lpstr>
      <vt:lpstr>Calibri</vt:lpstr>
      <vt:lpstr>Calibri Light</vt:lpstr>
      <vt:lpstr>Tahoma</vt:lpstr>
      <vt:lpstr>Times New Roman</vt:lpstr>
      <vt:lpstr>Wingdings</vt:lpstr>
      <vt:lpstr>Ретро</vt:lpstr>
      <vt:lpstr>Презентация PowerPoint</vt:lpstr>
      <vt:lpstr>Презентация PowerPoint</vt:lpstr>
      <vt:lpstr>Упражнения:</vt:lpstr>
      <vt:lpstr>Презентация PowerPoint</vt:lpstr>
      <vt:lpstr>Упражнения:</vt:lpstr>
      <vt:lpstr>Презентация PowerPoint</vt:lpstr>
      <vt:lpstr>Упражнения:</vt:lpstr>
      <vt:lpstr>Презентация PowerPoint</vt:lpstr>
      <vt:lpstr>Сложение двоичных чисел выполняются в столбик.</vt:lpstr>
      <vt:lpstr>Упражнения:</vt:lpstr>
      <vt:lpstr>Презентация PowerPoint</vt:lpstr>
      <vt:lpstr>Умножение двоичных чисел производится в столбик аналогично умножению десятичных чисел. </vt:lpstr>
      <vt:lpstr>Упражнения:</vt:lpstr>
      <vt:lpstr>Презентация PowerPoint</vt:lpstr>
      <vt:lpstr>При выполнении операции вычитания всегда из большего по абсолютной величине вычитается меньшее и у результата ставится соответствующий знак.</vt:lpstr>
      <vt:lpstr>Упражнения:</vt:lpstr>
      <vt:lpstr>Презентация PowerPoint</vt:lpstr>
      <vt:lpstr>Упражнения:</vt:lpstr>
    </vt:vector>
  </TitlesOfParts>
  <Company>Proff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Ирина Лаврикова</cp:lastModifiedBy>
  <cp:revision>1186</cp:revision>
  <dcterms:created xsi:type="dcterms:W3CDTF">2009-10-16T08:52:37Z</dcterms:created>
  <dcterms:modified xsi:type="dcterms:W3CDTF">2025-12-06T12:55:59Z</dcterms:modified>
</cp:coreProperties>
</file>