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6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620" autoAdjust="0"/>
  </p:normalViewPr>
  <p:slideViewPr>
    <p:cSldViewPr snapToGrid="0">
      <p:cViewPr varScale="1">
        <p:scale>
          <a:sx n="108" d="100"/>
          <a:sy n="108" d="100"/>
        </p:scale>
        <p:origin x="678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95558" y="773085"/>
            <a:ext cx="8072279" cy="3773978"/>
          </a:xfrm>
        </p:spPr>
        <p:txBody>
          <a:bodyPr anchor="b">
            <a:noAutofit/>
          </a:bodyPr>
          <a:lstStyle>
            <a:lvl1pPr algn="r">
              <a:defRPr sz="5000">
                <a:solidFill>
                  <a:schemeClr val="accent1"/>
                </a:solidFill>
              </a:defRPr>
            </a:lvl1pPr>
          </a:lstStyle>
          <a:p>
            <a:r>
              <a:rPr lang="ru-RU" dirty="0"/>
              <a:t>Использование игровых приёмов в коррекции письменной речи обучающихся с ЗПР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flipH="1">
            <a:off x="8578095" y="6342611"/>
            <a:ext cx="45719" cy="6387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50808" y="5444836"/>
            <a:ext cx="4763558" cy="961651"/>
          </a:xfrm>
        </p:spPr>
        <p:txBody>
          <a:bodyPr/>
          <a:lstStyle>
            <a:lvl1pPr algn="r">
              <a:defRPr sz="1800" b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ru-RU" dirty="0"/>
              <a:t>ГКОУ УР «Школа № 39»</a:t>
            </a:r>
          </a:p>
          <a:p>
            <a:r>
              <a:rPr lang="ru-RU" sz="2000" dirty="0"/>
              <a:t>   Учитель – логопед Терентьева Т. 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92137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0F716B8-59A4-44B1-8CA3-D288F34E3F23}"/>
              </a:ext>
            </a:extLst>
          </p:cNvPr>
          <p:cNvSpPr/>
          <p:nvPr userDrawn="1"/>
        </p:nvSpPr>
        <p:spPr>
          <a:xfrm>
            <a:off x="1271847" y="451513"/>
            <a:ext cx="746482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800" dirty="0"/>
          </a:p>
          <a:p>
            <a:endParaRPr lang="ru-RU" sz="2800" dirty="0"/>
          </a:p>
          <a:p>
            <a:r>
              <a:rPr lang="ru-RU" sz="3600" dirty="0">
                <a:solidFill>
                  <a:schemeClr val="accent1"/>
                </a:solidFill>
              </a:rPr>
              <a:t>У ребёнка есть страсть к игре,</a:t>
            </a:r>
          </a:p>
          <a:p>
            <a:r>
              <a:rPr lang="ru-RU" sz="3600" dirty="0">
                <a:solidFill>
                  <a:schemeClr val="accent1"/>
                </a:solidFill>
              </a:rPr>
              <a:t>и её надо удовлетворять.</a:t>
            </a:r>
          </a:p>
          <a:p>
            <a:r>
              <a:rPr lang="ru-RU" sz="3600" dirty="0">
                <a:solidFill>
                  <a:schemeClr val="accent1"/>
                </a:solidFill>
              </a:rPr>
              <a:t>Надо не только дать ему вовремя поиграть,</a:t>
            </a:r>
          </a:p>
          <a:p>
            <a:r>
              <a:rPr lang="ru-RU" sz="3600" dirty="0">
                <a:solidFill>
                  <a:schemeClr val="accent1"/>
                </a:solidFill>
              </a:rPr>
              <a:t>но и пропитать игрой всю его жизнь.</a:t>
            </a:r>
          </a:p>
          <a:p>
            <a:r>
              <a:rPr lang="ru-RU" sz="3600" dirty="0">
                <a:solidFill>
                  <a:schemeClr val="accent1"/>
                </a:solidFill>
              </a:rPr>
              <a:t>                              А. Макаренко</a:t>
            </a:r>
          </a:p>
        </p:txBody>
      </p:sp>
    </p:spTree>
    <p:extLst>
      <p:ext uri="{BB962C8B-B14F-4D97-AF65-F5344CB8AC3E}">
        <p14:creationId xmlns:p14="http://schemas.microsoft.com/office/powerpoint/2010/main" val="1371742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7546" y="451514"/>
            <a:ext cx="8946456" cy="933014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ru-RU" dirty="0"/>
              <a:t>Игровой приём «Рассыпушечка».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27546" y="1459094"/>
            <a:ext cx="9853684" cy="4947392"/>
          </a:xfrm>
        </p:spPr>
        <p:txBody>
          <a:bodyPr/>
          <a:lstStyle>
            <a:lvl1pPr marL="0" indent="0">
              <a:buNone/>
              <a:defRPr sz="2000" b="1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pPr lvl="0"/>
            <a:r>
              <a:rPr lang="ru-RU" dirty="0"/>
              <a:t>1. Развитие звуко-буквенного анализа и синтеза слов</a:t>
            </a:r>
          </a:p>
          <a:p>
            <a:pPr lvl="0"/>
            <a:r>
              <a:rPr lang="ru-RU" dirty="0"/>
              <a:t>А)</a:t>
            </a:r>
          </a:p>
          <a:p>
            <a:pPr lvl="0"/>
            <a:r>
              <a:rPr lang="ru-RU" dirty="0"/>
              <a:t>       У                       С                           П           -    -  СУП</a:t>
            </a:r>
          </a:p>
          <a:p>
            <a:pPr lvl="0"/>
            <a:r>
              <a:rPr lang="ru-RU" dirty="0"/>
              <a:t>Б)</a:t>
            </a:r>
          </a:p>
          <a:p>
            <a:pPr lvl="0"/>
            <a:r>
              <a:rPr lang="ru-RU" dirty="0"/>
              <a:t>          К                 М                         А                -  МАК</a:t>
            </a:r>
          </a:p>
          <a:p>
            <a:pPr lvl="0"/>
            <a:r>
              <a:rPr lang="ru-RU" dirty="0"/>
              <a:t>                                             А              </a:t>
            </a:r>
          </a:p>
          <a:p>
            <a:pPr lvl="0"/>
            <a:r>
              <a:rPr lang="ru-RU" dirty="0"/>
              <a:t>В)                                                                                          </a:t>
            </a:r>
          </a:p>
          <a:p>
            <a:pPr lvl="0"/>
            <a:r>
              <a:rPr lang="ru-RU" dirty="0"/>
              <a:t> К(2)              А(3)                К(4)             О(2)                   Ш(5)               - КОШКА</a:t>
            </a:r>
          </a:p>
          <a:p>
            <a:pPr lvl="0"/>
            <a:endParaRPr lang="ru-RU" dirty="0"/>
          </a:p>
          <a:p>
            <a:pPr lvl="0"/>
            <a:r>
              <a:rPr lang="ru-RU" dirty="0"/>
              <a:t>Г)  без картинок У,Ж,К – ЖУК; А,Б,Ж,А – ЖАБА; И,Р,Ж,Ф,А – ЖИРАФ и т.п.</a:t>
            </a:r>
          </a:p>
          <a:p>
            <a:pPr lvl="0"/>
            <a:r>
              <a:rPr lang="ru-RU" dirty="0"/>
              <a:t>                    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9E78-A696-421F-AB97-B0A39C4C3AAF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9D1A6-C523-466C-A772-739D1BCE590D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6A17EA6-1126-4DC2-BC81-D512D99AA1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33885" y="1911592"/>
            <a:ext cx="683580" cy="78356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F3D1598-1253-48A2-B3AC-466B38A519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921598" y="1877219"/>
            <a:ext cx="980742" cy="83756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9078D80-F863-4596-A4F3-8093784E663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021773" y="1951630"/>
            <a:ext cx="1013514" cy="79892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F08121D-F072-4B25-984F-2C7F7BD83C7D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2794801" y="2931114"/>
            <a:ext cx="1107539" cy="98984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7EDF30F6-1C9F-4934-9F91-14D51995A82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/>
          <a:srcRect l="17773" r="15464"/>
          <a:stretch/>
        </p:blipFill>
        <p:spPr>
          <a:xfrm>
            <a:off x="4714373" y="2945412"/>
            <a:ext cx="837834" cy="856658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7C640CC-C3B6-4F9E-B2BE-8BC622EAF9D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970726" y="4178591"/>
            <a:ext cx="835323" cy="105265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9123CA54-8DE4-49A5-918A-9CB1BA1419C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2501286" y="4170593"/>
            <a:ext cx="784166" cy="989849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F8DEBF02-3D77-4E49-A241-BE8E61CF3A5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9"/>
          <a:srcRect l="17890" r="17890"/>
          <a:stretch/>
        </p:blipFill>
        <p:spPr>
          <a:xfrm>
            <a:off x="1312668" y="3058051"/>
            <a:ext cx="534646" cy="832515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F8A6069C-CDEA-44A1-9B59-9297B904C4E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0"/>
          <a:srcRect l="33692" t="8786" r="13418" b="13716"/>
          <a:stretch/>
        </p:blipFill>
        <p:spPr>
          <a:xfrm>
            <a:off x="4200634" y="4011426"/>
            <a:ext cx="784166" cy="1149016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347C2115-CB09-4A46-9C6E-E465AD9D902B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5643733" y="3870201"/>
            <a:ext cx="1323342" cy="1323342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92A016F-5945-4218-9863-61F127EE295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2"/>
          <a:srcRect l="8141" r="10119" b="3659"/>
          <a:stretch/>
        </p:blipFill>
        <p:spPr>
          <a:xfrm>
            <a:off x="7576125" y="4011426"/>
            <a:ext cx="905119" cy="1066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441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FE902B-8062-4DA9-85EB-276D33ED23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7334" y="609599"/>
            <a:ext cx="8596668" cy="5040573"/>
          </a:xfrm>
        </p:spPr>
        <p:txBody>
          <a:bodyPr>
            <a:normAutofit/>
          </a:bodyPr>
          <a:lstStyle>
            <a:lvl1pPr>
              <a:defRPr sz="2000" b="1"/>
            </a:lvl1pPr>
          </a:lstStyle>
          <a:p>
            <a:r>
              <a:rPr lang="ru-RU" b="1" dirty="0"/>
              <a:t>2. Развитие слогового анализа и синтеза.</a:t>
            </a:r>
            <a:endParaRPr lang="ru-RU" dirty="0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4E73C38-DBF1-4173-85D4-E79A658F4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9E78-A696-421F-AB97-B0A39C4C3AAF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8545C8C-0692-4686-965F-9AC64F2F5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CF4B55D-C086-4E6E-AB16-353741A0BF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9D1A6-C523-466C-A772-739D1BCE59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48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9E78-A696-421F-AB97-B0A39C4C3AAF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9D1A6-C523-466C-A772-739D1BCE59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6057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9E78-A696-421F-AB97-B0A39C4C3AAF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9D1A6-C523-466C-A772-739D1BCE59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195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9E78-A696-421F-AB97-B0A39C4C3AAF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9D1A6-C523-466C-A772-739D1BCE59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962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9E78-A696-421F-AB97-B0A39C4C3AAF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9D1A6-C523-466C-A772-739D1BCE59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701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9E78-A696-421F-AB97-B0A39C4C3AAF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9D1A6-C523-466C-A772-739D1BCE59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6706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9E78-A696-421F-AB97-B0A39C4C3AAF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9D1A6-C523-466C-A772-739D1BCE59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9619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9E78-A696-421F-AB97-B0A39C4C3AAF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9D1A6-C523-466C-A772-739D1BCE590D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191159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9E78-A696-421F-AB97-B0A39C4C3AAF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9D1A6-C523-466C-A772-739D1BCE59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04497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9E78-A696-421F-AB97-B0A39C4C3AAF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9D1A6-C523-466C-A772-739D1BCE590D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802192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12192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2210937"/>
            <a:ext cx="8596668" cy="383042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9E78-A696-421F-AB97-B0A39C4C3AAF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9D1A6-C523-466C-A772-739D1BCE59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62216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9E78-A696-421F-AB97-B0A39C4C3AAF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9D1A6-C523-466C-A772-739D1BCE59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11869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C9E78-A696-421F-AB97-B0A39C4C3AAF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9D1A6-C523-466C-A772-739D1BCE59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5115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FC9E78-A696-421F-AB97-B0A39C4C3AAF}" type="datetimeFigureOut">
              <a:rPr lang="ru-RU" smtClean="0"/>
              <a:t>22.04.2022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F09D1A6-C523-466C-A772-739D1BCE59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2666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8" r:id="rId2"/>
    <p:sldLayoutId id="2147483663" r:id="rId3"/>
    <p:sldLayoutId id="2147483660" r:id="rId4"/>
    <p:sldLayoutId id="2147483664" r:id="rId5"/>
    <p:sldLayoutId id="2147483665" r:id="rId6"/>
    <p:sldLayoutId id="2147483666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emf"/><Relationship Id="rId7" Type="http://schemas.openxmlformats.org/officeDocument/2006/relationships/image" Target="../media/image23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2.png"/><Relationship Id="rId11" Type="http://schemas.openxmlformats.org/officeDocument/2006/relationships/image" Target="../media/image37.emf"/><Relationship Id="rId5" Type="http://schemas.openxmlformats.org/officeDocument/2006/relationships/image" Target="../media/image31.emf"/><Relationship Id="rId10" Type="http://schemas.openxmlformats.org/officeDocument/2006/relationships/image" Target="../media/image36.emf"/><Relationship Id="rId4" Type="http://schemas.openxmlformats.org/officeDocument/2006/relationships/image" Target="../media/image30.emf"/><Relationship Id="rId9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985D3F-713D-4F5F-B5B5-2C60C36295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92696" y="662609"/>
            <a:ext cx="8175141" cy="3884454"/>
          </a:xfrm>
        </p:spPr>
        <p:txBody>
          <a:bodyPr/>
          <a:lstStyle/>
          <a:p>
            <a:r>
              <a:rPr lang="ru-RU" sz="5200" dirty="0"/>
              <a:t>Использование игровых приёмов  в коррекции письменной речи обучающихся с ЗПР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A692BC8-40D8-4D5F-8DC0-6EE299166A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1650" y="4758432"/>
            <a:ext cx="8036187" cy="1046020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ГКОУ УР «ШКОЛА № 39»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Учитель – логопед Терентьева Т.Е.  </a:t>
            </a:r>
          </a:p>
        </p:txBody>
      </p:sp>
    </p:spTree>
    <p:extLst>
      <p:ext uri="{BB962C8B-B14F-4D97-AF65-F5344CB8AC3E}">
        <p14:creationId xmlns:p14="http://schemas.microsoft.com/office/powerpoint/2010/main" val="18131359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4953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E1FBD7-4CA9-4342-B5AF-D5284A6A2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Игровой приём «Рассыпушечка».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46901E3-C2F1-4AE9-8640-FBA5A10231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7546" y="1074198"/>
            <a:ext cx="9668710" cy="4882719"/>
          </a:xfrm>
        </p:spPr>
        <p:txBody>
          <a:bodyPr>
            <a:normAutofit fontScale="92500" lnSpcReduction="10000"/>
          </a:bodyPr>
          <a:lstStyle/>
          <a:p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1. Развитие звуко-буквенного анализа и синтеза</a:t>
            </a:r>
          </a:p>
          <a:p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А)   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У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                    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С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                       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П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               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-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СУП </a:t>
            </a:r>
            <a:r>
              <a:rPr lang="ru-RU" sz="1800" i="1" dirty="0">
                <a:solidFill>
                  <a:schemeClr val="accent2">
                    <a:lumMod val="75000"/>
                  </a:schemeClr>
                </a:solidFill>
              </a:rPr>
              <a:t>(по первому звуку)</a:t>
            </a:r>
            <a:endParaRPr lang="ru-RU" sz="1600" i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ru-RU" sz="1600" i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ru-RU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Б)     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К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               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М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                     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А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             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-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МАК </a:t>
            </a:r>
            <a:r>
              <a:rPr lang="ru-RU" sz="1800" i="1" dirty="0">
                <a:solidFill>
                  <a:schemeClr val="accent2">
                    <a:lumMod val="75000"/>
                  </a:schemeClr>
                </a:solidFill>
              </a:rPr>
              <a:t>(по последнему звуку)</a:t>
            </a:r>
            <a:endParaRPr lang="ru-RU" sz="1600" i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ru-RU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ru-RU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В) 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К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               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А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                  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К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                 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О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                    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Ш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           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- КОШКА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i="1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                                                                          </a:t>
            </a:r>
            <a:r>
              <a:rPr lang="ru-RU" sz="1600" i="1" dirty="0">
                <a:solidFill>
                  <a:schemeClr val="accent2">
                    <a:lumMod val="75000"/>
                  </a:schemeClr>
                </a:solidFill>
              </a:rPr>
              <a:t>(по заданному </a:t>
            </a:r>
          </a:p>
          <a:p>
            <a:r>
              <a:rPr lang="ru-RU" sz="1600" i="1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                                                                                                            звуку)</a:t>
            </a:r>
            <a:endParaRPr lang="ru-RU" sz="1600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ru-RU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Г) без картинок: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И, </a:t>
            </a:r>
            <a:r>
              <a:rPr lang="ru-RU" sz="2400" u="sng" dirty="0">
                <a:solidFill>
                  <a:schemeClr val="accent1"/>
                </a:solidFill>
              </a:rPr>
              <a:t>К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, Н, А, Г – КНИГА; О, Т, К, О, Р, </a:t>
            </a:r>
            <a:r>
              <a:rPr lang="ru-RU" sz="2400" u="sng" dirty="0">
                <a:solidFill>
                  <a:schemeClr val="accent1"/>
                </a:solidFill>
              </a:rPr>
              <a:t>Д </a:t>
            </a:r>
            <a:r>
              <a:rPr lang="ru-RU" sz="2400" dirty="0"/>
              <a:t>-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ДОКТОР</a:t>
            </a:r>
            <a:endParaRPr lang="ru-RU" sz="2400" u="sng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7148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284B5B-D14E-4445-AECD-19E94ACDA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852" y="609599"/>
            <a:ext cx="8651150" cy="5499653"/>
          </a:xfrm>
        </p:spPr>
        <p:txBody>
          <a:bodyPr>
            <a:normAutofit fontScale="90000"/>
          </a:bodyPr>
          <a:lstStyle/>
          <a:p>
            <a:r>
              <a:rPr lang="ru-RU" sz="3100" dirty="0">
                <a:solidFill>
                  <a:schemeClr val="accent2">
                    <a:lumMod val="75000"/>
                  </a:schemeClr>
                </a:solidFill>
              </a:rPr>
              <a:t>2. Развитие слогового состава слова.</a:t>
            </a:r>
            <a:br>
              <a:rPr lang="ru-RU" sz="27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/>
              <a:t>А) «Рассыпушечка» в виде      Б) Игра по типу «Морской бой» </a:t>
            </a:r>
            <a:br>
              <a:rPr lang="ru-RU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     </a:t>
            </a:r>
            <a:r>
              <a:rPr lang="ru-RU" dirty="0"/>
              <a:t>пазлов</a:t>
            </a:r>
            <a:br>
              <a:rPr lang="ru-RU" dirty="0"/>
            </a:br>
            <a:r>
              <a:rPr lang="ru-RU" dirty="0"/>
              <a:t>                                                        </a:t>
            </a: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br>
              <a:rPr lang="ru-RU" dirty="0"/>
            </a:br>
            <a:r>
              <a:rPr lang="ru-RU" dirty="0"/>
              <a:t>В) По заданному слогу (3)                       Г) По слуховому восприятию</a:t>
            </a:r>
            <a:br>
              <a:rPr lang="ru-RU" dirty="0"/>
            </a:br>
            <a:br>
              <a:rPr lang="ru-RU" dirty="0"/>
            </a:br>
            <a:r>
              <a:rPr lang="ru-RU" dirty="0"/>
              <a:t>                                                                      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ША, КА </a:t>
            </a:r>
            <a:r>
              <a:rPr lang="ru-RU" dirty="0"/>
              <a:t>- КАША    </a:t>
            </a:r>
            <a:br>
              <a:rPr lang="ru-RU" dirty="0"/>
            </a:br>
            <a:br>
              <a:rPr lang="ru-RU" dirty="0"/>
            </a:br>
            <a:r>
              <a:rPr lang="ru-RU" dirty="0"/>
              <a:t>                                                                      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КЕ, РА, ТА </a:t>
            </a:r>
            <a:r>
              <a:rPr lang="ru-RU" dirty="0">
                <a:solidFill>
                  <a:schemeClr val="accent2"/>
                </a:solidFill>
              </a:rPr>
              <a:t>- </a:t>
            </a:r>
            <a:r>
              <a:rPr lang="ru-RU" dirty="0"/>
              <a:t>РАКЕТА</a:t>
            </a:r>
            <a:br>
              <a:rPr lang="ru-RU" dirty="0"/>
            </a:br>
            <a:br>
              <a:rPr lang="ru-RU" dirty="0"/>
            </a:b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РУ</a:t>
            </a:r>
            <a:r>
              <a:rPr lang="ru-RU" dirty="0"/>
              <a:t>          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КА</a:t>
            </a:r>
            <a:r>
              <a:rPr lang="ru-RU" dirty="0"/>
              <a:t>             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ВИ</a:t>
            </a:r>
            <a:r>
              <a:rPr lang="ru-RU" dirty="0"/>
              <a:t>              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ЦА             ТА, ВИ, МИН - </a:t>
            </a:r>
            <a:r>
              <a:rPr lang="ru-RU" dirty="0"/>
              <a:t>ВИТАМИН</a:t>
            </a:r>
            <a:br>
              <a:rPr lang="ru-RU" dirty="0"/>
            </a:br>
            <a:r>
              <a:rPr lang="ru-RU" dirty="0"/>
              <a:t>                 РУКАВИЦА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0392835-A6D8-4DFC-8A4F-DF606BC9D4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4943" y="1396670"/>
            <a:ext cx="2405431" cy="243652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0D181B4-CEDA-4DC7-9B9D-5D27A27E16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003" y="1340348"/>
            <a:ext cx="3735964" cy="243652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0BF8E78-853C-40F8-9A94-1592FFB8C2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553" y="4159748"/>
            <a:ext cx="1299918" cy="117060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7EC521C-067C-42CD-98C1-16DF325743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31922" y="4345417"/>
            <a:ext cx="933860" cy="95545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DE1D274-150E-420A-8DDC-6CB73583EF0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1266"/>
          <a:stretch/>
        </p:blipFill>
        <p:spPr>
          <a:xfrm>
            <a:off x="2618512" y="4159748"/>
            <a:ext cx="1262481" cy="1141122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C263954B-85E4-4199-BF8C-0EE092601F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12444" y="4345417"/>
            <a:ext cx="621846" cy="847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3247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0B025C-1286-4F05-8ED8-D4FF85E14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0817" y="372862"/>
            <a:ext cx="9416764" cy="6134469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3. Работа с предложением и текстом.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1800" dirty="0"/>
              <a:t>А)           (У)              (РА)             (И)         (РО)          (ЗА) –                     . </a:t>
            </a:r>
            <a:r>
              <a:rPr lang="ru-RU" i="1" dirty="0">
                <a:solidFill>
                  <a:schemeClr val="accent2">
                    <a:lumMod val="75000"/>
                  </a:schemeClr>
                </a:solidFill>
              </a:rPr>
              <a:t>У Раи роза</a:t>
            </a:r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.</a:t>
            </a:r>
            <a:br>
              <a:rPr lang="ru-RU" dirty="0"/>
            </a:br>
            <a:r>
              <a:rPr lang="ru-RU" sz="1800" dirty="0"/>
              <a:t>Б) «Рассыпанные» слова собрать по схеме: </a:t>
            </a:r>
            <a:r>
              <a:rPr lang="ru-RU" sz="1800" cap="all" dirty="0">
                <a:solidFill>
                  <a:schemeClr val="accent2">
                    <a:lumMod val="75000"/>
                  </a:schemeClr>
                </a:solidFill>
              </a:rPr>
              <a:t>Когда?                  Какой? ______.</a:t>
            </a:r>
            <a:br>
              <a:rPr lang="ru-RU" sz="18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1800" dirty="0">
                <a:solidFill>
                  <a:schemeClr val="accent2">
                    <a:lumMod val="75000"/>
                  </a:schemeClr>
                </a:solidFill>
              </a:rPr>
              <a:t>    </a:t>
            </a:r>
            <a:r>
              <a:rPr lang="ru-RU" sz="1800" cap="all" dirty="0">
                <a:solidFill>
                  <a:schemeClr val="accent2">
                    <a:lumMod val="75000"/>
                  </a:schemeClr>
                </a:solidFill>
              </a:rPr>
              <a:t>Мороз, ночью, ударил, сильный  </a:t>
            </a:r>
            <a:r>
              <a:rPr lang="ru-RU" sz="1800" dirty="0">
                <a:solidFill>
                  <a:schemeClr val="accent2">
                    <a:lumMod val="75000"/>
                  </a:schemeClr>
                </a:solidFill>
              </a:rPr>
              <a:t> - </a:t>
            </a:r>
            <a:r>
              <a:rPr lang="ru-RU" sz="1800" i="1" cap="all" dirty="0"/>
              <a:t>Ночью ударил сильный мороз.</a:t>
            </a:r>
            <a:br>
              <a:rPr lang="ru-RU" sz="1800" i="1" cap="all" dirty="0"/>
            </a:br>
            <a:r>
              <a:rPr lang="ru-RU" sz="1800" cap="all" dirty="0"/>
              <a:t>В</a:t>
            </a:r>
            <a:r>
              <a:rPr lang="ru-RU" sz="1800" dirty="0"/>
              <a:t>) Собрать предложения по подсказке (1 слово подчёркнуто)</a:t>
            </a:r>
            <a:br>
              <a:rPr lang="ru-RU" sz="1800" dirty="0"/>
            </a:br>
            <a:r>
              <a:rPr lang="ru-RU" sz="1800" dirty="0">
                <a:solidFill>
                  <a:schemeClr val="accent2">
                    <a:lumMod val="75000"/>
                  </a:schemeClr>
                </a:solidFill>
              </a:rPr>
              <a:t>                     СЛАДКИЙ, МЁД, ОЧЕНЬ, </a:t>
            </a:r>
            <a:r>
              <a:rPr lang="ru-RU" sz="1800" u="sng" dirty="0">
                <a:solidFill>
                  <a:schemeClr val="accent2">
                    <a:lumMod val="75000"/>
                  </a:schemeClr>
                </a:solidFill>
              </a:rPr>
              <a:t>МЕДВЕДЬ,</a:t>
            </a:r>
            <a:r>
              <a:rPr lang="ru-RU" sz="1800" dirty="0">
                <a:solidFill>
                  <a:schemeClr val="accent2">
                    <a:lumMod val="75000"/>
                  </a:schemeClr>
                </a:solidFill>
              </a:rPr>
              <a:t> ЛЮБИТ</a:t>
            </a:r>
            <a:br>
              <a:rPr lang="ru-RU" sz="18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/>
              <a:t>                     </a:t>
            </a:r>
            <a:r>
              <a:rPr lang="ru-RU" i="1" dirty="0"/>
              <a:t>МЕДВЕДЬ ОЧЕНЬ ЛЮБИТ СЛАДКИЙ МЁД.</a:t>
            </a:r>
            <a:br>
              <a:rPr lang="ru-RU" sz="1800" dirty="0"/>
            </a:br>
            <a:r>
              <a:rPr lang="ru-RU" sz="1800" dirty="0"/>
              <a:t>Г) Из «рассыпанных» предложений собрать текст.</a:t>
            </a:r>
            <a:br>
              <a:rPr lang="ru-RU" sz="1800" dirty="0"/>
            </a:br>
            <a:endParaRPr lang="ru-RU" sz="2400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E0590108-402E-47F8-B9DD-72594A821FAE}"/>
              </a:ext>
            </a:extLst>
          </p:cNvPr>
          <p:cNvCxnSpPr/>
          <p:nvPr/>
        </p:nvCxnSpPr>
        <p:spPr>
          <a:xfrm>
            <a:off x="6687842" y="1571610"/>
            <a:ext cx="9011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1501C947-5CAE-4AE8-A1D3-56DD04CAC259}"/>
              </a:ext>
            </a:extLst>
          </p:cNvPr>
          <p:cNvCxnSpPr/>
          <p:nvPr/>
        </p:nvCxnSpPr>
        <p:spPr>
          <a:xfrm>
            <a:off x="6687842" y="1683798"/>
            <a:ext cx="9011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1352EC6-01F3-4297-865D-934A616D39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9333"/>
          <a:stretch/>
        </p:blipFill>
        <p:spPr>
          <a:xfrm>
            <a:off x="532402" y="3861730"/>
            <a:ext cx="3664034" cy="186035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559632F-2C99-4AFA-A4E5-88A625C8DA1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053" r="33786" b="13248"/>
          <a:stretch/>
        </p:blipFill>
        <p:spPr>
          <a:xfrm>
            <a:off x="4331037" y="3879904"/>
            <a:ext cx="3861787" cy="1922685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7B5E3A1-2D6A-404E-BBA2-4E57E69667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8385" y="4081876"/>
            <a:ext cx="1329818" cy="94227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95E3BED-CADA-483A-9F9A-18FF92A5DD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21947" y="5365111"/>
            <a:ext cx="1330503" cy="94227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03B3BF1-44ED-4883-9A41-0C93E78FB6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8917" y="2663316"/>
            <a:ext cx="980146" cy="119841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BFA722E-0A5F-4C82-9421-54BCEBC079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9002" y="925412"/>
            <a:ext cx="635018" cy="55672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BB9D850-9558-4581-8410-0FE26CC1E72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62204" y="947044"/>
            <a:ext cx="761258" cy="57695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EB9D5BDF-E79C-466E-B6A8-30A65717900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12586" y="859206"/>
            <a:ext cx="761258" cy="70597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7E0BCD9-A9A1-48C7-9EF2-42681AAB0A0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67618" y="876497"/>
            <a:ext cx="407417" cy="647501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2D916DF-D044-4557-BA02-EB8C3DC14EA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95667" y="891144"/>
            <a:ext cx="570733" cy="590996"/>
          </a:xfrm>
          <a:prstGeom prst="rect">
            <a:avLst/>
          </a:prstGeom>
        </p:spPr>
      </p:pic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5F728D31-0DFA-4099-8FB4-85A1434D7FED}"/>
              </a:ext>
            </a:extLst>
          </p:cNvPr>
          <p:cNvCxnSpPr>
            <a:cxnSpLocks/>
          </p:cNvCxnSpPr>
          <p:nvPr/>
        </p:nvCxnSpPr>
        <p:spPr>
          <a:xfrm>
            <a:off x="6680153" y="947044"/>
            <a:ext cx="1" cy="3829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0B8B97BD-5941-4743-B255-3BA81E12D90A}"/>
              </a:ext>
            </a:extLst>
          </p:cNvPr>
          <p:cNvSpPr/>
          <p:nvPr/>
        </p:nvSpPr>
        <p:spPr>
          <a:xfrm>
            <a:off x="6687841" y="1170648"/>
            <a:ext cx="188706" cy="1521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id="{3354582A-BB6E-4CD4-A26B-7C2AD09E67EE}"/>
              </a:ext>
            </a:extLst>
          </p:cNvPr>
          <p:cNvCxnSpPr/>
          <p:nvPr/>
        </p:nvCxnSpPr>
        <p:spPr>
          <a:xfrm>
            <a:off x="7098917" y="102160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7454FFB6-43DA-43EB-943A-AD0E6DCC7C86}"/>
              </a:ext>
            </a:extLst>
          </p:cNvPr>
          <p:cNvCxnSpPr>
            <a:cxnSpLocks/>
          </p:cNvCxnSpPr>
          <p:nvPr/>
        </p:nvCxnSpPr>
        <p:spPr>
          <a:xfrm>
            <a:off x="7007462" y="947044"/>
            <a:ext cx="4162" cy="3757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7F900314-2602-43D1-BB52-B858ED53AF57}"/>
              </a:ext>
            </a:extLst>
          </p:cNvPr>
          <p:cNvSpPr/>
          <p:nvPr/>
        </p:nvSpPr>
        <p:spPr>
          <a:xfrm>
            <a:off x="7007462" y="1170648"/>
            <a:ext cx="163973" cy="1605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9F4EB659-0048-48E6-AA3B-3F1B498A3320}"/>
              </a:ext>
            </a:extLst>
          </p:cNvPr>
          <p:cNvSpPr/>
          <p:nvPr/>
        </p:nvSpPr>
        <p:spPr>
          <a:xfrm>
            <a:off x="7171434" y="1170648"/>
            <a:ext cx="197029" cy="1593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ABBB8842-2BAA-416B-8B11-512DAC1C5D74}"/>
              </a:ext>
            </a:extLst>
          </p:cNvPr>
          <p:cNvSpPr/>
          <p:nvPr/>
        </p:nvSpPr>
        <p:spPr>
          <a:xfrm>
            <a:off x="7495216" y="1154098"/>
            <a:ext cx="183967" cy="1686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  </a:t>
            </a: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887FB8D0-631F-4DBA-82CF-FAFFB7A7C6F2}"/>
              </a:ext>
            </a:extLst>
          </p:cNvPr>
          <p:cNvSpPr/>
          <p:nvPr/>
        </p:nvSpPr>
        <p:spPr>
          <a:xfrm>
            <a:off x="7695771" y="1154098"/>
            <a:ext cx="183967" cy="16866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32277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AB4EFC-1AEE-44BB-B03F-13721ED53E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060" y="336891"/>
            <a:ext cx="9909016" cy="6161564"/>
          </a:xfrm>
        </p:spPr>
        <p:txBody>
          <a:bodyPr>
            <a:normAutofit fontScale="90000"/>
          </a:bodyPr>
          <a:lstStyle/>
          <a:p>
            <a:r>
              <a:rPr lang="ru-RU" sz="4400" dirty="0"/>
              <a:t>Игровой приём «Прятки».</a:t>
            </a:r>
            <a:br>
              <a:rPr lang="ru-RU" sz="4400" dirty="0"/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А) Найди букву (корректурные пробы)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Б) Найди слова                            В) Найди                 Г) Прочитай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             предложения       «спрятанный» текст                    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            </a:t>
            </a:r>
            <a:r>
              <a:rPr lang="ru-RU" sz="1600" dirty="0" err="1">
                <a:solidFill>
                  <a:schemeClr val="tx1"/>
                </a:solidFill>
              </a:rPr>
              <a:t>мнюнпришлатвеснааою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                                                                                       </a:t>
            </a:r>
            <a:r>
              <a:rPr lang="ru-RU" sz="1600" dirty="0" err="1">
                <a:solidFill>
                  <a:schemeClr val="tx1"/>
                </a:solidFill>
              </a:rPr>
              <a:t>бвтаетдвнёкдснеглыдшт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                                                                                       </a:t>
            </a:r>
            <a:r>
              <a:rPr lang="ru-RU" sz="1600" dirty="0" err="1">
                <a:solidFill>
                  <a:schemeClr val="tx1"/>
                </a:solidFill>
              </a:rPr>
              <a:t>ьйыпбегуттчщкручьийутд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                                                                                       </a:t>
            </a:r>
            <a:r>
              <a:rPr lang="ru-RU" sz="1600" dirty="0" err="1">
                <a:solidFill>
                  <a:schemeClr val="tx1"/>
                </a:solidFill>
              </a:rPr>
              <a:t>детиыпускаютскораблики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   -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sz="2400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  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-</a:t>
            </a:r>
            <a:r>
              <a:rPr lang="en-US" sz="2400" dirty="0">
                <a:solidFill>
                  <a:schemeClr val="accent2">
                    <a:lumMod val="75000"/>
                  </a:schemeClr>
                </a:solidFill>
              </a:rPr>
              <a:t>    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sz="2400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     </a:t>
            </a:r>
            <a:br>
              <a:rPr lang="en-US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en-US" sz="2400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     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                 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                 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                                                                                               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             </a:t>
            </a:r>
            <a:endParaRPr lang="ru-RU" sz="40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37CAD05-7E4E-4275-83DC-AA8A4619E1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060" y="3066742"/>
            <a:ext cx="2093327" cy="245847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56FE709-F685-4DD2-83AF-32475714F5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7366" y="2983821"/>
            <a:ext cx="1992435" cy="255786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0C4F4797-DA31-435A-B851-0CEA78246F2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4452" b="22858"/>
          <a:stretch/>
        </p:blipFill>
        <p:spPr>
          <a:xfrm>
            <a:off x="318060" y="5687936"/>
            <a:ext cx="3684234" cy="38040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6E51690-BC4A-44D6-BF6C-538EAECA4C3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" r="24452" b="17820"/>
          <a:stretch/>
        </p:blipFill>
        <p:spPr>
          <a:xfrm>
            <a:off x="4173705" y="5676615"/>
            <a:ext cx="4016347" cy="40007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EE2581E-951C-42D6-838C-0D97687A6D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8060" y="1293655"/>
            <a:ext cx="2177975" cy="131721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543AE54-9644-4B3A-AB13-934D725BA4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69847" y="1440874"/>
            <a:ext cx="2602963" cy="113819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B858CEB-94D1-4C8B-93A1-8D7D3C5CC6B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82659" y="1309454"/>
            <a:ext cx="1426681" cy="131721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531A28D-40A3-4FF1-B66A-4F1C43D9803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83152" y="1309453"/>
            <a:ext cx="2491667" cy="130815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910F5CC-692D-463C-A99B-49463450E5AE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-1" t="1" r="51457" b="33478"/>
          <a:stretch/>
        </p:blipFill>
        <p:spPr>
          <a:xfrm>
            <a:off x="426792" y="6100134"/>
            <a:ext cx="3444536" cy="33496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21946FEF-1D87-4E7C-8B34-A9BC5810D7CD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r="47464" b="20520"/>
          <a:stretch/>
        </p:blipFill>
        <p:spPr>
          <a:xfrm>
            <a:off x="4263300" y="6068339"/>
            <a:ext cx="3926752" cy="381856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846A315-DAB4-4ED5-BC56-FB60C660671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32955" y="3370136"/>
            <a:ext cx="2388094" cy="2045243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DD8FA1C1-4F67-42B5-96A3-7A10C05242E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529801" y="3429000"/>
            <a:ext cx="2602963" cy="909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0605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CFEAA7-330A-485D-9D09-ADE174E5F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5514" y="434566"/>
            <a:ext cx="9087272" cy="5450186"/>
          </a:xfrm>
        </p:spPr>
        <p:txBody>
          <a:bodyPr>
            <a:normAutofit/>
          </a:bodyPr>
          <a:lstStyle/>
          <a:p>
            <a:r>
              <a:rPr lang="ru-RU" sz="4000" dirty="0"/>
              <a:t>Игровой приём «Шифровальщик».</a:t>
            </a:r>
            <a:br>
              <a:rPr lang="ru-RU" sz="4000" dirty="0"/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А) обозначение букв символами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       Б      К – Б     К (Б</a:t>
            </a:r>
            <a:r>
              <a:rPr lang="ru-RU" sz="2400" dirty="0"/>
              <a:t>А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К – Б</a:t>
            </a:r>
            <a:r>
              <a:rPr lang="ru-RU" sz="2400" dirty="0"/>
              <a:t>О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К); </a:t>
            </a:r>
            <a:r>
              <a:rPr lang="en-US" sz="2400" dirty="0">
                <a:solidFill>
                  <a:schemeClr val="accent2">
                    <a:lumMod val="75000"/>
                  </a:schemeClr>
                </a:solidFill>
              </a:rPr>
              <a:t>||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ла</a:t>
            </a:r>
            <a:r>
              <a:rPr lang="en-US" sz="2400" dirty="0">
                <a:solidFill>
                  <a:schemeClr val="accent2">
                    <a:lumMod val="75000"/>
                  </a:schemeClr>
                </a:solidFill>
              </a:rPr>
              <a:t>|||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</a:rPr>
              <a:t>ок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 - </a:t>
            </a:r>
            <a:r>
              <a:rPr lang="ru-RU" sz="2400" i="1" dirty="0"/>
              <a:t>П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</a:rPr>
              <a:t>ЛА</a:t>
            </a:r>
            <a:r>
              <a:rPr lang="ru-RU" sz="2400" i="1" dirty="0"/>
              <a:t>Т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</a:rPr>
              <a:t>ОК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        а   ушка – </a:t>
            </a:r>
            <a:r>
              <a:rPr lang="ru-RU" sz="2400" i="1" dirty="0" err="1"/>
              <a:t>БаБушка</a:t>
            </a:r>
            <a:r>
              <a:rPr lang="ru-RU" sz="2400" i="1" dirty="0"/>
              <a:t>,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       е   ушка – </a:t>
            </a:r>
            <a:r>
              <a:rPr lang="ru-RU" sz="2400" i="1" dirty="0" err="1"/>
              <a:t>ДеДушка</a:t>
            </a:r>
            <a:r>
              <a:rPr lang="ru-RU" sz="2400" i="1" dirty="0"/>
              <a:t> 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Б) обозначение слов только заданными буквами</a:t>
            </a:r>
            <a:br>
              <a:rPr lang="ru-RU" sz="2400" i="1" dirty="0"/>
            </a:br>
            <a:r>
              <a:rPr lang="ru-RU" sz="2400" i="1" dirty="0"/>
              <a:t>      </a:t>
            </a:r>
            <a:r>
              <a:rPr lang="ru-RU" sz="2400" i="1" u="sng" dirty="0"/>
              <a:t>А</a:t>
            </a:r>
            <a:r>
              <a:rPr lang="ru-RU" sz="2400" i="1" dirty="0"/>
              <a:t> (МАК), </a:t>
            </a:r>
            <a:r>
              <a:rPr lang="ru-RU" sz="2400" i="1" u="sng" dirty="0"/>
              <a:t>Ы</a:t>
            </a:r>
            <a:r>
              <a:rPr lang="ru-RU" sz="2400" i="1" dirty="0"/>
              <a:t> </a:t>
            </a:r>
            <a:r>
              <a:rPr lang="ru-RU" sz="2400" i="1" u="sng" dirty="0"/>
              <a:t>А</a:t>
            </a:r>
            <a:r>
              <a:rPr lang="ru-RU" sz="2400" i="1" dirty="0"/>
              <a:t> (РЫБА), </a:t>
            </a:r>
            <a:r>
              <a:rPr lang="ru-RU" sz="2400" i="1" u="sng" dirty="0"/>
              <a:t>У</a:t>
            </a:r>
            <a:r>
              <a:rPr lang="ru-RU" sz="2400" i="1" dirty="0"/>
              <a:t> </a:t>
            </a:r>
            <a:r>
              <a:rPr lang="ru-RU" sz="2400" i="1" u="sng" dirty="0"/>
              <a:t>А</a:t>
            </a:r>
            <a:r>
              <a:rPr lang="ru-RU" sz="2400" i="1" dirty="0"/>
              <a:t> </a:t>
            </a:r>
            <a:r>
              <a:rPr lang="ru-RU" sz="2400" i="1" u="sng" dirty="0" err="1"/>
              <a:t>А</a:t>
            </a:r>
            <a:r>
              <a:rPr lang="ru-RU" sz="2400" i="1" dirty="0"/>
              <a:t> (БУМАГА), Д  Б (ДОБРЫЙ)</a:t>
            </a:r>
            <a:br>
              <a:rPr lang="ru-RU" sz="2400" i="1" dirty="0"/>
            </a:br>
            <a:r>
              <a:rPr lang="ru-RU" sz="2400" i="1" dirty="0"/>
              <a:t>  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В) обозначение слов буквами и цифрами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      </a:t>
            </a:r>
            <a:r>
              <a:rPr lang="ru-RU" sz="2400" i="1" dirty="0">
                <a:solidFill>
                  <a:schemeClr val="accent5"/>
                </a:solidFill>
              </a:rPr>
              <a:t>В</a:t>
            </a:r>
            <a:r>
              <a:rPr lang="ru-RU" sz="2400" i="1" dirty="0"/>
              <a:t>1</a:t>
            </a:r>
            <a:r>
              <a:rPr lang="ru-RU" sz="2400" i="1" dirty="0">
                <a:solidFill>
                  <a:schemeClr val="accent3">
                    <a:lumMod val="50000"/>
                  </a:schemeClr>
                </a:solidFill>
              </a:rPr>
              <a:t>Ф</a:t>
            </a:r>
            <a:r>
              <a:rPr lang="ru-RU" sz="2400" i="1" dirty="0"/>
              <a:t>3 (</a:t>
            </a:r>
            <a:r>
              <a:rPr lang="ru-RU" sz="2400" i="1" dirty="0" err="1">
                <a:solidFill>
                  <a:schemeClr val="accent5"/>
                </a:solidFill>
              </a:rPr>
              <a:t>В</a:t>
            </a:r>
            <a:r>
              <a:rPr lang="ru-RU" sz="2400" i="1" dirty="0" err="1"/>
              <a:t>а</a:t>
            </a:r>
            <a:r>
              <a:rPr lang="ru-RU" sz="2400" i="1" dirty="0" err="1">
                <a:solidFill>
                  <a:schemeClr val="accent3">
                    <a:lumMod val="50000"/>
                  </a:schemeClr>
                </a:solidFill>
              </a:rPr>
              <a:t>Ф</a:t>
            </a:r>
            <a:r>
              <a:rPr lang="ru-RU" sz="2400" i="1" dirty="0" err="1"/>
              <a:t>ли</a:t>
            </a:r>
            <a:r>
              <a:rPr lang="ru-RU" sz="2400" i="1" dirty="0"/>
              <a:t>), </a:t>
            </a:r>
            <a:r>
              <a:rPr lang="ru-RU" sz="2400" i="1" dirty="0">
                <a:solidFill>
                  <a:schemeClr val="accent5"/>
                </a:solidFill>
              </a:rPr>
              <a:t>Б</a:t>
            </a:r>
            <a:r>
              <a:rPr lang="ru-RU" sz="2400" i="1" dirty="0"/>
              <a:t>1</a:t>
            </a:r>
            <a:r>
              <a:rPr lang="ru-RU" sz="2400" i="1" dirty="0">
                <a:solidFill>
                  <a:schemeClr val="accent5"/>
                </a:solidFill>
              </a:rPr>
              <a:t>Б</a:t>
            </a:r>
            <a:r>
              <a:rPr lang="ru-RU" sz="2400" i="1" dirty="0"/>
              <a:t>5 (</a:t>
            </a:r>
            <a:r>
              <a:rPr lang="ru-RU" sz="2400" i="1" dirty="0" err="1">
                <a:solidFill>
                  <a:schemeClr val="accent5"/>
                </a:solidFill>
              </a:rPr>
              <a:t>Б</a:t>
            </a:r>
            <a:r>
              <a:rPr lang="ru-RU" sz="2400" i="1" dirty="0" err="1"/>
              <a:t>ара</a:t>
            </a:r>
            <a:r>
              <a:rPr lang="ru-RU" sz="2400" i="1" dirty="0" err="1">
                <a:solidFill>
                  <a:schemeClr val="accent5"/>
                </a:solidFill>
              </a:rPr>
              <a:t>Б</a:t>
            </a:r>
            <a:r>
              <a:rPr lang="ru-RU" sz="2400" i="1" dirty="0" err="1"/>
              <a:t>ан</a:t>
            </a:r>
            <a:r>
              <a:rPr lang="ru-RU" sz="2400" i="1" dirty="0"/>
              <a:t>), </a:t>
            </a:r>
            <a:r>
              <a:rPr lang="ru-RU" sz="2400" i="1" dirty="0">
                <a:solidFill>
                  <a:schemeClr val="accent3">
                    <a:lumMod val="50000"/>
                  </a:schemeClr>
                </a:solidFill>
              </a:rPr>
              <a:t>П</a:t>
            </a:r>
            <a:r>
              <a:rPr lang="ru-RU" sz="2400" i="1" dirty="0"/>
              <a:t>1</a:t>
            </a:r>
            <a:r>
              <a:rPr lang="ru-RU" sz="2400" i="1" dirty="0">
                <a:solidFill>
                  <a:schemeClr val="accent5"/>
                </a:solidFill>
              </a:rPr>
              <a:t>Б</a:t>
            </a:r>
            <a:r>
              <a:rPr lang="ru-RU" sz="2400" i="1" dirty="0"/>
              <a:t>3 (</a:t>
            </a:r>
            <a:r>
              <a:rPr lang="ru-RU" sz="2400" i="1" dirty="0" err="1">
                <a:solidFill>
                  <a:schemeClr val="accent3">
                    <a:lumMod val="50000"/>
                  </a:schemeClr>
                </a:solidFill>
              </a:rPr>
              <a:t>П</a:t>
            </a:r>
            <a:r>
              <a:rPr lang="ru-RU" sz="2400" i="1" dirty="0" err="1"/>
              <a:t>о</a:t>
            </a:r>
            <a:r>
              <a:rPr lang="ru-RU" sz="2400" i="1" dirty="0" err="1">
                <a:solidFill>
                  <a:schemeClr val="accent5"/>
                </a:solidFill>
              </a:rPr>
              <a:t>Б</a:t>
            </a:r>
            <a:r>
              <a:rPr lang="ru-RU" sz="2400" i="1" dirty="0" err="1"/>
              <a:t>еда</a:t>
            </a:r>
            <a:r>
              <a:rPr lang="ru-RU" sz="2400" i="1" dirty="0"/>
              <a:t>) 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  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Г) графические диктанты                                        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  ь . (Вчера был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</a:rPr>
              <a:t>сил</a:t>
            </a:r>
            <a:r>
              <a:rPr lang="ru-RU" sz="2400" i="1" u="sng" dirty="0" err="1">
                <a:solidFill>
                  <a:schemeClr val="accent2">
                    <a:lumMod val="75000"/>
                  </a:schemeClr>
                </a:solidFill>
              </a:rPr>
              <a:t>Ь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</a:rPr>
              <a:t>ный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</a:rPr>
              <a:t>дожд</a:t>
            </a:r>
            <a:r>
              <a:rPr lang="ru-RU" sz="2400" i="1" u="sng" dirty="0" err="1">
                <a:solidFill>
                  <a:schemeClr val="accent2">
                    <a:lumMod val="75000"/>
                  </a:schemeClr>
                </a:solidFill>
              </a:rPr>
              <a:t>Ь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.)     </a:t>
            </a:r>
            <a:br>
              <a:rPr lang="ru-RU" sz="24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                                          .   (</a:t>
            </a:r>
            <a:r>
              <a:rPr lang="ru-RU" sz="2400" u="sng" dirty="0" err="1">
                <a:solidFill>
                  <a:schemeClr val="accent2">
                    <a:lumMod val="75000"/>
                  </a:schemeClr>
                </a:solidFill>
              </a:rPr>
              <a:t>Ол</a:t>
            </a:r>
            <a:r>
              <a:rPr lang="ru-RU" sz="2400" i="1" u="sng" dirty="0" err="1">
                <a:solidFill>
                  <a:schemeClr val="accent2">
                    <a:lumMod val="75000"/>
                  </a:schemeClr>
                </a:solidFill>
              </a:rPr>
              <a:t>Ь</a:t>
            </a:r>
            <a:r>
              <a:rPr lang="ru-RU" sz="2400" u="sng" dirty="0" err="1">
                <a:solidFill>
                  <a:schemeClr val="accent2">
                    <a:lumMod val="75000"/>
                  </a:schemeClr>
                </a:solidFill>
              </a:rPr>
              <a:t>га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 гуляла без 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</a:rPr>
              <a:t>пал</a:t>
            </a:r>
            <a:r>
              <a:rPr lang="ru-RU" sz="2400" i="1" u="sng" dirty="0" err="1">
                <a:solidFill>
                  <a:schemeClr val="accent2">
                    <a:lumMod val="75000"/>
                  </a:schemeClr>
                </a:solidFill>
              </a:rPr>
              <a:t>Ь</a:t>
            </a:r>
            <a:r>
              <a:rPr lang="ru-RU" sz="2400" dirty="0" err="1">
                <a:solidFill>
                  <a:schemeClr val="accent2">
                    <a:lumMod val="75000"/>
                  </a:schemeClr>
                </a:solidFill>
              </a:rPr>
              <a:t>то</a:t>
            </a:r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.)                              </a:t>
            </a:r>
            <a:endParaRPr lang="ru-RU" sz="4000" dirty="0">
              <a:solidFill>
                <a:schemeClr val="accent2">
                  <a:lumMod val="75000"/>
                </a:schemeClr>
              </a:solidFill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F2EC0A77-1FD6-466F-AB75-1AA3100E1A55}"/>
              </a:ext>
            </a:extLst>
          </p:cNvPr>
          <p:cNvCxnSpPr/>
          <p:nvPr/>
        </p:nvCxnSpPr>
        <p:spPr>
          <a:xfrm>
            <a:off x="789587" y="5043894"/>
            <a:ext cx="63919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F87D6A05-EE4D-4927-A1D9-7465BB5EDA6B}"/>
              </a:ext>
            </a:extLst>
          </p:cNvPr>
          <p:cNvSpPr txBox="1"/>
          <p:nvPr/>
        </p:nvSpPr>
        <p:spPr>
          <a:xfrm>
            <a:off x="3329129" y="4058383"/>
            <a:ext cx="573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chemeClr val="accent1"/>
                </a:solidFill>
              </a:rPr>
              <a:t>     </a:t>
            </a:r>
          </a:p>
        </p:txBody>
      </p: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E4F46041-0365-45F6-8FA1-2C3E4C8FA4E6}"/>
              </a:ext>
            </a:extLst>
          </p:cNvPr>
          <p:cNvCxnSpPr/>
          <p:nvPr/>
        </p:nvCxnSpPr>
        <p:spPr>
          <a:xfrm>
            <a:off x="3667501" y="5039924"/>
            <a:ext cx="69245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16B8A92-C7EC-4BDA-841A-A07716F521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4697" y="4663233"/>
            <a:ext cx="497232" cy="614227"/>
          </a:xfrm>
          <a:prstGeom prst="rect">
            <a:avLst/>
          </a:prstGeom>
        </p:spPr>
      </p:pic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id="{4F661525-744B-43B4-B9CF-FD4F894EF2E4}"/>
              </a:ext>
            </a:extLst>
          </p:cNvPr>
          <p:cNvCxnSpPr/>
          <p:nvPr/>
        </p:nvCxnSpPr>
        <p:spPr>
          <a:xfrm>
            <a:off x="806726" y="5537021"/>
            <a:ext cx="63919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id="{2FAF9F5A-D771-4437-A2A5-FFD6EA97A7D2}"/>
              </a:ext>
            </a:extLst>
          </p:cNvPr>
          <p:cNvCxnSpPr/>
          <p:nvPr/>
        </p:nvCxnSpPr>
        <p:spPr>
          <a:xfrm>
            <a:off x="1711566" y="5541272"/>
            <a:ext cx="76954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9D61D40C-E153-4381-81AB-3D89F656599B}"/>
              </a:ext>
            </a:extLst>
          </p:cNvPr>
          <p:cNvCxnSpPr/>
          <p:nvPr/>
        </p:nvCxnSpPr>
        <p:spPr>
          <a:xfrm>
            <a:off x="2768106" y="5541272"/>
            <a:ext cx="2012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>
            <a:extLst>
              <a:ext uri="{FF2B5EF4-FFF2-40B4-BE49-F238E27FC236}">
                <a16:creationId xmlns:a16="http://schemas.microsoft.com/office/drawing/2014/main" id="{D1582435-B1FC-4946-A800-89C97D11B1F0}"/>
              </a:ext>
            </a:extLst>
          </p:cNvPr>
          <p:cNvCxnSpPr/>
          <p:nvPr/>
        </p:nvCxnSpPr>
        <p:spPr>
          <a:xfrm>
            <a:off x="3249768" y="5541272"/>
            <a:ext cx="83546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>
            <a:extLst>
              <a:ext uri="{FF2B5EF4-FFF2-40B4-BE49-F238E27FC236}">
                <a16:creationId xmlns:a16="http://schemas.microsoft.com/office/drawing/2014/main" id="{CF8AD516-AD8E-4E70-936C-25CF2E6FFC71}"/>
              </a:ext>
            </a:extLst>
          </p:cNvPr>
          <p:cNvCxnSpPr/>
          <p:nvPr/>
        </p:nvCxnSpPr>
        <p:spPr>
          <a:xfrm flipV="1">
            <a:off x="806726" y="5333592"/>
            <a:ext cx="0" cy="2034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>
            <a:extLst>
              <a:ext uri="{FF2B5EF4-FFF2-40B4-BE49-F238E27FC236}">
                <a16:creationId xmlns:a16="http://schemas.microsoft.com/office/drawing/2014/main" id="{2E8E469F-A764-4924-9065-F7EE05F66B81}"/>
              </a:ext>
            </a:extLst>
          </p:cNvPr>
          <p:cNvCxnSpPr/>
          <p:nvPr/>
        </p:nvCxnSpPr>
        <p:spPr>
          <a:xfrm>
            <a:off x="2706781" y="5039924"/>
            <a:ext cx="76954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42E38083-782E-410A-842A-9F0DE2C0D3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005" y="5158388"/>
            <a:ext cx="518205" cy="640135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4DE5EF12-FE25-473C-9507-FAD3768254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4078" y="5152528"/>
            <a:ext cx="518205" cy="640135"/>
          </a:xfrm>
          <a:prstGeom prst="rect">
            <a:avLst/>
          </a:prstGeom>
        </p:spPr>
      </p:pic>
      <p:cxnSp>
        <p:nvCxnSpPr>
          <p:cNvPr id="40" name="Прямая соединительная линия 39">
            <a:extLst>
              <a:ext uri="{FF2B5EF4-FFF2-40B4-BE49-F238E27FC236}">
                <a16:creationId xmlns:a16="http://schemas.microsoft.com/office/drawing/2014/main" id="{7F619770-352E-42A3-8620-FD5A49F2C653}"/>
              </a:ext>
            </a:extLst>
          </p:cNvPr>
          <p:cNvCxnSpPr/>
          <p:nvPr/>
        </p:nvCxnSpPr>
        <p:spPr>
          <a:xfrm flipV="1">
            <a:off x="789587" y="4850783"/>
            <a:ext cx="0" cy="1931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DE2A997F-1FC0-4467-960A-152513F581FE}"/>
              </a:ext>
            </a:extLst>
          </p:cNvPr>
          <p:cNvSpPr/>
          <p:nvPr/>
        </p:nvSpPr>
        <p:spPr>
          <a:xfrm>
            <a:off x="1364218" y="1520852"/>
            <a:ext cx="329880" cy="29373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Овал 41">
            <a:extLst>
              <a:ext uri="{FF2B5EF4-FFF2-40B4-BE49-F238E27FC236}">
                <a16:creationId xmlns:a16="http://schemas.microsoft.com/office/drawing/2014/main" id="{E6CC74C9-AAFC-4AF1-A423-F49EE0CB6B90}"/>
              </a:ext>
            </a:extLst>
          </p:cNvPr>
          <p:cNvSpPr/>
          <p:nvPr/>
        </p:nvSpPr>
        <p:spPr>
          <a:xfrm>
            <a:off x="2544816" y="1520852"/>
            <a:ext cx="323930" cy="33698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Стрелка: вверх 42">
            <a:extLst>
              <a:ext uri="{FF2B5EF4-FFF2-40B4-BE49-F238E27FC236}">
                <a16:creationId xmlns:a16="http://schemas.microsoft.com/office/drawing/2014/main" id="{1A17D609-FB6A-4D1A-8388-21E19DB2ACBE}"/>
              </a:ext>
            </a:extLst>
          </p:cNvPr>
          <p:cNvSpPr/>
          <p:nvPr/>
        </p:nvSpPr>
        <p:spPr>
          <a:xfrm>
            <a:off x="1008555" y="2151850"/>
            <a:ext cx="166479" cy="32132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Стрелка: вверх 43">
            <a:extLst>
              <a:ext uri="{FF2B5EF4-FFF2-40B4-BE49-F238E27FC236}">
                <a16:creationId xmlns:a16="http://schemas.microsoft.com/office/drawing/2014/main" id="{37CD6E2C-F1C2-4E73-8F74-9EF2A3BC022F}"/>
              </a:ext>
            </a:extLst>
          </p:cNvPr>
          <p:cNvSpPr/>
          <p:nvPr/>
        </p:nvSpPr>
        <p:spPr>
          <a:xfrm>
            <a:off x="1445919" y="2151850"/>
            <a:ext cx="166479" cy="330143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Стрелка: вниз 44">
            <a:extLst>
              <a:ext uri="{FF2B5EF4-FFF2-40B4-BE49-F238E27FC236}">
                <a16:creationId xmlns:a16="http://schemas.microsoft.com/office/drawing/2014/main" id="{D010A629-A5B1-4FAD-8B7F-F51679A97CD8}"/>
              </a:ext>
            </a:extLst>
          </p:cNvPr>
          <p:cNvSpPr/>
          <p:nvPr/>
        </p:nvSpPr>
        <p:spPr>
          <a:xfrm>
            <a:off x="4640557" y="2305063"/>
            <a:ext cx="166479" cy="32132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Стрелка: вниз 45">
            <a:extLst>
              <a:ext uri="{FF2B5EF4-FFF2-40B4-BE49-F238E27FC236}">
                <a16:creationId xmlns:a16="http://schemas.microsoft.com/office/drawing/2014/main" id="{7C16B6FF-44E1-4F09-AC8D-DCC259346AB3}"/>
              </a:ext>
            </a:extLst>
          </p:cNvPr>
          <p:cNvSpPr/>
          <p:nvPr/>
        </p:nvSpPr>
        <p:spPr>
          <a:xfrm>
            <a:off x="5041988" y="2299880"/>
            <a:ext cx="166479" cy="32132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49" name="Прямая соединительная линия 48">
            <a:extLst>
              <a:ext uri="{FF2B5EF4-FFF2-40B4-BE49-F238E27FC236}">
                <a16:creationId xmlns:a16="http://schemas.microsoft.com/office/drawing/2014/main" id="{2B998C98-B79F-449F-8F87-CA02B07430F5}"/>
              </a:ext>
            </a:extLst>
          </p:cNvPr>
          <p:cNvCxnSpPr/>
          <p:nvPr/>
        </p:nvCxnSpPr>
        <p:spPr>
          <a:xfrm>
            <a:off x="1612398" y="5043894"/>
            <a:ext cx="769545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4146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46909B-AB50-4575-A303-E760E0F88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596" y="221943"/>
            <a:ext cx="9552373" cy="6187736"/>
          </a:xfrm>
        </p:spPr>
        <p:txBody>
          <a:bodyPr>
            <a:normAutofit fontScale="90000"/>
          </a:bodyPr>
          <a:lstStyle/>
          <a:p>
            <a:r>
              <a:rPr lang="ru-RU" sz="4000" dirty="0"/>
              <a:t>Игровой приём «Весёлые     превращения».</a:t>
            </a:r>
            <a:br>
              <a:rPr lang="ru-RU" sz="2800" dirty="0"/>
            </a:br>
            <a:r>
              <a:rPr lang="ru-RU" sz="1800" i="1" dirty="0"/>
              <a:t>Развитие звуко-буквенного анализа и синтеза, техники чтения и логического мышления</a:t>
            </a:r>
            <a:br>
              <a:rPr lang="ru-RU" sz="2700" dirty="0"/>
            </a:b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А) «Рокировка» </a:t>
            </a:r>
            <a:br>
              <a:rPr lang="ru-RU" sz="27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со</a:t>
            </a:r>
            <a:r>
              <a:rPr lang="ru-RU" sz="2700" u="sng" dirty="0"/>
              <a:t>м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 – со</a:t>
            </a:r>
            <a:r>
              <a:rPr lang="ru-RU" sz="2700" u="sng" dirty="0"/>
              <a:t>р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 – со</a:t>
            </a:r>
            <a:r>
              <a:rPr lang="ru-RU" sz="2700" u="sng" dirty="0"/>
              <a:t>к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 – со</a:t>
            </a:r>
            <a:r>
              <a:rPr lang="ru-RU" sz="2700" u="sng" dirty="0"/>
              <a:t>н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; м</a:t>
            </a:r>
            <a:r>
              <a:rPr lang="ru-RU" sz="2700" u="sng" dirty="0"/>
              <a:t>а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л – м</a:t>
            </a:r>
            <a:r>
              <a:rPr lang="ru-RU" sz="2700" u="sng" dirty="0"/>
              <a:t>ы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л – м</a:t>
            </a:r>
            <a:r>
              <a:rPr lang="ru-RU" sz="2700" u="sng" dirty="0"/>
              <a:t>и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л – м</a:t>
            </a:r>
            <a:r>
              <a:rPr lang="ru-RU" sz="2700" u="sng" dirty="0"/>
              <a:t>е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л </a:t>
            </a:r>
            <a:br>
              <a:rPr lang="ru-RU" sz="27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            </a:t>
            </a:r>
            <a:r>
              <a:rPr lang="ru-RU" sz="2700" i="1" u="sng" dirty="0"/>
              <a:t>Д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аша – </a:t>
            </a:r>
            <a:r>
              <a:rPr lang="ru-RU" sz="2700" i="1" u="sng" dirty="0"/>
              <a:t>П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аша – </a:t>
            </a:r>
            <a:r>
              <a:rPr lang="ru-RU" sz="2700" i="1" u="sng" dirty="0"/>
              <a:t>С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аша – </a:t>
            </a:r>
            <a:r>
              <a:rPr lang="ru-RU" sz="2700" i="1" u="sng" dirty="0"/>
              <a:t>М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аша и т.п.</a:t>
            </a:r>
            <a:br>
              <a:rPr lang="ru-RU" sz="27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Б) Анаграммы: </a:t>
            </a:r>
            <a:br>
              <a:rPr lang="ru-RU" sz="27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700" dirty="0"/>
              <a:t>нос – сон, карп – парк, насос – сосна и т.д.</a:t>
            </a:r>
            <a:br>
              <a:rPr lang="ru-RU" sz="2700" dirty="0"/>
            </a:b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В) «Наборщик» </a:t>
            </a:r>
            <a:br>
              <a:rPr lang="ru-RU" sz="27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700" dirty="0">
                <a:solidFill>
                  <a:schemeClr val="accent1">
                    <a:lumMod val="75000"/>
                  </a:schemeClr>
                </a:solidFill>
              </a:rPr>
              <a:t>гастроном: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700" i="1" dirty="0">
                <a:solidFill>
                  <a:schemeClr val="accent2">
                    <a:lumMod val="75000"/>
                  </a:schemeClr>
                </a:solidFill>
              </a:rPr>
              <a:t>рот, гном, мост, нора 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и т.д.</a:t>
            </a:r>
            <a:br>
              <a:rPr lang="ru-RU" sz="27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Г) «Матрёшки»</a:t>
            </a:r>
            <a:br>
              <a:rPr lang="ru-RU" sz="27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косы – </a:t>
            </a:r>
            <a:r>
              <a:rPr lang="ru-RU" sz="2700" dirty="0">
                <a:solidFill>
                  <a:schemeClr val="accent1">
                    <a:lumMod val="75000"/>
                  </a:schemeClr>
                </a:solidFill>
              </a:rPr>
              <a:t>осы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, лежи – </a:t>
            </a:r>
            <a:r>
              <a:rPr lang="ru-RU" sz="2700" dirty="0">
                <a:solidFill>
                  <a:schemeClr val="accent1">
                    <a:lumMod val="75000"/>
                  </a:schemeClr>
                </a:solidFill>
              </a:rPr>
              <a:t>ежи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, смех – </a:t>
            </a:r>
            <a:r>
              <a:rPr lang="ru-RU" sz="2700" dirty="0">
                <a:solidFill>
                  <a:schemeClr val="accent1">
                    <a:lumMod val="75000"/>
                  </a:schemeClr>
                </a:solidFill>
              </a:rPr>
              <a:t>мех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, шутка – </a:t>
            </a:r>
            <a:r>
              <a:rPr lang="ru-RU" sz="2700" dirty="0">
                <a:solidFill>
                  <a:schemeClr val="accent1">
                    <a:lumMod val="75000"/>
                  </a:schemeClr>
                </a:solidFill>
              </a:rPr>
              <a:t>утка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  </a:t>
            </a:r>
            <a:br>
              <a:rPr lang="ru-RU" sz="2700" dirty="0"/>
            </a:b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стройка</a:t>
            </a:r>
            <a:r>
              <a:rPr lang="ru-RU" sz="2700" dirty="0"/>
              <a:t> – </a:t>
            </a:r>
            <a:r>
              <a:rPr lang="ru-RU" sz="2700" dirty="0">
                <a:solidFill>
                  <a:schemeClr val="accent1">
                    <a:lumMod val="75000"/>
                  </a:schemeClr>
                </a:solidFill>
              </a:rPr>
              <a:t>тройка, 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дворник</a:t>
            </a:r>
            <a:r>
              <a:rPr lang="ru-RU" sz="2700" dirty="0">
                <a:solidFill>
                  <a:schemeClr val="accent1">
                    <a:lumMod val="75000"/>
                  </a:schemeClr>
                </a:solidFill>
              </a:rPr>
              <a:t> – двор и 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т.д.</a:t>
            </a:r>
            <a:br>
              <a:rPr lang="ru-RU" sz="27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Д) Палиндромы: </a:t>
            </a:r>
            <a:r>
              <a:rPr lang="ru-RU" sz="2700" dirty="0">
                <a:solidFill>
                  <a:schemeClr val="accent1">
                    <a:lumMod val="75000"/>
                  </a:schemeClr>
                </a:solidFill>
              </a:rPr>
              <a:t>казак, шалаш, дед и т.п.</a:t>
            </a:r>
            <a:br>
              <a:rPr lang="ru-RU" sz="27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Е) </a:t>
            </a:r>
            <a:r>
              <a:rPr lang="ru-RU" sz="2700" dirty="0" err="1">
                <a:solidFill>
                  <a:schemeClr val="accent2">
                    <a:lumMod val="75000"/>
                  </a:schemeClr>
                </a:solidFill>
              </a:rPr>
              <a:t>Акрослова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: </a:t>
            </a:r>
            <a:r>
              <a:rPr lang="ru-RU" sz="2700" i="1" dirty="0">
                <a:solidFill>
                  <a:schemeClr val="accent1">
                    <a:lumMod val="75000"/>
                  </a:schemeClr>
                </a:solidFill>
              </a:rPr>
              <a:t>ИГРУШКА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 (</a:t>
            </a:r>
            <a:r>
              <a:rPr lang="ru-RU" sz="2700" i="1" dirty="0">
                <a:solidFill>
                  <a:schemeClr val="accent1">
                    <a:lumMod val="75000"/>
                  </a:schemeClr>
                </a:solidFill>
              </a:rPr>
              <a:t>И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- игра, </a:t>
            </a:r>
            <a:r>
              <a:rPr lang="ru-RU" sz="2700" i="1" dirty="0">
                <a:solidFill>
                  <a:schemeClr val="accent1">
                    <a:lumMod val="75000"/>
                  </a:schemeClr>
                </a:solidFill>
              </a:rPr>
              <a:t>Г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 – гном, </a:t>
            </a:r>
            <a:r>
              <a:rPr lang="ru-RU" sz="2700" i="1" dirty="0">
                <a:solidFill>
                  <a:schemeClr val="accent1">
                    <a:lumMod val="75000"/>
                  </a:schemeClr>
                </a:solidFill>
              </a:rPr>
              <a:t>Р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 – рыба, </a:t>
            </a:r>
            <a:br>
              <a:rPr lang="ru-RU" sz="27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                          </a:t>
            </a:r>
            <a:r>
              <a:rPr lang="ru-RU" sz="2700" i="1" dirty="0">
                <a:solidFill>
                  <a:schemeClr val="accent1">
                    <a:lumMod val="75000"/>
                  </a:schemeClr>
                </a:solidFill>
              </a:rPr>
              <a:t>У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- утка, </a:t>
            </a:r>
            <a:r>
              <a:rPr lang="ru-RU" sz="2700" i="1" dirty="0">
                <a:solidFill>
                  <a:schemeClr val="accent1">
                    <a:lumMod val="75000"/>
                  </a:schemeClr>
                </a:solidFill>
              </a:rPr>
              <a:t>Ш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 – шкаф, </a:t>
            </a:r>
            <a:r>
              <a:rPr lang="ru-RU" sz="2700" i="1" dirty="0">
                <a:solidFill>
                  <a:schemeClr val="accent1">
                    <a:lumMod val="75000"/>
                  </a:schemeClr>
                </a:solidFill>
              </a:rPr>
              <a:t>К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 – крот, </a:t>
            </a:r>
            <a:r>
              <a:rPr lang="ru-RU" sz="2700" i="1" dirty="0">
                <a:solidFill>
                  <a:schemeClr val="accent1">
                    <a:lumMod val="75000"/>
                  </a:schemeClr>
                </a:solidFill>
              </a:rPr>
              <a:t>А </a:t>
            </a: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– аист)</a:t>
            </a:r>
            <a:br>
              <a:rPr lang="ru-RU" sz="2700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2700" dirty="0">
                <a:solidFill>
                  <a:schemeClr val="accent2">
                    <a:lumMod val="75000"/>
                  </a:schemeClr>
                </a:solidFill>
              </a:rPr>
              <a:t>                          </a:t>
            </a:r>
            <a:br>
              <a:rPr lang="ru-RU" sz="27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800" dirty="0"/>
              <a:t> </a:t>
            </a:r>
            <a:br>
              <a:rPr lang="ru-RU" sz="2800" dirty="0"/>
            </a:br>
            <a:r>
              <a:rPr lang="ru-RU" sz="2800" dirty="0">
                <a:solidFill>
                  <a:schemeClr val="accent2">
                    <a:lumMod val="75000"/>
                  </a:schemeClr>
                </a:solidFill>
              </a:rPr>
              <a:t>                                    </a:t>
            </a:r>
            <a:br>
              <a:rPr lang="ru-RU" sz="4000" dirty="0">
                <a:solidFill>
                  <a:schemeClr val="accent2">
                    <a:lumMod val="75000"/>
                  </a:schemeClr>
                </a:solidFill>
              </a:rPr>
            </a:br>
            <a:br>
              <a:rPr lang="en-US" sz="4000" dirty="0">
                <a:solidFill>
                  <a:schemeClr val="accent2">
                    <a:lumMod val="75000"/>
                  </a:schemeClr>
                </a:solidFill>
              </a:rPr>
            </a:br>
            <a:endParaRPr lang="ru-RU" sz="4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9592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AAA9B68-69A5-4448-85EB-9B7E7F470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67161" y="609599"/>
            <a:ext cx="7906840" cy="4770269"/>
          </a:xfrm>
        </p:spPr>
        <p:txBody>
          <a:bodyPr>
            <a:normAutofit/>
          </a:bodyPr>
          <a:lstStyle/>
          <a:p>
            <a:pPr algn="ctr"/>
            <a:br>
              <a:rPr lang="ru-RU" sz="4800" dirty="0"/>
            </a:br>
            <a:br>
              <a:rPr lang="ru-RU" sz="4800" dirty="0"/>
            </a:br>
            <a:r>
              <a:rPr lang="ru-RU" sz="6600" dirty="0"/>
              <a:t>Благодарю за </a:t>
            </a:r>
            <a:br>
              <a:rPr lang="ru-RU" sz="6600" dirty="0"/>
            </a:br>
            <a:r>
              <a:rPr lang="ru-RU" sz="6600" dirty="0"/>
              <a:t>внимание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3291970005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Индикатор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1831</TotalTime>
  <Words>140</Words>
  <Application>Microsoft Office PowerPoint</Application>
  <PresentationFormat>Широкоэкранный</PresentationFormat>
  <Paragraphs>24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Century Gothic</vt:lpstr>
      <vt:lpstr>Wingdings 3</vt:lpstr>
      <vt:lpstr>Аспект</vt:lpstr>
      <vt:lpstr>Использование игровых приёмов  в коррекции письменной речи обучающихся с ЗПР</vt:lpstr>
      <vt:lpstr>Презентация PowerPoint</vt:lpstr>
      <vt:lpstr>Игровой приём «Рассыпушечка».</vt:lpstr>
      <vt:lpstr>2. Развитие слогового состава слова. А) «Рассыпушечка» в виде      Б) Игра по типу «Морской бой»       пазлов                                                                 В) По заданному слогу (3)                       Г) По слуховому восприятию                                                                         ША, КА - КАША                                                                             КЕ, РА, ТА - РАКЕТА  РУ           КА              ВИ              ЦА             ТА, ВИ, МИН - ВИТАМИН                  РУКАВИЦА</vt:lpstr>
      <vt:lpstr>3. Работа с предложением и текстом. А)           (У)              (РА)             (И)         (РО)          (ЗА) –                     . У Раи роза. Б) «Рассыпанные» слова собрать по схеме: Когда?                  Какой? ______.     Мороз, ночью, ударил, сильный   - Ночью ударил сильный мороз. В) Собрать предложения по подсказке (1 слово подчёркнуто)                      СЛАДКИЙ, МЁД, ОЧЕНЬ, МЕДВЕДЬ, ЛЮБИТ                      МЕДВЕДЬ ОЧЕНЬ ЛЮБИТ СЛАДКИЙ МЁД. Г) Из «рассыпанных» предложений собрать текст. </vt:lpstr>
      <vt:lpstr>Игровой приём «Прятки». А) Найди букву (корректурные пробы)     Б) Найди слова                            В) Найди                 Г) Прочитай                                                         предложения       «спрятанный» текст                                                                               мнюнпришлатвеснааою                                                                                        бвтаетдвнёкдснеглыдшт                                                                                        ьйыпбегуттчщкручьийутд                                                                                        детиыпускаютскораблики                                                  -                                               -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vt:lpstr>
      <vt:lpstr>Игровой приём «Шифровальщик». А) обозначение букв символами        Б      К – Б     К (БАК – БОК); ||ла|||ок - ПЛАТОК          а   ушка – БаБушка,       е   ушка – ДеДушка  Б) обозначение слов только заданными буквами       А (МАК), Ы А (РЫБА), У А А (БУМАГА), Д  Б (ДОБРЫЙ)   В) обозначение слов буквами и цифрами       В1Ф3 (ВаФли), Б1Б5 (БараБан), П1Б3 (ПоБеда)     Г) графические диктанты                                                                                     ь . (Вчера был силЬный дождЬ.)                                                .   (ОлЬга гуляла без палЬто.)                              </vt:lpstr>
      <vt:lpstr>Игровой приём «Весёлые     превращения». Развитие звуко-буквенного анализа и синтеза, техники чтения и логического мышления А) «Рокировка»  сом – сор – сок – сон; мал – мыл – мил – мел              Даша – Паша – Саша – Маша и т.п. Б) Анаграммы:  нос – сон, карп – парк, насос – сосна и т.д. В) «Наборщик»  гастроном: рот, гном, мост, нора и т.д. Г) «Матрёшки» косы – осы, лежи – ежи, смех – мех, шутка – утка   стройка – тройка, дворник – двор и т.д. Д) Палиндромы: казак, шалаш, дед и т.п. Е) Акрослова: ИГРУШКА (И- игра, Г – гном, Р – рыба,                            У- утка, Ш – шкаф, К – крот, А – аист)                                                                    </vt:lpstr>
      <vt:lpstr>  Благодарю за 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Бокарева Татьяна Евгеньевна</dc:creator>
  <cp:lastModifiedBy>Бокарева Татьяна Евгеньевна</cp:lastModifiedBy>
  <cp:revision>79</cp:revision>
  <dcterms:created xsi:type="dcterms:W3CDTF">2022-03-31T04:16:46Z</dcterms:created>
  <dcterms:modified xsi:type="dcterms:W3CDTF">2022-04-22T07:13:37Z</dcterms:modified>
</cp:coreProperties>
</file>