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4049" r:id="rId2"/>
  </p:sldMasterIdLst>
  <p:notesMasterIdLst>
    <p:notesMasterId r:id="rId23"/>
  </p:notesMasterIdLst>
  <p:sldIdLst>
    <p:sldId id="353" r:id="rId3"/>
    <p:sldId id="355" r:id="rId4"/>
    <p:sldId id="356" r:id="rId5"/>
    <p:sldId id="357" r:id="rId6"/>
    <p:sldId id="358" r:id="rId7"/>
    <p:sldId id="366" r:id="rId8"/>
    <p:sldId id="369" r:id="rId9"/>
    <p:sldId id="428" r:id="rId10"/>
    <p:sldId id="372" r:id="rId11"/>
    <p:sldId id="373" r:id="rId12"/>
    <p:sldId id="374" r:id="rId13"/>
    <p:sldId id="284" r:id="rId14"/>
    <p:sldId id="285" r:id="rId15"/>
    <p:sldId id="286" r:id="rId16"/>
    <p:sldId id="289" r:id="rId17"/>
    <p:sldId id="290" r:id="rId18"/>
    <p:sldId id="291" r:id="rId19"/>
    <p:sldId id="293" r:id="rId20"/>
    <p:sldId id="294" r:id="rId21"/>
    <p:sldId id="287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FFCC"/>
    <a:srgbClr val="FFFF99"/>
    <a:srgbClr val="0000FF"/>
    <a:srgbClr val="009900"/>
    <a:srgbClr val="99FF66"/>
    <a:srgbClr val="66CCFF"/>
    <a:srgbClr val="99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367" autoAdjust="0"/>
    <p:restoredTop sz="94660"/>
  </p:normalViewPr>
  <p:slideViewPr>
    <p:cSldViewPr>
      <p:cViewPr varScale="1">
        <p:scale>
          <a:sx n="73" d="100"/>
          <a:sy n="73" d="100"/>
        </p:scale>
        <p:origin x="-11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7BDC734-3DF5-43A5-BBD1-AFB5D8C78ABE}" type="datetimeFigureOut">
              <a:rPr lang="ru-RU"/>
              <a:pPr>
                <a:defRPr/>
              </a:pPr>
              <a:t>17.09.2025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E57C4B8-975C-4B54-AD54-FBFE991556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5873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5874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4AD67-C9BE-4FF7-B9B5-7448826D9E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8BF39B-EA5A-4CC6-85FC-62E6CF63A0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98430-6A3F-4CA6-9133-53D71D719D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BC789-F334-416B-8404-9A633A71D1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39BFE5-0311-4ECF-9CDA-A07D8B7AEE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103A8-BED5-456E-A36B-F53853F39C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A980C-20E9-4B13-9D63-46AB426B7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78DD4-5D56-499C-ACD5-DC0352A098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CD5424-434B-4080-9BE8-ACB296C108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120EC-F159-4C44-9674-00659C469B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B9F13-258A-489F-BB9D-4AB154FE1C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185C1-6726-4C33-B25B-879ACD224A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93332-C28D-4F85-8ADB-2700ACD00C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A5F20-F95A-4105-AC62-A574E00FAC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8A2D3-C9E4-4CF6-A7A9-D066940AD9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886AB-FF3C-425E-B86F-E554AC01F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148EA-D1A9-4C57-A122-BAC32E0B97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4CF97-2175-4E4E-B790-258FAF3CC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D1B81-D6FD-4A2C-91D5-77A79423EB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DFA57-9464-4965-A343-F172DB218F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443C23-5FE8-4FB0-BBB6-27E4246E41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C74C7-E01A-4807-A98B-DAF8035ED5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56EA0-AB92-47BE-BCD4-85C0F9EA50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B55058EB-04B3-489F-BBF7-FA351DD051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5770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5770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5770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15770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15770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15770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15770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5770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15770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  <a:latin typeface="Arial" charset="0"/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5771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629" r:id="rId1"/>
    <p:sldLayoutId id="2147487567" r:id="rId2"/>
    <p:sldLayoutId id="2147487568" r:id="rId3"/>
    <p:sldLayoutId id="2147487569" r:id="rId4"/>
    <p:sldLayoutId id="2147487570" r:id="rId5"/>
    <p:sldLayoutId id="2147487571" r:id="rId6"/>
    <p:sldLayoutId id="2147487572" r:id="rId7"/>
    <p:sldLayoutId id="2147487573" r:id="rId8"/>
    <p:sldLayoutId id="2147487574" r:id="rId9"/>
    <p:sldLayoutId id="2147487575" r:id="rId10"/>
    <p:sldLayoutId id="2147487576" r:id="rId11"/>
    <p:sldLayoutId id="2147487577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4100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101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C5691F21-2010-4007-A9AA-A9AB42CB31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4105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7638" r:id="rId1"/>
    <p:sldLayoutId id="2147487592" r:id="rId2"/>
    <p:sldLayoutId id="2147487639" r:id="rId3"/>
    <p:sldLayoutId id="2147487593" r:id="rId4"/>
    <p:sldLayoutId id="2147487594" r:id="rId5"/>
    <p:sldLayoutId id="2147487595" r:id="rId6"/>
    <p:sldLayoutId id="2147487596" r:id="rId7"/>
    <p:sldLayoutId id="2147487597" r:id="rId8"/>
    <p:sldLayoutId id="2147487640" r:id="rId9"/>
    <p:sldLayoutId id="2147487598" r:id="rId10"/>
    <p:sldLayoutId id="21474875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4600" y="1600200"/>
            <a:ext cx="6019800" cy="1538883"/>
          </a:xfrm>
          <a:prstGeom prst="rect">
            <a:avLst/>
          </a:prstGeom>
          <a:noFill/>
          <a:scene3d>
            <a:camera prst="orthographicFront">
              <a:rot lat="300000" lon="0" rev="0"/>
            </a:camera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Презентация к уроку:</a:t>
            </a:r>
          </a:p>
          <a:p>
            <a:pPr algn="ctr">
              <a:defRPr/>
            </a:pPr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ВИТАМИНЫ</a:t>
            </a:r>
          </a:p>
        </p:txBody>
      </p:sp>
      <p:pic>
        <p:nvPicPr>
          <p:cNvPr id="3" name="Picture 4" descr="http://www.cheb-cgb.med.cap.ru/Home/322/anonsj/big_4472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52400" y="1066800"/>
            <a:ext cx="24384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4212" name="Picture 16" descr="http://t3.gstatic.com/images?q=tbn:ANd9GcSeBsmisDMoRFC_syEr3zBWlwYtsaRN-7jHs8d3w82F_Knh3m7KDXtowAY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2200" y="3886200"/>
            <a:ext cx="27813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920" name="Picture 8" descr="http://bibliotekar.ru/okorokov/4.files/image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67056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6259" name="AutoShape 2" descr="data:image/jpeg;base64,/9j/4AAQSkZJRgABAQAAAQABAAD/2wCEAAkGBhQSEBUUExQWFRUWFxoYGRgYGRgYHBgeFxofIB8YFxweHCYeHB0kHBkcHy8gIycpLC0sHB4xNTAqNSYrLCkBCQoKDgwOGg8PGi0lHyQsLSwsLC0sLCwsLCwsLCwsLCwsLCwsLCwpLCwsLCwsLCwsLCwpLCwsLCwsLCwsLCwsLP/AABEIALkBEAMBIgACEQEDEQH/xAAcAAABBQEBAQAAAAAAAAAAAAAFAQIDBAYHAAj/xABKEAACAQIEAwUDCAYHBwQDAAABAhEDIQAEEjEFIkEGE1FhcTKBkRQjQlKhscHRM1NicpLwBxVDc4Ky4RY0NaKzwvEko8PSZHST/8QAGQEAAwEBAQAAAAAAAAAAAAAAAgMEAQUA/8QALhEAAgIBAwIEBQQDAQAAAAAAAQIAEQMSITEEQRMiUYEyYXGR8AWhwdEUseEj/9oADAMBAAIRAxEAPwDp6sATcnytbbFfP53Qp06eoPT7sBq3FGU8o0wY9fU74p1arNuSffihMA2sRJYzxzDH6bfxN+eGvmmH03+Lfnj2XyTVDCgk+WJa3DKtMDUpE7SPsxRSD0gi5CtZujN/Efzwj5lursP8R/PBnKdlKjCWIXyO+KeY4FUWoUC6uojY4ENjJrabTSkK7fWb+Jvzw4Vm+s38TfnhlaiUMMIPgcNwzSp7TN5ItQ7am/ibp78RJmGJaGYAd3B11BqDBtgNoKR7senpMT18B/5thjnm/hSP3VVh9rHGaRcyTU6rj6RP+Nz+GH/KH8Y95P4DEWEGC0iekrVm+sdifCwgEk9NxhgzLD6R+Lf/AF/n3YY99fkAtosZ1WBBGzIbgi0EHEzZjUZI8yAPuk/Zt4RjK+U97xpr1Prfafyw4V3+thhwgwVT0l79vrYTW31vvw3HpxlT0czkCSfsOPHVEyBiDOZtqVIutJ6hAPsq7D36QWjqYBtOM1mO19HRNQlWtKqGZ7gGdMKqC5jU8wJi+E5MoXaCQx4myymYouxX5TTBXddSW/icYIUVhhoc1JtYfkSMcizPa+pUlKFEQIYd5ToVCo6wHpHTvvczjSdmOzubrjXma4emAs03q1NIBm7KpVOl5kDErZwPiMauFiLE6RR4uqibON+UqZ98xuMZvO9oszme8agVSkoI1mFCmCJN4aCQQsk9RBgHwpKoA0gAW0xCwOkC0Ys/1lbSJYwTphgTJMaZMR4k+ZJPVfVo6pqxj+JgbsZQzXEarrFUGC0KYenUILAQQ0hQpOkE6nYCYuSA9bNomo6agVWIkP3hqc2kHQwUnnkQGQ2J2vgrxJS1Uvp1MpbQAdiCUSfMBo8pPhOIXyKNCMDV0IpOkCW0MNRINpbURH7Zxy99iRz8p4MCZHRzoUo40MjXVr6G076Sx9pSYNMw6nodzQ0AUGFQsF+aEoBT0BaneIrO8AAuyk6S3sCfOXhfAMxQBY5fNaHMkKiDS1+fQWl4MQQUOmASwAxLkco6tV7whuUBQ51I7EsoasrwQqKjGoDeAU9qJZ4RQ+WHRBnuEHL0wayhaaEMVZlZAyxcq1VtbKAF9kKvsjFziGaru5CcqqwELoZwR1dH0AGZNmIIuCQZwK4wMtTquKmeU1NABLl2aoLMadRUXTTBcjx9hCpFwSPZ8pV+ay1QVY9i661UHToqGxC09MKzKOUgASCMVYOm8+p4BB7S3SpNCqR3jsV0haeiY6RqYC4LGDpBBvbEOYcOdOgaVY94rKkuEZlqUmSoosNMh1MTN+UY21PhC0ace09RkVmiOUsoIXwWN/Hr0Ayuc9ppgS7udCmxaoTJHsiSZMkSZvi5smsEC6HpyZtaN+8AN2dotTRFVVaWKOyO1mW6mUKRBA9o+otJumEoLT7tqWkd2j61NwAF7xR9FmWUjaL72xBmO+powFQU3MMVVi7EgzoqPZICk8qKJve1583UCUSK1VoVqYap7LEmoNAIvdiQPIemOV1KM5GngdtrngxsRW3f984biR93/fP34tUeC1aiB0WQfCDaNyJx37AAuDW5lzs9nDScKRZ+vp0xrQbXE+7r44C9nuHr3YcyxbmknbwC2GDRWB/JxDmILbRq3W8lTbHoxEAcKKkG5jCah3M92p4aAe91XJAj3dMAlyVRhKqSJA8LnYSbSZFsa3NcHFepqaoSo2UW6dbX9MCM9ppuwSrWUqLakL036EroFouo2gzA64rTLQrvFFd7gHMZVqbBKispJ+i2mbXIIaCgEmW5I3vy4HcMqGq1YLUUhSGgQYccndfolM/NsROmemxA1H9d0QAalVLK2rW6ge0G0hahAZ7TLG3TeFy/DcsO+chJBq115QWTQXUqtgZUMmm8aoBXaQRckjtNAFGEXpwTtvHwwzqPWMNWm9gwYtEXBk6BDE2vt5m95N8X+HcP7wkzCoCSReNImAOpgfzIxSWAFkxVQeOp+sxPuEAfYp+OHxg5/s/R7hH7x6TmmjMrFAASuohhErcnY4Fvw2oEFQx3ZNmBHutNvfgVyKwmkESuT5YU9Mex7BwRPE4Ux1E4lp5R2WVps37qkx8AcabgPBFCB6i8x6EezPj54W+QLzCCkzJZjJsUblddSkakEMNQIlWIIBvvFsZTP9mKVJ3M/NCnWqAMwLBURzpUgCZn2j6Y6f2x4kVokLCqACXayAklQGAvaCxOwtv0wPEM+qNQpEB1J01DIVAlRNJUeCkGfMTiLLk19o1Vo2I7L9lqXdVmZ6ajukXQphjoKVSFG68jKSN7x0xpvkVBk1GkzGkVYAFFUgMvK+shdP7BIB9YgRT7M1aYL6tS1IqB1V2J1SQrqL6tOkCIkHxxcoZurTBgUz5M7UwfXQHZfHxHrjmZFyO4GMEgc+86CFFxksdzJq7gsSqsF30tp1AH6J0ki3kTbDMvVC6gupjIYsTMmRc/VELpAEADznCVa0liB7R8z7pNz6m+BtXMuxNOkJhwjVCw0qx3VZvqGzEWEm8gDHdfGrKA4ucj4jJk4lEqNOobTARTGrmfV1UE8oJAkkC+I6efZyNLOy206R3Ak6gqoy87DQlXmJ3CgASMPXhqagzSQAyqm4Otueo3XU4mR4EjqcOzvEAurSGLwY0FAVkBfZLKSAswR6YFxe7bCev0lDPZZYqBKVGpWqgDUUpuKaAQWJqBpcuWvEkKZnRjM8W4QtAoqFCwFMNA1Uw/NrOhjcBuU2OooQFJsNnw1NJFRxE8wSTpUSDyhrpqjUVM3NicTDsua4ZygJUyKbk840wZvrVCBZZUFgOZQMcl8+rLS8CGhLNpEy3AeG/KlUd0qqG3QsGqqAQ1Oll0fu7sysXUhFkyZEY6NCZEGjl+UCNR/SM7kWBLExAFgLCemJsj2qo08uC6tSMAaUA0gATppiwVQt7xa4J3wJOeWvmFaCFs41qEItcxf4m+F583kGg8mdfp+mOs6xsJPT4i61x9Nu8RCNUliSCwiIEGqGsY5T4YGfKVdnKkSHcRM7VHEg+6cWchn0etTBpKz62KMyyFKML9GJLMLbavTGfWqVbvlQ92zPrGn2BMrA1TpKnVJHieoxZ0L7neT9cmkrtUJZng5d+8r1SqKA2hAdRmxJaeRSRuoDTsRgLxfK6a47gVKdEGkGdmqV9ZVlIU7r3nKAqCSdTM2gXGjSkW6Wjx6b77YEcRDOBUSoCEY95qeozIrFNKIhWE3lhPjubYZmw0SwNn0+UhxnzATYcO4KtUvzGNRMiN52M9Dt78ayhTCqABAG2IMrlKaHkUL4xiw0zjzuWjQKnqSBRAsPDEmI2eNyMRnMzZT5zhekmbYkzsAJJgePhjFcR4qxqHmkD3HBXjrVdG6lWMQNx4SPywAPD6jKNKsLi+hjMSSAQQQbbjFeFAosxTkmWK/aFwqqIQkGSSZhNzB5Qb9fLFetnGcxaLQoBEWsB9UgWsJxGmUI9sJocbIJEq7CCQSyt3dTe4AJ6k4PN2ZQU6haV5TolmOmFuXIvfqFmwsScF4iAzxUwdlOFsVIqVWAKk8pkx41CsFSW6i0JfSTGKmW4ZRda5amjMtYEXAYQquEHUa4ZSJ6kncyar8GIovUaoyl+bSEAVVJNirFiLOSYOIOEIaYzbIupadeoNIJZ/m1RhoJuZAAK2M3E4RkbUbjUsAyen2Ry+oqEPdrzaXq12B1AFSFNSFghhEWwnFsuq5ikLR3dQFVWFmqy01EAWLtUefMTsDNzJ5mEQKAQFel9K5okab+aBje8mMAOJuz5hGChiA7pEiRReiQWLWH6J2A6z0ucDvUzvLnF820otVERxOlgdUg/RLQIYXEfSAJFpAN8PzQdQpggiD5R4A+X3YzPEq3eOwIvtuD9JoEi1j5mPHCVUr0gpZWANg3TawMeySbCd8VaLAEVe9ytnUCuQrahNj4j+emEy/tD7cRPTkyfuxZyWXDOL4edhF95sOG1xoUCw8hvgg7LF9tyfTqTgMay0wBrAH1TA94k4DdqeOkUhTVoDCXPgoufjG3XbriBl7x2rSIJ7R8bFZu7GoUXJAAA51KmZESylbjoBvdlitwvhOWar3JQN3qd3IRywEFQ+rZGXSADFowEq5vVV0kPrqIWZRAZKQvpF4R3gE3gE7gDFvgNQ/LTWqOGAcSyzplFg6Lgtok6m2YtKyDOA5izfM1XDe/p5xUrOza1OiooEVFAMioDYEHS5jZmLKdNQqletlgrECInljYqTyn+EjFh67BGRoJpw8MJOgjkrUzHziqxXmF9JZWAKgsRy2WSqyNvyhvXUSwnpsYtt5bYLC+h6PcXGMNS3Kidl67oSNKSsRMMQ24FiFMRc4rJ2arUwlJaYhUEBZIA2gmwnflFvx21GoB/PhiXXOD8dgbnvDWpgG4XV0sxptpT2pG0Xm5BPjbARKdKtXJZr09RgCBvuem0Y6J2pyb18syIATIJBE2g+yNLSwMEAjcdN8czyWQp06s1TUYLrhVOljcnTLHkWGJ1XeQQCBAwjqc5OMg7TU6dnakFmHchwqpWBNNVCa9I1kqGH0mgDU6qeWJAYz4XLDs06orilRpVEIWaLBdSRYnUu4iCp1ahIki2LfBe0mU0BQTTiF50KLYCADGkKBAFx9+Lub4hrUGmQw/YOsDrus4kREK0DKgr9Ntpo/MTHUqBbNVEdnpLRQ3+jzEaBDQtUHS1iCpAj6NrXBhTqvBpshJjVTdlUyJ092dSrIIPJYz6Y0tHgxqUGDkqz3FrpF1t49SJ6kYH5fhzUGCE06gQcp0c5cAASZkABbmTMDANiKEAcfn2lX+UpQk/F2/P4gfh3B3TM1C5cUqFIk1QAC452JX6rEEkxcEA2kYAcGzpairVkC94oElRDBSYkRuVvG5k+OOgcYosuRZBdqoFO1rVDDHy5NWM9UyLqtl5dtIIa3gBHN7j6xizBoxWCwBMg6jMchFjtKnys09ISlU02iF1C3URpC7mxvilm6esRRrUmLkalerDKOUghASDGmJO+qxtiy+YWgx1oQrNpK6WJAYXDgFomPLaxN8U6OXSoUGWzNBdRCrSrUhSMzPLVpINbaeUB1n3ySnKxyEsvI+xikTcGdFfPKu564Y/GVFwTgc+UEEsYk2H5jfD/AJJTVCZJPTSNvUb46IVa3gkmEKNbWJMg+BjFnuwFJmIE+nvwANF1g3GoSPTDzTq9Q8GB1xpQesy/lG1OJ817gMCJA6wBEb7x5kWnC/1tAXeQBIi4Vr6SJI1N1PQC1t6ud4cBDwWsJAp1mUg2KtCkX+sII8t8VkrUlZRZGYkAVYptJudM6Q4JEArNlUQIaCOk7TBYhCvn/n0IaTFRTAAn5tN7wBvsLQBi4nEgyqkiDZybewZgDwIAU+vngHSoamRlBImqSQDAkAQT4g28OU4noUmV2aCJgCVI9kkRcdYn4YEIu8Ik7fneHeLZs90emrV49Ub8SMU+F5lQ2YS3PmatjO0Kp8N/W3pijms45AWSBpJMT9JlF725Vfp1wIp8VhXqNMHNOCLyRrJNgbqe76iCbdMKZQp3hqSVIEL/AC1loNUpsqMiK621B3Ud2wKzIvpOoXMkQR7VJAe+0gEELVpiZOpUWlSU6vYMlKsT+saI5hgY/FF1qt+dgV002UDXdA+tzoIMVC0PKfR2muOPKvdnQZRGAfRQVX1kEsrPqdZYA6PpRgPERdwYwYnI4mmocQpAIzLqap3a6re25bcKYFwbiYg+GCVTjTVEKKhYEXVQXmfQG2MZl+LV6rJRVXFM1KSPU+Z1Iaw+bQIaZRii8xYeyagm4xqqWXpklBTeu3NqNWuXUGYioysaa3nlVSfBcNGQNvUUUK7GUlSkjRWqCkIJhyFcKPJoMdSSJA95C5qnS0q9F2ZGAhiPO0GASI2N5G2CVLhhCwdMgCEpRSpIwMjQs8zBhOt58gu2C/DaPdpf2jzMWIJJ/aMmT7zhniHmBpHEyektAufCZPwxk+03FgFqPYgAlfOLLPiCw1ekY6F2uqU6OUrVFSmHaFDaV3dgCZ9JMnHFe22a0qtECNMT5d2NOnzgz8MBkyahB0eaDuEcRL1IZyGfQmoHm09QPAn7pxvOy3FFauvdKEo0nFJB1dza5OyIstC3LaemOXcMDd9T0DU2saRuSZsPebY6Rw3JItNaYddKkpqALF31qKjoq3aXLounoojphMLJsJrs3xRaTpRrItLSxNJxFOkSTbQxEIWmGQyJJDLpMgplSEYe0igABGGnSCAYImAQTFyfU74znDxUGlKeZqfOI2hX+eDgWcpl9YpiiBbXUqEbAX3P08s8DUqAqAh7saVMWBVQzaLBRom3vgHjKlp7gQrW4sABp5vGCNsLluNj6Qg+v39MD6OSqmQqvve0D7YxKvBwCBVdRsWUXI6xqNivTVA2ODyNjxi2M8utuJ7j/aF0oFqa+0QmoryrqElmJ5bDx5Z3wAyPZr5sP3sEqIOlSNI2KneCBtG1toxqWz1OmAEIAE7RzT4TdiZmdupxl2y0vUIKv89VGqATaoYA5V2ELAEAgxO54boevcpjbTU6ePO3TY9hv3P8Spm8jU0Bg6aSNRJgMPMCJFvPywHpVsvT5ueox20BQLbTI2+zGmoZWoOYSLzcKD9rYgr8Fy689VKAJNy0CSfKbkn7cPw/pT471MPbaNH6sDsw+1SgnaGpFiyf3laoT/CCq7CbdcTf7RVwR84xMblKbT7yhI9DPriHMZ9By5enTA+uERb/AAnEVOmxJJu3WTgcmLQ2zfaTZP1JSPKg995Pn8/Wrmaz6gBCqIXTYSbKJJIEkxta2B7cNVggKgm2mebSem+1/MTi6ZmFknwAJknp54no8JzD8wpQB1Z6aA/FmBjw38sCXbgmc7UXN1AnFs8Aiii1AwFRJVKlV1WwdjUDgBgCRoT2YJYk4G0uII5Va9NLkDWihGUs4gFV0pVXaQwDROl5jG6TLVKOmlTbKDULLVLFmCqBAbQS5AhYmw0xa2M/mMotaulKnlssKg0w4atTVVQgsQG06oAiSii4g9MEmSwQBtKFqxNXmeIUgWBqKCGIIJFj4b4i/raj+sX+NcWh2fJZia1NQWdoBJIJMgdLm5JkxEdTiqODVP1lIW/WVDB8P0RH247YcVE6BHLxij+tH8a/nh39dUv1q/xj88NPB6vSpRNxyhqo6CbspkTPTw9MeHCKvSovnzVSP8gG58emN1CeoRzcapdaye+ouBnFOIUZVzXUosd7TPdOtSmHluRrMwDNI+qSblQDebhlQG9VfchH2mt+GKVfg7s0No0kGS9MaRpIKq01ieY3ggqQCTsMC+llqahAPME5em9Eg0aD16igoXFYVVLU1ZTqVFFvnXOlu7YuL3YnEnCuJfJbVcu9BJaTUqGq6B3JUqoQEoNKU36zUpkbHDX4S7hteTSefavS0nU6VAFHeKwJqKTP34sZjKVIqBaebpFleDTNYlSa2oaTS1rqgkQSeWRtjmgODsJadBHxRvHKzHM1SNeikGWadOm0wjKWDlSxYPUYW0wFO82oVKTsmpkrai1TXMs3LCKpJFhIYxtzY9nuCqWqlqTkF9YGmsIBrM50A5NheQDY2LDacQfIqaNSIptCJSkFKxkgyxf/ANGNT6utrRgnDNzPIVU7S1WqFar8rQpKLf8AVqaQMBB4T7sVKmd7qC3dBQRGphAHiSGBjFerWpAquq9pDd8DtcgDLAkkyZNyeuKtLN8xIolHIs4NY6fLTpHwwvw6vaGcoHENcMFI5mkGekV1PUHd5iqwDKNWqBVcAnSs3Btv0xs042iqFFRAo2GwHoNsZbsnwZ65LGk6JS+lqrIGLfq+S0AXI3AubxjTns6k31n1c2/5AcX4aC7yLIRe5if13S61UP8AiGHnjdI/2ie5v9cOXgdPwY/vVan4Rhr8IT6v/u1v/vh9rFWvrM/2q4qrmggcMNbMSLgaE2baxmfdjkXFs93rlo8APGAN/eSScbnt4wpV6gWAKeXiAWs1U7ySZMNt0xz2jl2cwoLGwgCdzbE7mzDUDmX+AKVq06g3WosGJOqRECb3IPuxo+zubNJ3BBLK6pBNg1xIEWLEvP7MjqGAWpQNIimDNVdyDy0JBJUfWqRPN0Nh5WuC57VUWZJ1GsxNpNCm+nrJ9oE+eFt8JhnebzgXaYu5CaQ1T5vUVA0gOyqCQBpFOnB0gQNQicazhPG6dSkKohUnvB5IgkA36U9Gr9p29cfP1Hi1RNUOeYEdRvHML2YRYjGw7H8eeo1PLa2JdwTYXJqCVCi5tECbeMDGoABUU6nmddyWZZacs7NoBALqnKQQOYapMA795HkCQDR/rKnXqPzpqQS2lhqXSNDawQQBDQZ2Amxk4rUqZqLLOxltTC1UGJhnYD6JJIpKqLqiBuTLnahp0qlQza8Fp1HSSqjrdtM3J0q2EsoZTq4jEY6gF5md4jxOoatYI7IEpVXBnm1U0UkEmTpBtA2vG2Ci8RoUmKtUCkFiAxa6liQZMkm9yes4u8K7L00hWLtU01QzatGrWTqkC9pF8WXpMvKlSqqkIwAqVD7SiYOqYlfHqfHEnQdTjbMQg23/AGl3WuvhhQbqpTXjNH64PhvHxiNzgFms737EuFm+kahCjxvEk2xp6tF2EMSw/aqOw9DqJxC/B1benSPqq46mcNkFKanHJBmXp0yLW+/E4aLm3336xjQNwRNilMfZ+OGf7PU9wqA9GVqsj00OGPxxEelPqJgFyMZlaNHlaoGrD2llSVAO1uWSIDe0eYiBiSrmFFM6EZuYIgOttbNG5MtAksxkwB52aOzYYGBVZt5KZt562L5hRPhLCMT0eAVTobTVUIpCJpVCrE+3JzT36SPK9sIbprO5jgG9pRzHC6lT9PX5Y/RKsUz4BlLe+Z1eYwtLhlE6VZi4YbSE7zST845BlgCsIGZgDqi8NglV4DTQM1YDqSe8MgCNTG5IgDcHc+eAnBaNStmO/wDZUEhY9ldEp3I6QqM145tRJuBhWhksM0JbuaioLkz1x6cSsow1lGO2psRRG8jE4WB5YeYw0nBwTGlsNYE7H7cSgA7kYX349PSuaR8QPfhO52mLYn1C5JgeOJcmyVG0gtNtkYrf9qIA9cCXC8zwUtxKLUB4/YR+BxH3X7R/n3T9mDlfhhCyDqHW0H3XxQ7kHx+NsaGBmMhHMoOpv85/zXHpy4b3T/rPiah/LBAqvhPTDJ8iPhjdoEhoAj+0B/i+ycWRUtvhyec48R/M4y4W8QHCkTbCEea+8HCq8C4EgTafD7sYZ6cZ7SE5nM5zTs1dRJ6JSOifSUxFUqJksuCB866goNoB+m3UTuJ92LXC3FP5RVqDlBMz1IqEkD1/HAunQ7+u1WswDarAnlBUanP7lKmpHiWZQN8LlFXtKeS4e3LUrEhX5lBjXUMkDSTZQWtrawubxGNFwfhaPK0qfeho7/NFYpU1HPoo6gDoA5qjkamAJUAXxPlMr8oq0qbmBUpNUYiAx1/NI7CIRQWYJTIkIstBe0XEaBapqqj9JTEUlLkCqWamVRbqJem8U4hg5kEAQB38pjF5mT4Xw1a1ZaepVUhm7x9WnQitLkLzCSs6BzEsoG99x2N/o7Lv39Se5BbQF1o1ebEHcoo63JJJSRDRV7L8EyyZ2lliy5h2Pz7AfNrBT5lD9KVEFhYgtuQI7rTyCjYARYW2A2A8ABaBYYAvUNlI2me7sp9EItoGwsIAsAIAgRfbAvjGW5UNQcgNQkJqkEjSh5gNmaZ2gNjdd34Ej0MYxPbjWczl0BbQwRLG2t6gkn9pUhhNrnC8ua0II2hdLiPiijvv/qEgi1aik8ykahuBDAjbfZtvTwwQp8OkQrBdIVfZDWk+JHQR8cUqNJtQFIqNIiXGoATawgkkgTGC+SaSVPQLNoudXTHC/TSVYNq23r89o3ML2I9JGOFxuVI9AMS91THQGfAk4n7vyE+MY8KXnHoP9Mdw5Lk4UCVWzAH0R7hP3nDRxBxtHpH5HFsZRfXCvlx4fhjwcekKpR/rB/ED0BP/AHYjOYYm8G/gBiw3D/A/fj39VDxJv4kY0OsyY3tDlquaZqSnSrrTpFiYCh5dm95QA+WnxwWpuRTpDSNS01nxJICyxO5kXODB4V4BBfdtbHy2ZfvwrcFEW0iJ21beQ1R9+Mbw2G8HSZRYX6YawOPVc1c8pMegwgzA8GHvB/DFq8SZjvPaj5e7CaJwjV1/a+zDe/Hng7iyY8IJwrT4fdhpZfH7MNlT/qIxtzJBxB9KSSQNW4Ba5BgALeScU+HccRKpRatMFrnSO9sm5JUwoG0GYM2OE7QZgqKIADLUqimy8sMXGlVM7QzB5AnkPngbTyYp1qjQqtVM9YBFonwtOOV1nU+EarttOt0XTrkWyZ0PKcTRgDMg/skb+owKqnmIHQn78DspQrDXTWtRJKyjGnrKcw5mClVIK6ioN5AudsXaSwIDF/2iACx6mFAAnewGC6PM2Tmva4jq8YQCo8sZvHmJ+7C6AfH7Pwx6YvcehIwq1o+sfUj7MXHaRCKKfqfI4U0QTtj0eX3fbjxIG+j3uo/HCnyECMABijKT9AH1n8BhrcP5XhQCEY7ncKY6eOHJmQeoPoQ32ycK/EgqseiqWINrKCSPgMTnO97RoRJxHi9VqndKv9oKbBBcs1ZZ/wDHocCM7mVFcgc9OlFIL0coZZyeoaozNf8AZ916jnQH74GRlsqpBt7YApoPiwaf2PWRHDOE1KjU0pozFzAAOmbibmQIJBJNh1xYT3nkXsJr/wCj+sO/NdwWJZQAFme7EmwkkhmuSOg913iJDFAuj2Xpd7qaWC1VZwsKetUDvBIZSw8DiDK5JUo9ypDpc1XAMVjN1S9qIJI5r1OhgRiTiGbp0VWWQRmK4k2kMKZNwQLApbC0Op1JG3/I0UpKg795ZyPBO6q0q1ExUpkaQ9VypQb0pFPUq/u2EWGOqcH46mYBABSot2pkglZ2IIsynxHvCm2OYUKo5WDiDsZADDyB3HxtfBvJ5mAPFbg7QZEFCDIMHpuJ3xTlwKRtFhqnRRjFdouIL8pqEKxOWTVMgqXc0VAImbRHvbBzgnGjUIp1I1fRcC1TSAT6MAZ87xscCeL8PX5JVIKh3Y13Yg83d1O8AMCdgoHTbHMy4SQUMqwOqtbfnr+0B5PjlWpnWXWyos2TlH0t4kt03xqeyNbVTcmdxczO77yZnGU7N8KqV2qVVTQh5jUJlSOulSpLEX2AEiJBtje8LyNOkrd2WYkjUWZmMgbEGywD7IA32xFjxFGuqEv6vJi0aF5l6cPGIsO1YpDTmSScIThs4QtjS89HE4TDZx7Vj1zJKcITbDZx4nG3NgJ5k26+X54aaPiPtGGmnJNuuIs2jU6bOENQqCwpr7TQRMTF4JMdYjHSU0tyAizJGpT/ACPzx4UvP7sRUmFUakMi0yt9pHxBnDZfaQB4R/pjyOGFqbEFwVNESXuwPT0n7Yw0U1JgvECTbofUwPG8bYiq1NCl2iFEmB/N+mMZxPPGrVIZiFA7x7xa4APjEERhWfIVWl5jcGMObPEu9qeJoxo9zVZlo1lctYU2KuLU4BLlSACwhQGPMTbF3PVwCXYDu7mSQCskePpsMY185NXmjSi0AQLAd9UDN1/VgH1ONfw7OpSZGqL3irInfQwadQEQW02vG+OJ1qatOozt9JSg6RLfD4qVgdK6VUlGekbEjYOaHIunfUwPgOuDjoymCAD5/hFsUvlPMatQVQq82gsCTBESoAhi0KiTJYydsGsjX72kpcAlhJAuP8J3IEEA9QJ64Z0vUDEtVQkvVr4psGUUck7j4jCl46g/4mxLXyI5iJIBg7Svr42Mz4EYrKQuxAj3HHZVxlFrxOWylTRkmvxgx4kn+RhBXEbge4/gcR/xHzkD4HScO1HoD72/0xpRTBDGe3MTJ/nzwM7SZs0cnmqmmNNFzJHVhpA3PVsFAz7af+Yke+MZ/tkrVMt3CoCa9VVN9ICJLuxJmAAoubCQT4YUUANw0YkgTlC5Co9KnRpgtUzLayAIhKchNZNlXVqqE9AJPTBDiWc+T02p5cggrorVtjVCb06fUUehP9pJOLea4mqsMvROrvGVataSNVMMo7ml9SmAI1XLi/XGa4lWL1qrTuzmOgv0xoGrc8S0nR5Rz3M3HZzKq2VJN9NGB0AMbD0m3oMU+O516NGoyvUWc0g+bbQwmg03AsR3c7jpNhgpwEH5KqgXYqPdGBnb7L6Mm0WnNL43igVt8ca5rT9ZHi+NvpBHC+Ou0sKT6Dq7yoFqVXLWvUqEGIBkhb3USRjRZbiwJlVJN/0pp0gALXJcMTMQm464p9hqOvh2Yplioqd/Tte7iggMWky6xfxxeXs09FYp1wV3vSvHSGDAbeRwxM9bNKGoQ5wrOFq1AapPeK8KQZ0EGYHMFgEHpe+4xqBlQzzUdmm/M0KPVYgQLCfiN8ZbsvwgozVG5mC6F0ykajzne5ZQF8hPjjT0arrFtJsZsZv1MScT9Q5Z7XibsRxJOJ1/mwqkls3VGXDhoYIqsXZTcCFSpEbErh3ZomnlaYCAlpcwSJLmbWPSL4wtKq44lVZUarVU1SjMxLHTTIKj51V06REaQRpBljbG7yzGmi09BmmoSxtyiOXUxMeEmYv1xNkDNxG/AN4T+Vnqh+P5gY8M4Pqt9n54of1gRbQR8PgSLYUZgzcIOguJ2nxwgoRM1CElzSnr9hxIh6gyPLFShBG4PpfDzTHp6E/hhdkGFsZZwoxBqaNz9+FFXY2InpI/PDA0ypPhcRisMJ8pXqT13B/LBahPVAz0xJt1vJthg5fZ0j0H5YSrU5jv7Rwr1D/5n8Fx1u05xO8p1MpD66elGmWIFnuJkdDuZG5ucF8spfUWBQEaQNRccpMPpACKxsfHxxQbMHYR64TMVarUXRSSCDBB0uP2Q3WQCNW4m2IcuMhteP3lWHKCNDQf2gz4UFBfQQ1Qjpcqqr0JLgytyIjcgY51m89z1QN3CgdYknVPmJn1jGk4jw+lWUmqwpvLD5SoIR4m2Ypq1jpuaqRuCZXfJ8V4VUy9bTVBDEcvVXGoHvKbgAMsR57yF2xgyDIbveU+EcYqX6OV1ViEWR8oQG8QiZlqMknp3aqPh640/ZrK/NALU1aJHfKCaasD7NINpNapB9oju1i+s2xnuy/FxT4gfXNFfNlqkgn0uPQnrjpeVyBREuWKBFYkAE8olmEgAneAMS9ZkCiiPpGYywBo7RatDVTYkaeWVk3TQOW/ipOqRsVB3AwDbtAaGcNIrGjLM5AMQFWQI25KYQW+k7YPVK2ptO+jmYeJBGlPXXp69Mc67Q1r1qo/tqKU1bxFU66lRT4ChRuL/pE2xL0y+J5J5thNzxDjwpRXBHdmpTRybe1WehPuME+St4DBCuhmUFjIjwK+0PdjnOeqCpwFwTLfKNF91LVjV+IWqymbTq8BjoeTqh0XUtqqq++xZFYGBcxMegjFK5B0xBrayIh8fibSFi5Ox+P+uGMT4D03/wBcUOIPWViq5MEA2Z8zSpqw+soCu8eRAIxRzmdzFIJrTKIrsw1KKlcrpo1H692pnRp38cV/5wY0FH3/AKgDoxVk3C9TPU1Es1MCYi7CYPQE3gHeNjMAYyPaziNStRsTSRgdKhWQssqdTEgchjYbm5tANqhwmvWQPXrinEQqU6SSDeYcQoNiFIJgAsLhQM7QcPY96BWeoFWi7PWfWRJZGjQukDXpkwYkbzjy9UHfQav5Rp6dcaWsyHDkJroGtBAHlEm3uAwLenBqEnbV+c/ZjTZDhZRxVJJCKxAVXfvDofTJ0gLLEC/SIwg7GVKgrKgdmC6joWm0hu8VQB3oYyUbbUbC2KzkX1iFUk7TZ8BysLQBERSBj1UH7J+3AT+kKnryJjpmkt5NSkfEtGNVkkSmw5hNOgqsStQDWEEj2JnTeIk+GHHJ0KtDQy98jMKg10+UqadPS+8XUArPiZAxJ1HVY0AbmjMwYMmvcVdzL9lqXd8No9Gq5h64EfQpVFQwT5oD47HBZ6pYCBJOkAdTIiB/ijAbiYVOIrTRe7WnQC6AFRVnW7aVU6RIdD64lz3FGoUXqfSVCV39pjpQWmxJ6x7LeWCQ6wD67wsy0wWQ5r+kdcualKlzFKjAFllKkNFnDAr4SVjlxrsrmu+5kcuDFj7QkTpdQfaAIki0zjgjEAmJgeO5gb+pifUnG34HRejm8tRWkKzUzSNUaSw1VnDQGHsBKbjmJ08p3x7NhDDYynE9cib9ODfPmr3ZKtTrSdJhmemgCzMknU5EeJ8LE0ZwdLzqvpYxNRQbG1tYX2h19uwLBS2fzlQU6YplBrJlmQuAqg+yoYDUSVibRNsDalYm0v05tmkDcEWB9BHlGAwYyySbqMg1bxx1RzF4/aa3pfYeQ+GHLmTsGH8Q+yenkLeWKVM3YNBcAM0Kqhl/WoC1h0ZAZQ+RUmzTIa4J+AI9ZDYZ4Rk5apco126ODHTSCfQct/XFk1G6n/lI/wC3AovYiZHkDH24j1H0ws4jcIZBXMIPXOxIPkTf4Afhi3l82oXSYTryixP7XKCD8cBFq+begkD7jh0z5/b95B+zBDH8poyD1hoZ9SPaHx/NR92Jab6vZvvsJt7sBNRHWLfVVvtLWw6nmCDZ2Iv1AA6xyt4+WAOEXGDKZls9/SKKb1AMvZKjoWMC6MV3NYxJEyV2xQy39JDudJTlJjkNFotMAGlEnzOMF2iB+U5j+/rz/wD2ffDeGVRMExb7jPTzxbqIWNTGhO4nS812vPcsUaqX0yp7jSu4EFQ5HXpjKZnt3m5g1q4AIPzaJT6DqVm3riXhNFa691KK88pJC65+ipIuR4eZxS4jwOrSYq3zYkDmOlTPgWgGfLABj3j2xouwE0PAe0ZzBEZc1KyqiVXqZpKCVWIMFl0E6yFnl3IJOCmZrmggXNJRNGo0rSSo8UygDFkqsFNFpIhhyHY6SS74PL8MqK4cFQOrB9jPK3LNwTfrGL/GDmKxQVirgAimViIJBhHIE1JUEg2sSNrzth81iq/eNXHkKcH+IT452WKK1bLMatJSdXKBVoO30aqxOmCIIAtB2OrGgzPapqNbK5orNDNZVUqrqAAek060mxIVyYPtKDeQAcn2c4nVyxAHfckgEIA1MTdSCw1UzP6IjT9IFTjbZXNUM1RNEoumpJ7ocgLXJfKuQCtQNfunAbfcCcKy7EWLEXo2j+I57RwzNV6LG6VSr3MBoVDfrBJ9cc74ajZuE106a5amxDVCQoBIFyATqC6FUdRTxq07PVqGXzVCixzFOrTKJTYFaimqygkoW3pyXhRe1wMZypwVqFEl4R3qIFpyCwFMOe8J6kEhJFrCTOMwKqqQp5Oxg8mjKwzzIjUvaVagrmAw1aUenIDKpurg7SCoBHh0Hspx6lUyqI9dFqUAtM63VVIpToqKxIkPTIBjYgzEY5blkKVCS0kkn2lJv77n1xoDQXT8pWmjqIWqrEvoLNBAX6dN2ZSuosAZk3kOzY1yDS00IR5hOswtRFCGYGpWDatS3+kpuOkg4zvHmKU+8XUHo1ErKW1gE0zLKGJ0tqTUtpmbTIwO4QlR6eulRdabkkU0bK07gAajSSiE1QBGuqDtBBg4O5XhVJl1HLrLgF9VJA7ahzap1vuT9I+p3xyTiTCwbn6V+8JGO4lPiGfSlWamGVSvQMmsKbryqr1LhhbSPTA3jdctpIWpEGmzGnWRVV2Woup6lNBarSQbfTOC3B+87hadRiHy5NF9+YJHd1Ike1SiT4jyw7O0VelVBlppPblklVLC3jqUHfADKmHKAF/f1jmBdNzA/Csia9UIAQg1Mx0yFk2VZtLMxAxbpUe6zKqaaor0KlBR3mrW1NjWUuFRSpIFWQCxvF+rezU63aA00UeZEGdWxJgATuY64Ti3E6VJS3eUA9JhVCrVpamamdRQBWLsWTUsftA9MX53bWFA2PvIumUUSTvJlzVQhStLL3gyozDi191RFYW3Bj7sR8OSt3ATXSDZd6lFjUpswKp84jQKw0juWIi5MC4xX4z2yytPUVqrVbVYL3hmYiWCaBA8z1GMVm+0hzJqqxFMOqMoXUFLZckojzdw6lqeoix0WwjBgyMCGUAfT+5W+RaBBhTgzGtXzWYcggggMoKpNVgDp1GylKIIBP0184u9t+GacjTKDUTXRqxgkD5tlpkWkDZNVrnzxmuyfGR3qUGYBWdKiTYM0x3ZMgAFVWCbWg2aQc4BSGeoVcrUY1wHLd5EAAMYcQLBgtgYOnWoKyNPXGI3zICba5meyfC5U14RgpAEnbnlngyJVRERPN8Ndwsa+JUluBTaoTeQ1Z6bFpb6Rp00p0r76GPU4COc4tQKlKkgmaZp0wKUAQGpsp5wCpu0taH5t7rU3y1WgU0tUpjv6mibhqoBJJuVemzKN9ydr4TlFllJ3IliGlFCdd4pCpT9/wBo2+zAp3O4I94n8jgoXRqEFvZAIZj66ZPmLR54EGdVgYtupj3H164o6RwybTldUCrXG1iWCj2dLBlYKZVh1AO4IJUjqrMOuB78Sru+illySDzayAqnURC6SWqgQOblAmGIYFcFA7KdRB0qC1tzpBPL4mRji3A+0Jp66tSqVgKWUSz13dwSpBEACWdjY2AFyThzbcGDhGr4p07+vanzuukXNEhWWmzmCGg8zN3cnpTDl7XK7YL1UCmdJgj6RgiN7Cw/GLY5xwvtetRGNTvO8WmvdKNGhmUgMFpjeq5cAMLgGf7MTsuzNYVTVzKoyrXFEglCoYLTKkoCSVUFSgXbkLCzDCk1Ft43MiabHMJLUB2j1vPoZwveeLEYmenPXfYRF/AHENOREEr/AIjirTIN46kbwpU+8T9+FNYzcH+ffh5BP0mPxOIzSv7WwWxkdelsKKUIwOZxHtBUX5dmZmPlNf2RMfPP06+mLHCcvTqRobnINpSw8WBII9L4HdqAflmZP/5Fcf8AvPix2cyTt84hXUv0WdVYq1iUDEaiDvGwws/DOrjBLUJok4AyDmafNY/GY918EwCwCmXI2VjrWIi4afD7ThlDMOCqs1ttWyif2jaff6SYGLL1CtmV1JIhlWSZ3lWUyI6GPdifUTO/j6ZR2swfWyJEukU3BFgAFNvDYYrVM3ULtS7lu8KoSgMAFXDhwDIuvefD1kpWrMAGNMlIIFSghcCLjvaGoun+AkeGBJanXzCIDqSnrLAezLG6LqAcLqYEoy8rao3GC4FwcmkUFNG+JfPFq1RuWlUYEmCMxUtJNtVKmFUx1kgbb4UawC1RayiLutQ5tYB3dCysPWJBAIIOJTmbHUDBheUk3GwVfCAB6AYgzPECQQCYblIbcAlZHvC/bgVBYWeI1sSdzZ+g/qaXJ8aSugFfTVWOWtoWoygbyGWaqDcmBUUCWVh84cz2wytaiq6EoDLuy6auWR9LjoKjl20jchFIViZmRgdls13dflbkcKxAEQUJAdRsGDSQd4MeODnDe1zU201ADSqSHFVIo1jMOJiFqREMJDEw+nfCdJxvqQbdx+d5ysuIAbSFuGs+QSuuYrNpQNVp1ArqCpAqBYAYaRzgEGV6zfEw4JmaAdTpam2jW9F1CssppfTAcWIsIXy2wjcCQ0lq5Wp3FRmTVTFdkk1aRqKFGtaaLDDSupZVWWQbBOC8TpaRk2NYurrToioAopgsI1IjkghpW+sCJGkMceYuFJu/bf8ABFqbI/udI4UYyyajLAIDN7gA/fOOWrxDUF2mAdRdgJI2ienkQMb3j/EDl8pVqGGGpUVd1JeoBBuOk9RbHNa/FediVpsNRgadJA6DUrBoAsJY+pxL0FldRH3/AD5w3qzvDWSp5wHVRU02IglaqnVpuEbXrBvMWMSekYK8RzFVKD1M1mHM6VCAaKY73ljkRS0XN5FtsYN8zQ9plKedqoHqSvefafTDszQNdDTpVaTBiGKioFaVBgrTqlZPQtJJxa+Mswsivpv97idgCK3+s2nDc6uh3+aqUTSFMFiDSeJX5zSpCU5MMW9mSxBGAnH+OZunqVA1KlSOlxRQUihB9nM90upGt46H9pTDCAeS4QlESc4+Xqn6L5aoKZPUF1JUj3HGgrGsFph8xw8d2AaVVa1Wi6KYsoRdSpAkA8oJkgwBhv8A5iIXG69piDmmZjJtqJvJ3kxhNHeMqi7EmFCliT9WAQZG87Xxpa3HqTsEp5Wg7fXem9ao7Cx06RTcrBBOtSWPNpHQnleyefrqVfusrQI50CLSDACZdKYV7D9ayx8cGzqgsmEATMJWFNQdcPUiy03+2oQIAX6oJMnpjU9k89mGKCnle/TSQNVMQD7INkAdtPIxPMVmTbGlyfAMlSJCLUztWZsD3cgW2GhhH1VrEQcN4n2pFPlDoY5Xp0QQo2s1Y8pI1LILkLN6JiMJ8dmPkH3/AD/c8QOZHle0PdkrmcqGqPFQLRekpmlIJIlWpuSLiBBUn9kS9jgK1SrWqnUarnVpKsFp00CrTUgBb1KqlYHs0Z6mc3mKZrUGqVHJZ/m6Y1MqtESx6Or6YmAoUEBVAAGz7JcG7nLU3YaqlbS8kAEUU5h6F6jd5G/MJvjXOvbvxBa0WzK/DONVgERjAo0qIKyFGpUIqVWMEzCmD0EQJvguvFabOVKHRpLTU5bC2pVOpwkgjXU0gwN5OMVxFquXzThxzBNbC5VlZECtP0tL0iY8V0nrgxwzixelKUhq101VXOpTVMs1QneURVbVuJCjF6oqClgNTjeaY0xpUwpRhYiCjT6HboccI4hwerRdlqLBA1Sp1qALW0gwt4AN9sds4aynM80imKdF26QWOYkgea6BbeDitS4QEzOa0KCHprU7tgQuvWdagAjRrcSQLDwO2BcMeIGPCqHmBv6POylB8pUStR+c1jUXpsjDVLBdTcy6QkykEzfG4fh3dBVS1NaaLTHgirABnqLz474qCoK1FXDELBkSikNI9ttMnYCTY9R1wT4c/ejuqpDMByVIHMGuGWOWCBsNthIgmNDkxPrfg+8PKoyLpTkQfUY7z8dXxEDEa1LRqgeSz9rDFypTKkgiD1Et90xjwSfozjo87icqjIArHYlv8A/BTiWnRIbmTfTeGXr8MPNGmPaWPOJj+IEYXLoFbk0x5IB9LyGA3hhaM4P2nQ/LsyoE/wDqa/h+ufBvsrwFqlHXrCwxUK6Mw1ATIKuNMDxBGB3aX9Pmf/2K3/WbGp/o9/3V/wC9b/p4gyuRjsTv9OlPct8N7MZsglaVPeNa1aa28NLJ95jyxnO0Oeq5OsaKqVZAA6uyVEbUupWQASo0kggGJAgLjtvBvYOOF/0p/wDFsx6J/wBKnhHTZDkHmjc3U5L0g1Up0qnEM1L0KdSFB1dwCsT0YgggEeGCHZylVSm/fBgxcCXBnkBJmbyS0GbmMN/o1/3xv7v8cGT/ALzV9T94w5slt4dbSjpFLuMjkk0ZXTJAmT7R2iZ/d8fhi7URQJqVAsj6wk+4Sx+GG572Tinw/wD3fNf3Z+8Y9qvyy9gALEp57JvULVadNjSTlYkrqiZIdAxemJJ5io3tja9neK06iAUW0hbGiYDLYRy/THhEz8cYDhv/ABLK+i/5cXOz3/Eaf96f+7E3UoHWuKFic5GOo33MPGlSGeehSFd2Qu2jXRppSOh1ITWvzioziOYbbHTjbcAzwrtUYogrKFp1AhDmVmXDQGK/Q1dWpsJOm+C7Mf8AFsx+/W/zY6Jk/wBJS/c/+QYVlbhflzJtHJme/pKzSpk6dOYmqGggcwprMkzYAsl/GPPHMXe8wfs+OO85n+1/dT/M2OK5j9NV/vDh+B9KVM0aoIqU78oubC23mJtODWSymXprorZNa+q0tUdHB6lCsrHhyk+LHotLfGr7I+xmPU4PJmNQkwre8DUewgqAfJjmaIP9nWCODsYOhgdPqjfgCOR7I0Mu81q+qoLmnThSes90utySfE0x5dMa7P8A+51PUf5VwG7GfoT/AHrf5cSDqcjAm/t/c1kW9hEp1ly1MmhQpUAxvUrMq6v8IbUT+yajenTFCvxA1SpIqZiCYNQCjl1MbrS0lmjoe7m/tjHuN/8AEKf7p/HE1T6Xv+4YBctAGtzM8IGU2LVOXNO5VhIo01YLf2daU+ZRbeq5E2gb4zHaDMDvSAgVUUIlMAckbry8oMm++5vYY1fZL2Mx/fJ/lwGz36Sr/eN/mxUjU9xYS9pX7L8DbOZlO81kGFMEFiqabCAe7GmATaRYXBx018wqsWYgTAE1AAFSQFUXgWLQNy0nwAP+jv2sx+6n3nGny3sD3/filMnmuSdSh+G5nu1OWp5nLlkKs9D5xJqBvZALpboyqbWExjFcGzBNRKK1ANCyzabJ3jq9Rz6BUpjzUxIvjqPEvZ/wN/lOMPkdqv8AeJ/lOKBn7VPYMZrcy+eIIXYgw1R0CqCJVaawO8M8t3eR1BGLJ4kEqQXDHQQx1ARNRjDHYWO0+WPcG/S1fRP8uLjfifvOGeJfaUNjEjyNWmXdppgFTqOoNJ6CDY/liymQBUDL1AtPU50oRbWVh6ZiE0tzAQQQzCIiBPEfbHp+ODfDv+1fvGBLD0maJaTOmqqsxlohmA0hoAKuBNtS1BIOxBx7uZvP8/HD0/RD91P8q4auPDJQqpz8mG2O8cjx7J+BaPfbEypUYqSoO1wxXz20mcR1v5+zCVPZ+GPHJPLg+c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94918" name="Picture 6" descr="http://t3.gstatic.com/images?q=tbn:ANd9GcTV3YR6Ct2wg9_z-OyAWlzdWbJhLxp_0ILyIlX-166OzgFQQx1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81000" y="457200"/>
            <a:ext cx="2219325" cy="215265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2600" y="1295400"/>
            <a:ext cx="56352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Тема урока: «Витамины»</a:t>
            </a:r>
          </a:p>
        </p:txBody>
      </p:sp>
      <p:pic>
        <p:nvPicPr>
          <p:cNvPr id="5" name="Picture 6" descr="http://t2.gstatic.com/images?q=tbn:ANd9GcREUawRNDyWW5m-m9m_Jw0bbop1BUrq7WH-XS8urFO4A2Y1A8M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2590800"/>
            <a:ext cx="3581400" cy="3581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pic>
        <p:nvPicPr>
          <p:cNvPr id="4" name="Picture 4" descr="http://www.cheb-cgb.med.cap.ru/Home/322/anonsj/big_4472_thum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28600" y="228600"/>
            <a:ext cx="184982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www.cheb-cgb.med.cap.ru/Home/322/anonsj/big_4472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152400"/>
            <a:ext cx="184982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2" name="Picture 2" descr="http://t1.gstatic.com/images?q=tbn:ANd9GcSD8A1oJD-JNj1_7XHC0Xn10GkYMFwdE6NYCvAK35d1XDvzFPgAV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143000"/>
            <a:ext cx="2546223" cy="3124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8308" name="Прямоугольник 2"/>
          <p:cNvSpPr>
            <a:spLocks noChangeArrowheads="1"/>
          </p:cNvSpPr>
          <p:nvPr/>
        </p:nvSpPr>
        <p:spPr bwMode="auto">
          <a:xfrm>
            <a:off x="2590800" y="1066800"/>
            <a:ext cx="58674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 </a:t>
            </a:r>
            <a:r>
              <a:rPr lang="ru-RU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Открытие витаминов связано с именем</a:t>
            </a:r>
          </a:p>
          <a:p>
            <a:pPr algn="ctr"/>
            <a:r>
              <a:rPr lang="ru-RU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русского врача – педиатра Николая Ивановича Лунина</a:t>
            </a:r>
          </a:p>
        </p:txBody>
      </p:sp>
      <p:pic>
        <p:nvPicPr>
          <p:cNvPr id="5" name="Picture 12" descr="http://t2.gstatic.com/images?q=tbn:ANd9GcQQy_yTawvCa8DdGgpb4u5ZkEqFv59j4ldCjH3ZpHn1nhSBcvA_"/>
          <p:cNvPicPr>
            <a:picLocks noChangeAspect="1" noChangeArrowheads="1"/>
          </p:cNvPicPr>
          <p:nvPr/>
        </p:nvPicPr>
        <p:blipFill>
          <a:blip r:embed="rId4">
            <a:lum/>
          </a:blip>
          <a:srcRect/>
          <a:stretch>
            <a:fillRect/>
          </a:stretch>
        </p:blipFill>
        <p:spPr bwMode="auto">
          <a:xfrm>
            <a:off x="0" y="4191000"/>
            <a:ext cx="2895600" cy="257204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cheb-cgb.med.cap.ru/Home/322/anonsj/big_4472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52400" y="228600"/>
            <a:ext cx="184982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609600" y="457200"/>
            <a:ext cx="8001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ru-RU" sz="2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Витамины </a:t>
            </a:r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………………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62200" y="1447800"/>
            <a:ext cx="350520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2060"/>
                </a:solidFill>
              </a:rPr>
              <a:t>Виды витаминов по растворимости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 rot="10800000" flipV="1">
            <a:off x="2895600" y="2438400"/>
            <a:ext cx="76200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495800" y="2438400"/>
            <a:ext cx="6096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28600" y="2819400"/>
            <a:ext cx="2895600" cy="381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/>
          </a:p>
          <a:p>
            <a:pPr algn="ctr">
              <a:defRPr/>
            </a:pPr>
            <a:endParaRPr lang="ru-RU" sz="20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029200" y="2895600"/>
            <a:ext cx="3429000" cy="381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4800" y="3352800"/>
            <a:ext cx="2514600" cy="381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Авитаминоз…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124200" y="3429000"/>
            <a:ext cx="2514600" cy="304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Гиповитаминоз.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019800" y="3505200"/>
            <a:ext cx="2514600" cy="304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smtClean="0"/>
              <a:t>Гипервитаминоз…</a:t>
            </a:r>
            <a:endParaRPr lang="ru-RU" sz="2000" b="1" dirty="0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533400" y="4191000"/>
          <a:ext cx="8077200" cy="1376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9300"/>
                <a:gridCol w="2019300"/>
                <a:gridCol w="2019300"/>
                <a:gridCol w="20193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Название витамина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 каких продуктах содержится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 что влияет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Заболевания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920" name="Picture 8" descr="http://bibliotekar.ru/okorokov/4.files/image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67056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17763" name="AutoShape 2" descr="data:image/jpeg;base64,/9j/4AAQSkZJRgABAQAAAQABAAD/2wCEAAkGBhQSEBUUExQWFRUWFxoYGRgYGRgYHBgeFxofIB8YFxweHCYeHB0kHBkcHy8gIycpLC0sHB4xNTAqNSYrLCkBCQoKDgwOGg8PGi0lHyQsLSwsLC0sLCwsLCwsLCwsLCwsLCwsLCwpLCwsLCwsLCwsLCwpLCwsLCwsLCwsLCwsLP/AABEIALkBEAMBIgACEQEDEQH/xAAcAAABBQEBAQAAAAAAAAAAAAAFAQIDBAYHAAj/xABKEAACAQIEAwUDCAYHBwQDAAABAhEDIQAEEjEFIkEGE1FhcTKBkRQjQlKhscHRM1NicpLwBxVDc4Ky4RY0NaKzwvEko8PSZHST/8QAGQEAAwEBAQAAAAAAAAAAAAAAAgMEAQUA/8QALhEAAgIBAwIEBQQDAQAAAAAAAQIAEQMSITEEQRMiUYEyYXGR8AWhwdEUseEj/9oADAMBAAIRAxEAPwDp6sATcnytbbFfP53Qp06eoPT7sBq3FGU8o0wY9fU74p1arNuSffihMA2sRJYzxzDH6bfxN+eGvmmH03+Lfnj2XyTVDCgk+WJa3DKtMDUpE7SPsxRSD0gi5CtZujN/Efzwj5lursP8R/PBnKdlKjCWIXyO+KeY4FUWoUC6uojY4ENjJrabTSkK7fWb+Jvzw4Vm+s38TfnhlaiUMMIPgcNwzSp7TN5ItQ7am/ibp78RJmGJaGYAd3B11BqDBtgNoKR7senpMT18B/5thjnm/hSP3VVh9rHGaRcyTU6rj6RP+Nz+GH/KH8Y95P4DEWEGC0iekrVm+sdifCwgEk9NxhgzLD6R+Lf/AF/n3YY99fkAtosZ1WBBGzIbgi0EHEzZjUZI8yAPuk/Zt4RjK+U97xpr1Prfafyw4V3+thhwgwVT0l79vrYTW31vvw3HpxlT0czkCSfsOPHVEyBiDOZtqVIutJ6hAPsq7D36QWjqYBtOM1mO19HRNQlWtKqGZ7gGdMKqC5jU8wJi+E5MoXaCQx4myymYouxX5TTBXddSW/icYIUVhhoc1JtYfkSMcizPa+pUlKFEQIYd5ToVCo6wHpHTvvczjSdmOzubrjXma4emAs03q1NIBm7KpVOl5kDErZwPiMauFiLE6RR4uqibON+UqZ98xuMZvO9oszme8agVSkoI1mFCmCJN4aCQQsk9RBgHwpKoA0gAW0xCwOkC0Ys/1lbSJYwTphgTJMaZMR4k+ZJPVfVo6pqxj+JgbsZQzXEarrFUGC0KYenUILAQQ0hQpOkE6nYCYuSA9bNomo6agVWIkP3hqc2kHQwUnnkQGQ2J2vgrxJS1Uvp1MpbQAdiCUSfMBo8pPhOIXyKNCMDV0IpOkCW0MNRINpbURH7Zxy99iRz8p4MCZHRzoUo40MjXVr6G076Sx9pSYNMw6nodzQ0AUGFQsF+aEoBT0BaneIrO8AAuyk6S3sCfOXhfAMxQBY5fNaHMkKiDS1+fQWl4MQQUOmASwAxLkco6tV7whuUBQ51I7EsoasrwQqKjGoDeAU9qJZ4RQ+WHRBnuEHL0wayhaaEMVZlZAyxcq1VtbKAF9kKvsjFziGaru5CcqqwELoZwR1dH0AGZNmIIuCQZwK4wMtTquKmeU1NABLl2aoLMadRUXTTBcjx9hCpFwSPZ8pV+ay1QVY9i661UHToqGxC09MKzKOUgASCMVYOm8+p4BB7S3SpNCqR3jsV0haeiY6RqYC4LGDpBBvbEOYcOdOgaVY94rKkuEZlqUmSoosNMh1MTN+UY21PhC0ace09RkVmiOUsoIXwWN/Hr0Ayuc9ppgS7udCmxaoTJHsiSZMkSZvi5smsEC6HpyZtaN+8AN2dotTRFVVaWKOyO1mW6mUKRBA9o+otJumEoLT7tqWkd2j61NwAF7xR9FmWUjaL72xBmO+powFQU3MMVVi7EgzoqPZICk8qKJve1583UCUSK1VoVqYap7LEmoNAIvdiQPIemOV1KM5GngdtrngxsRW3f984biR93/fP34tUeC1aiB0WQfCDaNyJx37AAuDW5lzs9nDScKRZ+vp0xrQbXE+7r44C9nuHr3YcyxbmknbwC2GDRWB/JxDmILbRq3W8lTbHoxEAcKKkG5jCah3M92p4aAe91XJAj3dMAlyVRhKqSJA8LnYSbSZFsa3NcHFepqaoSo2UW6dbX9MCM9ppuwSrWUqLakL036EroFouo2gzA64rTLQrvFFd7gHMZVqbBKispJ+i2mbXIIaCgEmW5I3vy4HcMqGq1YLUUhSGgQYccndfolM/NsROmemxA1H9d0QAalVLK2rW6ge0G0hahAZ7TLG3TeFy/DcsO+chJBq115QWTQXUqtgZUMmm8aoBXaQRckjtNAFGEXpwTtvHwwzqPWMNWm9gwYtEXBk6BDE2vt5m95N8X+HcP7wkzCoCSReNImAOpgfzIxSWAFkxVQeOp+sxPuEAfYp+OHxg5/s/R7hH7x6TmmjMrFAASuohhErcnY4Fvw2oEFQx3ZNmBHutNvfgVyKwmkESuT5YU9Mex7BwRPE4Ux1E4lp5R2WVps37qkx8AcabgPBFCB6i8x6EezPj54W+QLzCCkzJZjJsUblddSkakEMNQIlWIIBvvFsZTP9mKVJ3M/NCnWqAMwLBURzpUgCZn2j6Y6f2x4kVokLCqACXayAklQGAvaCxOwtv0wPEM+qNQpEB1J01DIVAlRNJUeCkGfMTiLLk19o1Vo2I7L9lqXdVmZ6ajukXQphjoKVSFG68jKSN7x0xpvkVBk1GkzGkVYAFFUgMvK+shdP7BIB9YgRT7M1aYL6tS1IqB1V2J1SQrqL6tOkCIkHxxcoZurTBgUz5M7UwfXQHZfHxHrjmZFyO4GMEgc+86CFFxksdzJq7gsSqsF30tp1AH6J0ki3kTbDMvVC6gupjIYsTMmRc/VELpAEADznCVa0liB7R8z7pNz6m+BtXMuxNOkJhwjVCw0qx3VZvqGzEWEm8gDHdfGrKA4ucj4jJk4lEqNOobTARTGrmfV1UE8oJAkkC+I6efZyNLOy206R3Ak6gqoy87DQlXmJ3CgASMPXhqagzSQAyqm4Otueo3XU4mR4EjqcOzvEAurSGLwY0FAVkBfZLKSAswR6YFxe7bCev0lDPZZYqBKVGpWqgDUUpuKaAQWJqBpcuWvEkKZnRjM8W4QtAoqFCwFMNA1Uw/NrOhjcBuU2OooQFJsNnw1NJFRxE8wSTpUSDyhrpqjUVM3NicTDsua4ZygJUyKbk840wZvrVCBZZUFgOZQMcl8+rLS8CGhLNpEy3AeG/KlUd0qqG3QsGqqAQ1Oll0fu7sysXUhFkyZEY6NCZEGjl+UCNR/SM7kWBLExAFgLCemJsj2qo08uC6tSMAaUA0gATppiwVQt7xa4J3wJOeWvmFaCFs41qEItcxf4m+F583kGg8mdfp+mOs6xsJPT4i61x9Nu8RCNUliSCwiIEGqGsY5T4YGfKVdnKkSHcRM7VHEg+6cWchn0etTBpKz62KMyyFKML9GJLMLbavTGfWqVbvlQ92zPrGn2BMrA1TpKnVJHieoxZ0L7neT9cmkrtUJZng5d+8r1SqKA2hAdRmxJaeRSRuoDTsRgLxfK6a47gVKdEGkGdmqV9ZVlIU7r3nKAqCSdTM2gXGjSkW6Wjx6b77YEcRDOBUSoCEY95qeozIrFNKIhWE3lhPjubYZmw0SwNn0+UhxnzATYcO4KtUvzGNRMiN52M9Dt78ayhTCqABAG2IMrlKaHkUL4xiw0zjzuWjQKnqSBRAsPDEmI2eNyMRnMzZT5zhekmbYkzsAJJgePhjFcR4qxqHmkD3HBXjrVdG6lWMQNx4SPywAPD6jKNKsLi+hjMSSAQQQbbjFeFAosxTkmWK/aFwqqIQkGSSZhNzB5Qb9fLFetnGcxaLQoBEWsB9UgWsJxGmUI9sJocbIJEq7CCQSyt3dTe4AJ6k4PN2ZQU6haV5TolmOmFuXIvfqFmwsScF4iAzxUwdlOFsVIqVWAKk8pkx41CsFSW6i0JfSTGKmW4ZRda5amjMtYEXAYQquEHUa4ZSJ6kncyar8GIovUaoyl+bSEAVVJNirFiLOSYOIOEIaYzbIupadeoNIJZ/m1RhoJuZAAK2M3E4RkbUbjUsAyen2Ry+oqEPdrzaXq12B1AFSFNSFghhEWwnFsuq5ikLR3dQFVWFmqy01EAWLtUefMTsDNzJ5mEQKAQFel9K5okab+aBje8mMAOJuz5hGChiA7pEiRReiQWLWH6J2A6z0ucDvUzvLnF820otVERxOlgdUg/RLQIYXEfSAJFpAN8PzQdQpggiD5R4A+X3YzPEq3eOwIvtuD9JoEi1j5mPHCVUr0gpZWANg3TawMeySbCd8VaLAEVe9ytnUCuQrahNj4j+emEy/tD7cRPTkyfuxZyWXDOL4edhF95sOG1xoUCw8hvgg7LF9tyfTqTgMay0wBrAH1TA94k4DdqeOkUhTVoDCXPgoufjG3XbriBl7x2rSIJ7R8bFZu7GoUXJAAA51KmZESylbjoBvdlitwvhOWar3JQN3qd3IRywEFQ+rZGXSADFowEq5vVV0kPrqIWZRAZKQvpF4R3gE3gE7gDFvgNQ/LTWqOGAcSyzplFg6Lgtok6m2YtKyDOA5izfM1XDe/p5xUrOza1OiooEVFAMioDYEHS5jZmLKdNQqletlgrECInljYqTyn+EjFh67BGRoJpw8MJOgjkrUzHziqxXmF9JZWAKgsRy2WSqyNvyhvXUSwnpsYtt5bYLC+h6PcXGMNS3Kidl67oSNKSsRMMQ24FiFMRc4rJ2arUwlJaYhUEBZIA2gmwnflFvx21GoB/PhiXXOD8dgbnvDWpgG4XV0sxptpT2pG0Xm5BPjbARKdKtXJZr09RgCBvuem0Y6J2pyb18syIATIJBE2g+yNLSwMEAjcdN8czyWQp06s1TUYLrhVOljcnTLHkWGJ1XeQQCBAwjqc5OMg7TU6dnakFmHchwqpWBNNVCa9I1kqGH0mgDU6qeWJAYz4XLDs06orilRpVEIWaLBdSRYnUu4iCp1ahIki2LfBe0mU0BQTTiF50KLYCADGkKBAFx9+Lub4hrUGmQw/YOsDrus4kREK0DKgr9Ntpo/MTHUqBbNVEdnpLRQ3+jzEaBDQtUHS1iCpAj6NrXBhTqvBpshJjVTdlUyJ092dSrIIPJYz6Y0tHgxqUGDkqz3FrpF1t49SJ6kYH5fhzUGCE06gQcp0c5cAASZkABbmTMDANiKEAcfn2lX+UpQk/F2/P4gfh3B3TM1C5cUqFIk1QAC452JX6rEEkxcEA2kYAcGzpairVkC94oElRDBSYkRuVvG5k+OOgcYosuRZBdqoFO1rVDDHy5NWM9UyLqtl5dtIIa3gBHN7j6xizBoxWCwBMg6jMchFjtKnys09ISlU02iF1C3URpC7mxvilm6esRRrUmLkalerDKOUghASDGmJO+qxtiy+YWgx1oQrNpK6WJAYXDgFomPLaxN8U6OXSoUGWzNBdRCrSrUhSMzPLVpINbaeUB1n3ySnKxyEsvI+xikTcGdFfPKu564Y/GVFwTgc+UEEsYk2H5jfD/AJJTVCZJPTSNvUb46IVa3gkmEKNbWJMg+BjFnuwFJmIE+nvwANF1g3GoSPTDzTq9Q8GB1xpQesy/lG1OJ817gMCJA6wBEb7x5kWnC/1tAXeQBIi4Vr6SJI1N1PQC1t6ud4cBDwWsJAp1mUg2KtCkX+sII8t8VkrUlZRZGYkAVYptJudM6Q4JEArNlUQIaCOk7TBYhCvn/n0IaTFRTAAn5tN7wBvsLQBi4nEgyqkiDZybewZgDwIAU+vngHSoamRlBImqSQDAkAQT4g28OU4noUmV2aCJgCVI9kkRcdYn4YEIu8Ik7fneHeLZs90emrV49Ub8SMU+F5lQ2YS3PmatjO0Kp8N/W3pijms45AWSBpJMT9JlF725Vfp1wIp8VhXqNMHNOCLyRrJNgbqe76iCbdMKZQp3hqSVIEL/AC1loNUpsqMiK621B3Ud2wKzIvpOoXMkQR7VJAe+0gEELVpiZOpUWlSU6vYMlKsT+saI5hgY/FF1qt+dgV002UDXdA+tzoIMVC0PKfR2muOPKvdnQZRGAfRQVX1kEsrPqdZYA6PpRgPERdwYwYnI4mmocQpAIzLqap3a6re25bcKYFwbiYg+GCVTjTVEKKhYEXVQXmfQG2MZl+LV6rJRVXFM1KSPU+Z1Iaw+bQIaZRii8xYeyagm4xqqWXpklBTeu3NqNWuXUGYioysaa3nlVSfBcNGQNvUUUK7GUlSkjRWqCkIJhyFcKPJoMdSSJA95C5qnS0q9F2ZGAhiPO0GASI2N5G2CVLhhCwdMgCEpRSpIwMjQs8zBhOt58gu2C/DaPdpf2jzMWIJJ/aMmT7zhniHmBpHEyektAufCZPwxk+03FgFqPYgAlfOLLPiCw1ekY6F2uqU6OUrVFSmHaFDaV3dgCZ9JMnHFe22a0qtECNMT5d2NOnzgz8MBkyahB0eaDuEcRL1IZyGfQmoHm09QPAn7pxvOy3FFauvdKEo0nFJB1dza5OyIstC3LaemOXcMDd9T0DU2saRuSZsPebY6Rw3JItNaYddKkpqALF31qKjoq3aXLounoojphMLJsJrs3xRaTpRrItLSxNJxFOkSTbQxEIWmGQyJJDLpMgplSEYe0igABGGnSCAYImAQTFyfU74znDxUGlKeZqfOI2hX+eDgWcpl9YpiiBbXUqEbAX3P08s8DUqAqAh7saVMWBVQzaLBRom3vgHjKlp7gQrW4sABp5vGCNsLluNj6Qg+v39MD6OSqmQqvve0D7YxKvBwCBVdRsWUXI6xqNivTVA2ODyNjxi2M8utuJ7j/aF0oFqa+0QmoryrqElmJ5bDx5Z3wAyPZr5sP3sEqIOlSNI2KneCBtG1toxqWz1OmAEIAE7RzT4TdiZmdupxl2y0vUIKv89VGqATaoYA5V2ELAEAgxO54boevcpjbTU6ePO3TY9hv3P8Spm8jU0Bg6aSNRJgMPMCJFvPywHpVsvT5ueox20BQLbTI2+zGmoZWoOYSLzcKD9rYgr8Fy689VKAJNy0CSfKbkn7cPw/pT471MPbaNH6sDsw+1SgnaGpFiyf3laoT/CCq7CbdcTf7RVwR84xMblKbT7yhI9DPriHMZ9By5enTA+uERb/AAnEVOmxJJu3WTgcmLQ2zfaTZP1JSPKg995Pn8/Wrmaz6gBCqIXTYSbKJJIEkxta2B7cNVggKgm2mebSem+1/MTi6ZmFknwAJknp54no8JzD8wpQB1Z6aA/FmBjw38sCXbgmc7UXN1AnFs8Aiii1AwFRJVKlV1WwdjUDgBgCRoT2YJYk4G0uII5Va9NLkDWihGUs4gFV0pVXaQwDROl5jG6TLVKOmlTbKDULLVLFmCqBAbQS5AhYmw0xa2M/mMotaulKnlssKg0w4atTVVQgsQG06oAiSii4g9MEmSwQBtKFqxNXmeIUgWBqKCGIIJFj4b4i/raj+sX+NcWh2fJZia1NQWdoBJIJMgdLm5JkxEdTiqODVP1lIW/WVDB8P0RH247YcVE6BHLxij+tH8a/nh39dUv1q/xj88NPB6vSpRNxyhqo6CbspkTPTw9MeHCKvSovnzVSP8gG58emN1CeoRzcapdaye+ouBnFOIUZVzXUosd7TPdOtSmHluRrMwDNI+qSblQDebhlQG9VfchH2mt+GKVfg7s0No0kGS9MaRpIKq01ieY3ggqQCTsMC+llqahAPME5em9Eg0aD16igoXFYVVLU1ZTqVFFvnXOlu7YuL3YnEnCuJfJbVcu9BJaTUqGq6B3JUqoQEoNKU36zUpkbHDX4S7hteTSefavS0nU6VAFHeKwJqKTP34sZjKVIqBaebpFleDTNYlSa2oaTS1rqgkQSeWRtjmgODsJadBHxRvHKzHM1SNeikGWadOm0wjKWDlSxYPUYW0wFO82oVKTsmpkrai1TXMs3LCKpJFhIYxtzY9nuCqWqlqTkF9YGmsIBrM50A5NheQDY2LDacQfIqaNSIptCJSkFKxkgyxf/ANGNT6utrRgnDNzPIVU7S1WqFar8rQpKLf8AVqaQMBB4T7sVKmd7qC3dBQRGphAHiSGBjFerWpAquq9pDd8DtcgDLAkkyZNyeuKtLN8xIolHIs4NY6fLTpHwwvw6vaGcoHENcMFI5mkGekV1PUHd5iqwDKNWqBVcAnSs3Btv0xs042iqFFRAo2GwHoNsZbsnwZ65LGk6JS+lqrIGLfq+S0AXI3AubxjTns6k31n1c2/5AcX4aC7yLIRe5if13S61UP8AiGHnjdI/2ie5v9cOXgdPwY/vVan4Rhr8IT6v/u1v/vh9rFWvrM/2q4qrmggcMNbMSLgaE2baxmfdjkXFs93rlo8APGAN/eSScbnt4wpV6gWAKeXiAWs1U7ySZMNt0xz2jl2cwoLGwgCdzbE7mzDUDmX+AKVq06g3WosGJOqRECb3IPuxo+zubNJ3BBLK6pBNg1xIEWLEvP7MjqGAWpQNIimDNVdyDy0JBJUfWqRPN0Nh5WuC57VUWZJ1GsxNpNCm+nrJ9oE+eFt8JhnebzgXaYu5CaQ1T5vUVA0gOyqCQBpFOnB0gQNQicazhPG6dSkKohUnvB5IgkA36U9Gr9p29cfP1Hi1RNUOeYEdRvHML2YRYjGw7H8eeo1PLa2JdwTYXJqCVCi5tECbeMDGoABUU6nmddyWZZacs7NoBALqnKQQOYapMA795HkCQDR/rKnXqPzpqQS2lhqXSNDawQQBDQZ2Amxk4rUqZqLLOxltTC1UGJhnYD6JJIpKqLqiBuTLnahp0qlQza8Fp1HSSqjrdtM3J0q2EsoZTq4jEY6gF5md4jxOoatYI7IEpVXBnm1U0UkEmTpBtA2vG2Ci8RoUmKtUCkFiAxa6liQZMkm9yes4u8K7L00hWLtU01QzatGrWTqkC9pF8WXpMvKlSqqkIwAqVD7SiYOqYlfHqfHEnQdTjbMQg23/AGl3WuvhhQbqpTXjNH64PhvHxiNzgFms737EuFm+kahCjxvEk2xp6tF2EMSw/aqOw9DqJxC/B1benSPqq46mcNkFKanHJBmXp0yLW+/E4aLm3336xjQNwRNilMfZ+OGf7PU9wqA9GVqsj00OGPxxEelPqJgFyMZlaNHlaoGrD2llSVAO1uWSIDe0eYiBiSrmFFM6EZuYIgOttbNG5MtAksxkwB52aOzYYGBVZt5KZt562L5hRPhLCMT0eAVTobTVUIpCJpVCrE+3JzT36SPK9sIbprO5jgG9pRzHC6lT9PX5Y/RKsUz4BlLe+Z1eYwtLhlE6VZi4YbSE7zST845BlgCsIGZgDqi8NglV4DTQM1YDqSe8MgCNTG5IgDcHc+eAnBaNStmO/wDZUEhY9ldEp3I6QqM145tRJuBhWhksM0JbuaioLkz1x6cSsow1lGO2psRRG8jE4WB5YeYw0nBwTGlsNYE7H7cSgA7kYX349PSuaR8QPfhO52mLYn1C5JgeOJcmyVG0gtNtkYrf9qIA9cCXC8zwUtxKLUB4/YR+BxH3X7R/n3T9mDlfhhCyDqHW0H3XxQ7kHx+NsaGBmMhHMoOpv85/zXHpy4b3T/rPiah/LBAqvhPTDJ8iPhjdoEhoAj+0B/i+ycWRUtvhyec48R/M4y4W8QHCkTbCEea+8HCq8C4EgTafD7sYZ6cZ7SE5nM5zTs1dRJ6JSOifSUxFUqJksuCB866goNoB+m3UTuJ92LXC3FP5RVqDlBMz1IqEkD1/HAunQ7+u1WswDarAnlBUanP7lKmpHiWZQN8LlFXtKeS4e3LUrEhX5lBjXUMkDSTZQWtrawubxGNFwfhaPK0qfeho7/NFYpU1HPoo6gDoA5qjkamAJUAXxPlMr8oq0qbmBUpNUYiAx1/NI7CIRQWYJTIkIstBe0XEaBapqqj9JTEUlLkCqWamVRbqJem8U4hg5kEAQB38pjF5mT4Xw1a1ZaepVUhm7x9WnQitLkLzCSs6BzEsoG99x2N/o7Lv39Se5BbQF1o1ebEHcoo63JJJSRDRV7L8EyyZ2lliy5h2Pz7AfNrBT5lD9KVEFhYgtuQI7rTyCjYARYW2A2A8ABaBYYAvUNlI2me7sp9EItoGwsIAsAIAgRfbAvjGW5UNQcgNQkJqkEjSh5gNmaZ2gNjdd34Ej0MYxPbjWczl0BbQwRLG2t6gkn9pUhhNrnC8ua0II2hdLiPiijvv/qEgi1aik8ykahuBDAjbfZtvTwwQp8OkQrBdIVfZDWk+JHQR8cUqNJtQFIqNIiXGoATawgkkgTGC+SaSVPQLNoudXTHC/TSVYNq23r89o3ML2I9JGOFxuVI9AMS91THQGfAk4n7vyE+MY8KXnHoP9Mdw5Lk4UCVWzAH0R7hP3nDRxBxtHpH5HFsZRfXCvlx4fhjwcekKpR/rB/ED0BP/AHYjOYYm8G/gBiw3D/A/fj39VDxJv4kY0OsyY3tDlquaZqSnSrrTpFiYCh5dm95QA+WnxwWpuRTpDSNS01nxJICyxO5kXODB4V4BBfdtbHy2ZfvwrcFEW0iJ21beQ1R9+Mbw2G8HSZRYX6YawOPVc1c8pMegwgzA8GHvB/DFq8SZjvPaj5e7CaJwjV1/a+zDe/Hng7iyY8IJwrT4fdhpZfH7MNlT/qIxtzJBxB9KSSQNW4Ba5BgALeScU+HccRKpRatMFrnSO9sm5JUwoG0GYM2OE7QZgqKIADLUqimy8sMXGlVM7QzB5AnkPngbTyYp1qjQqtVM9YBFonwtOOV1nU+EarttOt0XTrkWyZ0PKcTRgDMg/skb+owKqnmIHQn78DspQrDXTWtRJKyjGnrKcw5mClVIK6ioN5AudsXaSwIDF/2iACx6mFAAnewGC6PM2Tmva4jq8YQCo8sZvHmJ+7C6AfH7Pwx6YvcehIwq1o+sfUj7MXHaRCKKfqfI4U0QTtj0eX3fbjxIG+j3uo/HCnyECMABijKT9AH1n8BhrcP5XhQCEY7ncKY6eOHJmQeoPoQ32ycK/EgqseiqWINrKCSPgMTnO97RoRJxHi9VqndKv9oKbBBcs1ZZ/wDHocCM7mVFcgc9OlFIL0coZZyeoaozNf8AZ916jnQH74GRlsqpBt7YApoPiwaf2PWRHDOE1KjU0pozFzAAOmbibmQIJBJNh1xYT3nkXsJr/wCj+sO/NdwWJZQAFme7EmwkkhmuSOg913iJDFAuj2Xpd7qaWC1VZwsKetUDvBIZSw8DiDK5JUo9ypDpc1XAMVjN1S9qIJI5r1OhgRiTiGbp0VWWQRmK4k2kMKZNwQLApbC0Op1JG3/I0UpKg795ZyPBO6q0q1ExUpkaQ9VypQb0pFPUq/u2EWGOqcH46mYBABSot2pkglZ2IIsynxHvCm2OYUKo5WDiDsZADDyB3HxtfBvJ5mAPFbg7QZEFCDIMHpuJ3xTlwKRtFhqnRRjFdouIL8pqEKxOWTVMgqXc0VAImbRHvbBzgnGjUIp1I1fRcC1TSAT6MAZ87xscCeL8PX5JVIKh3Y13Yg83d1O8AMCdgoHTbHMy4SQUMqwOqtbfnr+0B5PjlWpnWXWyos2TlH0t4kt03xqeyNbVTcmdxczO77yZnGU7N8KqV2qVVTQh5jUJlSOulSpLEX2AEiJBtje8LyNOkrd2WYkjUWZmMgbEGywD7IA32xFjxFGuqEv6vJi0aF5l6cPGIsO1YpDTmSScIThs4QtjS89HE4TDZx7Vj1zJKcITbDZx4nG3NgJ5k26+X54aaPiPtGGmnJNuuIs2jU6bOENQqCwpr7TQRMTF4JMdYjHSU0tyAizJGpT/ACPzx4UvP7sRUmFUakMi0yt9pHxBnDZfaQB4R/pjyOGFqbEFwVNESXuwPT0n7Yw0U1JgvECTbofUwPG8bYiq1NCl2iFEmB/N+mMZxPPGrVIZiFA7x7xa4APjEERhWfIVWl5jcGMObPEu9qeJoxo9zVZlo1lctYU2KuLU4BLlSACwhQGPMTbF3PVwCXYDu7mSQCskePpsMY185NXmjSi0AQLAd9UDN1/VgH1ONfw7OpSZGqL3irInfQwadQEQW02vG+OJ1qatOozt9JSg6RLfD4qVgdK6VUlGekbEjYOaHIunfUwPgOuDjoymCAD5/hFsUvlPMatQVQq82gsCTBESoAhi0KiTJYydsGsjX72kpcAlhJAuP8J3IEEA9QJ64Z0vUDEtVQkvVr4psGUUck7j4jCl46g/4mxLXyI5iJIBg7Svr42Mz4EYrKQuxAj3HHZVxlFrxOWylTRkmvxgx4kn+RhBXEbge4/gcR/xHzkD4HScO1HoD72/0xpRTBDGe3MTJ/nzwM7SZs0cnmqmmNNFzJHVhpA3PVsFAz7af+Yke+MZ/tkrVMt3CoCa9VVN9ICJLuxJmAAoubCQT4YUUANw0YkgTlC5Co9KnRpgtUzLayAIhKchNZNlXVqqE9AJPTBDiWc+T02p5cggrorVtjVCb06fUUehP9pJOLea4mqsMvROrvGVataSNVMMo7ml9SmAI1XLi/XGa4lWL1qrTuzmOgv0xoGrc8S0nR5Rz3M3HZzKq2VJN9NGB0AMbD0m3oMU+O516NGoyvUWc0g+bbQwmg03AsR3c7jpNhgpwEH5KqgXYqPdGBnb7L6Mm0WnNL43igVt8ca5rT9ZHi+NvpBHC+Ou0sKT6Dq7yoFqVXLWvUqEGIBkhb3USRjRZbiwJlVJN/0pp0gALXJcMTMQm464p9hqOvh2Yplioqd/Tte7iggMWky6xfxxeXs09FYp1wV3vSvHSGDAbeRwxM9bNKGoQ5wrOFq1AapPeK8KQZ0EGYHMFgEHpe+4xqBlQzzUdmm/M0KPVYgQLCfiN8ZbsvwgozVG5mC6F0ykajzne5ZQF8hPjjT0arrFtJsZsZv1MScT9Q5Z7XibsRxJOJ1/mwqkls3VGXDhoYIqsXZTcCFSpEbErh3ZomnlaYCAlpcwSJLmbWPSL4wtKq44lVZUarVU1SjMxLHTTIKj51V06REaQRpBljbG7yzGmi09BmmoSxtyiOXUxMeEmYv1xNkDNxG/AN4T+Vnqh+P5gY8M4Pqt9n54of1gRbQR8PgSLYUZgzcIOguJ2nxwgoRM1CElzSnr9hxIh6gyPLFShBG4PpfDzTHp6E/hhdkGFsZZwoxBqaNz9+FFXY2InpI/PDA0ypPhcRisMJ8pXqT13B/LBahPVAz0xJt1vJthg5fZ0j0H5YSrU5jv7Rwr1D/5n8Fx1u05xO8p1MpD66elGmWIFnuJkdDuZG5ucF8spfUWBQEaQNRccpMPpACKxsfHxxQbMHYR64TMVarUXRSSCDBB0uP2Q3WQCNW4m2IcuMhteP3lWHKCNDQf2gz4UFBfQQ1Qjpcqqr0JLgytyIjcgY51m89z1QN3CgdYknVPmJn1jGk4jw+lWUmqwpvLD5SoIR4m2Ypq1jpuaqRuCZXfJ8V4VUy9bTVBDEcvVXGoHvKbgAMsR57yF2xgyDIbveU+EcYqX6OV1ViEWR8oQG8QiZlqMknp3aqPh640/ZrK/NALU1aJHfKCaasD7NINpNapB9oju1i+s2xnuy/FxT4gfXNFfNlqkgn0uPQnrjpeVyBREuWKBFYkAE8olmEgAneAMS9ZkCiiPpGYywBo7RatDVTYkaeWVk3TQOW/ipOqRsVB3AwDbtAaGcNIrGjLM5AMQFWQI25KYQW+k7YPVK2ptO+jmYeJBGlPXXp69Mc67Q1r1qo/tqKU1bxFU66lRT4ChRuL/pE2xL0y+J5J5thNzxDjwpRXBHdmpTRybe1WehPuME+St4DBCuhmUFjIjwK+0PdjnOeqCpwFwTLfKNF91LVjV+IWqymbTq8BjoeTqh0XUtqqq++xZFYGBcxMegjFK5B0xBrayIh8fibSFi5Ox+P+uGMT4D03/wBcUOIPWViq5MEA2Z8zSpqw+soCu8eRAIxRzmdzFIJrTKIrsw1KKlcrpo1H692pnRp38cV/5wY0FH3/AKgDoxVk3C9TPU1Es1MCYi7CYPQE3gHeNjMAYyPaziNStRsTSRgdKhWQssqdTEgchjYbm5tANqhwmvWQPXrinEQqU6SSDeYcQoNiFIJgAsLhQM7QcPY96BWeoFWi7PWfWRJZGjQukDXpkwYkbzjy9UHfQav5Rp6dcaWsyHDkJroGtBAHlEm3uAwLenBqEnbV+c/ZjTZDhZRxVJJCKxAVXfvDofTJ0gLLEC/SIwg7GVKgrKgdmC6joWm0hu8VQB3oYyUbbUbC2KzkX1iFUk7TZ8BysLQBERSBj1UH7J+3AT+kKnryJjpmkt5NSkfEtGNVkkSmw5hNOgqsStQDWEEj2JnTeIk+GHHJ0KtDQy98jMKg10+UqadPS+8XUArPiZAxJ1HVY0AbmjMwYMmvcVdzL9lqXd8No9Gq5h64EfQpVFQwT5oD47HBZ6pYCBJOkAdTIiB/ijAbiYVOIrTRe7WnQC6AFRVnW7aVU6RIdD64lz3FGoUXqfSVCV39pjpQWmxJ6x7LeWCQ6wD67wsy0wWQ5r+kdcualKlzFKjAFllKkNFnDAr4SVjlxrsrmu+5kcuDFj7QkTpdQfaAIki0zjgjEAmJgeO5gb+pifUnG34HRejm8tRWkKzUzSNUaSw1VnDQGHsBKbjmJ08p3x7NhDDYynE9cib9ODfPmr3ZKtTrSdJhmemgCzMknU5EeJ8LE0ZwdLzqvpYxNRQbG1tYX2h19uwLBS2fzlQU6YplBrJlmQuAqg+yoYDUSVibRNsDalYm0v05tmkDcEWB9BHlGAwYyySbqMg1bxx1RzF4/aa3pfYeQ+GHLmTsGH8Q+yenkLeWKVM3YNBcAM0Kqhl/WoC1h0ZAZQ+RUmzTIa4J+AI9ZDYZ4Rk5apco126ODHTSCfQct/XFk1G6n/lI/wC3AovYiZHkDH24j1H0ws4jcIZBXMIPXOxIPkTf4Afhi3l82oXSYTryixP7XKCD8cBFq+begkD7jh0z5/b95B+zBDH8poyD1hoZ9SPaHx/NR92Jab6vZvvsJt7sBNRHWLfVVvtLWw6nmCDZ2Iv1AA6xyt4+WAOEXGDKZls9/SKKb1AMvZKjoWMC6MV3NYxJEyV2xQy39JDudJTlJjkNFotMAGlEnzOMF2iB+U5j+/rz/wD2ffDeGVRMExb7jPTzxbqIWNTGhO4nS812vPcsUaqX0yp7jSu4EFQ5HXpjKZnt3m5g1q4AIPzaJT6DqVm3riXhNFa691KK88pJC65+ipIuR4eZxS4jwOrSYq3zYkDmOlTPgWgGfLABj3j2xouwE0PAe0ZzBEZc1KyqiVXqZpKCVWIMFl0E6yFnl3IJOCmZrmggXNJRNGo0rSSo8UygDFkqsFNFpIhhyHY6SS74PL8MqK4cFQOrB9jPK3LNwTfrGL/GDmKxQVirgAimViIJBhHIE1JUEg2sSNrzth81iq/eNXHkKcH+IT452WKK1bLMatJSdXKBVoO30aqxOmCIIAtB2OrGgzPapqNbK5orNDNZVUqrqAAek060mxIVyYPtKDeQAcn2c4nVyxAHfckgEIA1MTdSCw1UzP6IjT9IFTjbZXNUM1RNEoumpJ7ocgLXJfKuQCtQNfunAbfcCcKy7EWLEXo2j+I57RwzNV6LG6VSr3MBoVDfrBJ9cc74ajZuE106a5amxDVCQoBIFyATqC6FUdRTxq07PVqGXzVCixzFOrTKJTYFaimqygkoW3pyXhRe1wMZypwVqFEl4R3qIFpyCwFMOe8J6kEhJFrCTOMwKqqQp5Oxg8mjKwzzIjUvaVagrmAw1aUenIDKpurg7SCoBHh0Hspx6lUyqI9dFqUAtM63VVIpToqKxIkPTIBjYgzEY5blkKVCS0kkn2lJv77n1xoDQXT8pWmjqIWqrEvoLNBAX6dN2ZSuosAZk3kOzY1yDS00IR5hOswtRFCGYGpWDatS3+kpuOkg4zvHmKU+8XUHo1ErKW1gE0zLKGJ0tqTUtpmbTIwO4QlR6eulRdabkkU0bK07gAajSSiE1QBGuqDtBBg4O5XhVJl1HLrLgF9VJA7ahzap1vuT9I+p3xyTiTCwbn6V+8JGO4lPiGfSlWamGVSvQMmsKbryqr1LhhbSPTA3jdctpIWpEGmzGnWRVV2Woup6lNBarSQbfTOC3B+87hadRiHy5NF9+YJHd1Ike1SiT4jyw7O0VelVBlppPblklVLC3jqUHfADKmHKAF/f1jmBdNzA/Csia9UIAQg1Mx0yFk2VZtLMxAxbpUe6zKqaaor0KlBR3mrW1NjWUuFRSpIFWQCxvF+rezU63aA00UeZEGdWxJgATuY64Ti3E6VJS3eUA9JhVCrVpamamdRQBWLsWTUsftA9MX53bWFA2PvIumUUSTvJlzVQhStLL3gyozDi191RFYW3Bj7sR8OSt3ATXSDZd6lFjUpswKp84jQKw0juWIi5MC4xX4z2yytPUVqrVbVYL3hmYiWCaBA8z1GMVm+0hzJqqxFMOqMoXUFLZckojzdw6lqeoix0WwjBgyMCGUAfT+5W+RaBBhTgzGtXzWYcggggMoKpNVgDp1GylKIIBP0184u9t+GacjTKDUTXRqxgkD5tlpkWkDZNVrnzxmuyfGR3qUGYBWdKiTYM0x3ZMgAFVWCbWg2aQc4BSGeoVcrUY1wHLd5EAAMYcQLBgtgYOnWoKyNPXGI3zICba5meyfC5U14RgpAEnbnlngyJVRERPN8Ndwsa+JUluBTaoTeQ1Z6bFpb6Rp00p0r76GPU4COc4tQKlKkgmaZp0wKUAQGpsp5wCpu0taH5t7rU3y1WgU0tUpjv6mibhqoBJJuVemzKN9ydr4TlFllJ3IliGlFCdd4pCpT9/wBo2+zAp3O4I94n8jgoXRqEFvZAIZj66ZPmLR54EGdVgYtupj3H164o6RwybTldUCrXG1iWCj2dLBlYKZVh1AO4IJUjqrMOuB78Sru+illySDzayAqnURC6SWqgQOblAmGIYFcFA7KdRB0qC1tzpBPL4mRji3A+0Jp66tSqVgKWUSz13dwSpBEACWdjY2AFyThzbcGDhGr4p07+vanzuukXNEhWWmzmCGg8zN3cnpTDl7XK7YL1UCmdJgj6RgiN7Cw/GLY5xwvtetRGNTvO8WmvdKNGhmUgMFpjeq5cAMLgGf7MTsuzNYVTVzKoyrXFEglCoYLTKkoCSVUFSgXbkLCzDCk1Ft43MiabHMJLUB2j1vPoZwveeLEYmenPXfYRF/AHENOREEr/AIjirTIN46kbwpU+8T9+FNYzcH+ffh5BP0mPxOIzSv7WwWxkdelsKKUIwOZxHtBUX5dmZmPlNf2RMfPP06+mLHCcvTqRobnINpSw8WBII9L4HdqAflmZP/5Fcf8AvPix2cyTt84hXUv0WdVYq1iUDEaiDvGwws/DOrjBLUJok4AyDmafNY/GY918EwCwCmXI2VjrWIi4afD7ThlDMOCqs1ttWyif2jaff6SYGLL1CtmV1JIhlWSZ3lWUyI6GPdifUTO/j6ZR2swfWyJEukU3BFgAFNvDYYrVM3ULtS7lu8KoSgMAFXDhwDIuvefD1kpWrMAGNMlIIFSghcCLjvaGoun+AkeGBJanXzCIDqSnrLAezLG6LqAcLqYEoy8rao3GC4FwcmkUFNG+JfPFq1RuWlUYEmCMxUtJNtVKmFUx1kgbb4UawC1RayiLutQ5tYB3dCysPWJBAIIOJTmbHUDBheUk3GwVfCAB6AYgzPECQQCYblIbcAlZHvC/bgVBYWeI1sSdzZ+g/qaXJ8aSugFfTVWOWtoWoygbyGWaqDcmBUUCWVh84cz2wytaiq6EoDLuy6auWR9LjoKjl20jchFIViZmRgdls13dflbkcKxAEQUJAdRsGDSQd4MeODnDe1zU201ADSqSHFVIo1jMOJiFqREMJDEw+nfCdJxvqQbdx+d5ysuIAbSFuGs+QSuuYrNpQNVp1ArqCpAqBYAYaRzgEGV6zfEw4JmaAdTpam2jW9F1CssppfTAcWIsIXy2wjcCQ0lq5Wp3FRmTVTFdkk1aRqKFGtaaLDDSupZVWWQbBOC8TpaRk2NYurrToioAopgsI1IjkghpW+sCJGkMceYuFJu/bf8ABFqbI/udI4UYyyajLAIDN7gA/fOOWrxDUF2mAdRdgJI2ienkQMb3j/EDl8pVqGGGpUVd1JeoBBuOk9RbHNa/FediVpsNRgadJA6DUrBoAsJY+pxL0FldRH3/AD5w3qzvDWSp5wHVRU02IglaqnVpuEbXrBvMWMSekYK8RzFVKD1M1mHM6VCAaKY73ljkRS0XN5FtsYN8zQ9plKedqoHqSvefafTDszQNdDTpVaTBiGKioFaVBgrTqlZPQtJJxa+Mswsivpv97idgCK3+s2nDc6uh3+aqUTSFMFiDSeJX5zSpCU5MMW9mSxBGAnH+OZunqVA1KlSOlxRQUihB9nM90upGt46H9pTDCAeS4QlESc4+Xqn6L5aoKZPUF1JUj3HGgrGsFph8xw8d2AaVVa1Wi6KYsoRdSpAkA8oJkgwBhv8A5iIXG69piDmmZjJtqJvJ3kxhNHeMqi7EmFCliT9WAQZG87Xxpa3HqTsEp5Wg7fXem9ao7Cx06RTcrBBOtSWPNpHQnleyefrqVfusrQI50CLSDACZdKYV7D9ayx8cGzqgsmEATMJWFNQdcPUiy03+2oQIAX6oJMnpjU9k89mGKCnle/TSQNVMQD7INkAdtPIxPMVmTbGlyfAMlSJCLUztWZsD3cgW2GhhH1VrEQcN4n2pFPlDoY5Xp0QQo2s1Y8pI1LILkLN6JiMJ8dmPkH3/AD/c8QOZHle0PdkrmcqGqPFQLRekpmlIJIlWpuSLiBBUn9kS9jgK1SrWqnUarnVpKsFp00CrTUgBb1KqlYHs0Z6mc3mKZrUGqVHJZ/m6Y1MqtESx6Or6YmAoUEBVAAGz7JcG7nLU3YaqlbS8kAEUU5h6F6jd5G/MJvjXOvbvxBa0WzK/DONVgERjAo0qIKyFGpUIqVWMEzCmD0EQJvguvFabOVKHRpLTU5bC2pVOpwkgjXU0gwN5OMVxFquXzThxzBNbC5VlZECtP0tL0iY8V0nrgxwzixelKUhq101VXOpTVMs1QneURVbVuJCjF6oqClgNTjeaY0xpUwpRhYiCjT6HboccI4hwerRdlqLBA1Sp1qALW0gwt4AN9sds4aynM80imKdF26QWOYkgea6BbeDitS4QEzOa0KCHprU7tgQuvWdagAjRrcSQLDwO2BcMeIGPCqHmBv6POylB8pUStR+c1jUXpsjDVLBdTcy6QkykEzfG4fh3dBVS1NaaLTHgirABnqLz474qCoK1FXDELBkSikNI9ttMnYCTY9R1wT4c/ejuqpDMByVIHMGuGWOWCBsNthIgmNDkxPrfg+8PKoyLpTkQfUY7z8dXxEDEa1LRqgeSz9rDFypTKkgiD1Et90xjwSfozjo87icqjIArHYlv8A/BTiWnRIbmTfTeGXr8MPNGmPaWPOJj+IEYXLoFbk0x5IB9LyGA3hhaM4P2nQ/LsyoE/wDqa/h+ufBvsrwFqlHXrCwxUK6Mw1ATIKuNMDxBGB3aX9Pmf/2K3/WbGp/o9/3V/wC9b/p4gyuRjsTv9OlPct8N7MZsglaVPeNa1aa28NLJ95jyxnO0Oeq5OsaKqVZAA6uyVEbUupWQASo0kggGJAgLjtvBvYOOF/0p/wDFsx6J/wBKnhHTZDkHmjc3U5L0g1Up0qnEM1L0KdSFB1dwCsT0YgggEeGCHZylVSm/fBgxcCXBnkBJmbyS0GbmMN/o1/3xv7v8cGT/ALzV9T94w5slt4dbSjpFLuMjkk0ZXTJAmT7R2iZ/d8fhi7URQJqVAsj6wk+4Sx+GG572Tinw/wD3fNf3Z+8Y9qvyy9gALEp57JvULVadNjSTlYkrqiZIdAxemJJ5io3tja9neK06iAUW0hbGiYDLYRy/THhEz8cYDhv/ABLK+i/5cXOz3/Eaf96f+7E3UoHWuKFic5GOo33MPGlSGeehSFd2Qu2jXRppSOh1ITWvzioziOYbbHTjbcAzwrtUYogrKFp1AhDmVmXDQGK/Q1dWpsJOm+C7Mf8AFsx+/W/zY6Jk/wBJS/c/+QYVlbhflzJtHJme/pKzSpk6dOYmqGggcwprMkzYAsl/GPPHMXe8wfs+OO85n+1/dT/M2OK5j9NV/vDh+B9KVM0aoIqU78oubC23mJtODWSymXprorZNa+q0tUdHB6lCsrHhyk+LHotLfGr7I+xmPU4PJmNQkwre8DUewgqAfJjmaIP9nWCODsYOhgdPqjfgCOR7I0Mu81q+qoLmnThSes90utySfE0x5dMa7P8A+51PUf5VwG7GfoT/AHrf5cSDqcjAm/t/c1kW9hEp1ly1MmhQpUAxvUrMq6v8IbUT+yajenTFCvxA1SpIqZiCYNQCjl1MbrS0lmjoe7m/tjHuN/8AEKf7p/HE1T6Xv+4YBctAGtzM8IGU2LVOXNO5VhIo01YLf2daU+ZRbeq5E2gb4zHaDMDvSAgVUUIlMAckbry8oMm++5vYY1fZL2Mx/fJ/lwGz36Sr/eN/mxUjU9xYS9pX7L8DbOZlO81kGFMEFiqabCAe7GmATaRYXBx018wqsWYgTAE1AAFSQFUXgWLQNy0nwAP+jv2sx+6n3nGny3sD3/filMnmuSdSh+G5nu1OWp5nLlkKs9D5xJqBvZALpboyqbWExjFcGzBNRKK1ANCyzabJ3jq9Rz6BUpjzUxIvjqPEvZ/wN/lOMPkdqv8AeJ/lOKBn7VPYMZrcy+eIIXYgw1R0CqCJVaawO8M8t3eR1BGLJ4kEqQXDHQQx1ARNRjDHYWO0+WPcG/S1fRP8uLjfifvOGeJfaUNjEjyNWmXdppgFTqOoNJ6CDY/liymQBUDL1AtPU50oRbWVh6ZiE0tzAQQQzCIiBPEfbHp+ODfDv+1fvGBLD0maJaTOmqqsxlohmA0hoAKuBNtS1BIOxBx7uZvP8/HD0/RD91P8q4auPDJQqpz8mG2O8cjx7J+BaPfbEypUYqSoO1wxXz20mcR1v5+zCVPZ+GPHJPLg+c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94918" name="Picture 6" descr="http://t3.gstatic.com/images?q=tbn:ANd9GcTV3YR6Ct2wg9_z-OyAWlzdWbJhLxp_0ILyIlX-166OzgFQQx1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81000" y="457200"/>
            <a:ext cx="2219325" cy="215265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7765" name="Rectangle 1"/>
          <p:cNvSpPr>
            <a:spLocks noChangeArrowheads="1"/>
          </p:cNvSpPr>
          <p:nvPr/>
        </p:nvSpPr>
        <p:spPr bwMode="auto">
          <a:xfrm>
            <a:off x="4953000" y="685800"/>
            <a:ext cx="3886200" cy="15700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же спасло моряков от гибели? </a:t>
            </a:r>
          </a:p>
        </p:txBody>
      </p:sp>
      <p:pic>
        <p:nvPicPr>
          <p:cNvPr id="8" name="Picture 4" descr="http://www.cheb-cgb.med.cap.ru/Home/322/anonsj/big_4472_thum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52400" y="5181600"/>
            <a:ext cx="184982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cheb-cgb.med.cap.ru/Home/322/anonsj/big_4472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184982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120835" name="Rectangle 1"/>
          <p:cNvSpPr>
            <a:spLocks noChangeArrowheads="1"/>
          </p:cNvSpPr>
          <p:nvPr/>
        </p:nvSpPr>
        <p:spPr bwMode="auto">
          <a:xfrm>
            <a:off x="228600" y="533400"/>
            <a:ext cx="86868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3200" b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Выводы :</a:t>
            </a:r>
          </a:p>
          <a:p>
            <a:pPr algn="ctr" eaLnBrk="0" hangingPunct="0"/>
            <a:endParaRPr lang="ru-RU" sz="32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Витамины- это биологически активные вещества, действующие на организм в ничтожно маленьких количествах</a:t>
            </a:r>
          </a:p>
          <a:p>
            <a:pPr eaLnBrk="0" hangingPunct="0"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Витамины необходимы для нормального обмена веществ</a:t>
            </a:r>
          </a:p>
          <a:p>
            <a:pPr eaLnBrk="0" hangingPunct="0"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Витамины делятся на водорастворимые и жирорастворимые</a:t>
            </a:r>
          </a:p>
          <a:p>
            <a:pPr eaLnBrk="0" hangingPunct="0"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Авитаминоз- отсутствие того или иного витамина в организме в результате потребления неполноценных питательных веществ.</a:t>
            </a:r>
          </a:p>
          <a:p>
            <a:pPr eaLnBrk="0" hangingPunct="0"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Гиповитаминоз- недостаток того или иного витамина, приводящий к нарушению деятельности различных физиологических систем. </a:t>
            </a:r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Ø"/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Гипервитаминоз- передозировка витаминов, проявляющаяся как тяжелое отравление организма.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838200"/>
            <a:ext cx="581274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cap="all" dirty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Головоломка «Витамины»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600200" y="1905000"/>
          <a:ext cx="6096000" cy="4236720"/>
        </p:xfrm>
        <a:graphic>
          <a:graphicData uri="http://schemas.openxmlformats.org/drawingml/2006/table">
            <a:tbl>
              <a:tblPr/>
              <a:tblGrid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</a:tblGrid>
              <a:tr h="414610">
                <a:tc rowSpan="2"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610"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 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46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 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 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4610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 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 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160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 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 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4610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 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4610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 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170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 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Ы </a:t>
                      </a:r>
                      <a:endParaRPr lang="ru-RU" sz="20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10" descr="http://t3.gstatic.com/images?q=tbn:ANd9GcQF3gnxfOBjDvSVSMYGeSEN56otPqcwVkSEav03U9LYpAc_MFi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858000" y="3962400"/>
            <a:ext cx="2093111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6" name="Picture 4" descr="http://www.cheb-cgb.med.cap.ru/Home/322/anonsj/big_4472_thum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52400" y="304800"/>
            <a:ext cx="184982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1"/>
          <p:cNvSpPr>
            <a:spLocks noChangeArrowheads="1"/>
          </p:cNvSpPr>
          <p:nvPr/>
        </p:nvSpPr>
        <p:spPr bwMode="auto">
          <a:xfrm>
            <a:off x="228600" y="914400"/>
            <a:ext cx="85344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Д/з §37</a:t>
            </a:r>
          </a:p>
          <a:p>
            <a:pPr eaLnBrk="0" hangingPunct="0">
              <a:lnSpc>
                <a:spcPct val="150000"/>
              </a:lnSpc>
            </a:pPr>
            <a:r>
              <a:rPr lang="ru-RU" sz="2400" b="1" u="sng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Творческое задание:  </a:t>
            </a:r>
            <a:r>
              <a:rPr 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составить рецепт самого витаминизированного салата. </a:t>
            </a:r>
          </a:p>
          <a:p>
            <a:pPr eaLnBrk="0" hangingPunct="0">
              <a:lnSpc>
                <a:spcPct val="150000"/>
              </a:lnSpc>
            </a:pPr>
            <a:r>
              <a:rPr 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Оформить его на отдельном листе и сдать.</a:t>
            </a:r>
          </a:p>
          <a:p>
            <a:pPr eaLnBrk="0" hangingPunct="0">
              <a:lnSpc>
                <a:spcPct val="150000"/>
              </a:lnSpc>
            </a:pPr>
            <a:r>
              <a:rPr lang="ru-RU" sz="2400" b="1" u="sng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Индивидуальное задание: </a:t>
            </a:r>
            <a:r>
              <a:rPr 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Человек ест много консервированных продуктов. Хорошо это или плохо для его здоровья? Предложите возможные толкования пословицы: «Добрый повар доктора стоит».</a:t>
            </a:r>
          </a:p>
        </p:txBody>
      </p:sp>
      <p:pic>
        <p:nvPicPr>
          <p:cNvPr id="3" name="Picture 4" descr="http://www.cheb-cgb.med.cap.ru/Home/322/anonsj/big_4472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28600" y="152400"/>
            <a:ext cx="184982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cheb-cgb.med.cap.ru/Home/322/anonsj/big_4472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52400" y="228600"/>
            <a:ext cx="184982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270337" name="Rectangle 1"/>
          <p:cNvSpPr>
            <a:spLocks noChangeArrowheads="1"/>
          </p:cNvSpPr>
          <p:nvPr/>
        </p:nvSpPr>
        <p:spPr bwMode="auto">
          <a:xfrm>
            <a:off x="685800" y="1295400"/>
            <a:ext cx="77724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28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Что нового вы узнали на уроке?</a:t>
            </a:r>
          </a:p>
          <a:p>
            <a:pPr algn="ctr" eaLnBrk="0" hangingPunct="0">
              <a:defRPr/>
            </a:pPr>
            <a:endParaRPr lang="ru-RU" sz="28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28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 каким настроением мы пойдем с урока?</a:t>
            </a:r>
          </a:p>
        </p:txBody>
      </p:sp>
      <p:sp>
        <p:nvSpPr>
          <p:cNvPr id="4" name="Улыбающееся лицо 3"/>
          <p:cNvSpPr/>
          <p:nvPr/>
        </p:nvSpPr>
        <p:spPr>
          <a:xfrm>
            <a:off x="1066800" y="2895600"/>
            <a:ext cx="1447800" cy="1219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Улыбающееся лицо 4"/>
          <p:cNvSpPr/>
          <p:nvPr/>
        </p:nvSpPr>
        <p:spPr>
          <a:xfrm>
            <a:off x="6477000" y="2971800"/>
            <a:ext cx="1447800" cy="1219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3910" name="Прямоугольник 6"/>
          <p:cNvSpPr>
            <a:spLocks noChangeArrowheads="1"/>
          </p:cNvSpPr>
          <p:nvPr/>
        </p:nvSpPr>
        <p:spPr bwMode="auto">
          <a:xfrm>
            <a:off x="228600" y="4495800"/>
            <a:ext cx="27162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мне работалось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легко и интересно</a:t>
            </a:r>
          </a:p>
        </p:txBody>
      </p:sp>
      <p:sp>
        <p:nvSpPr>
          <p:cNvPr id="123911" name="Прямоугольник 7"/>
          <p:cNvSpPr>
            <a:spLocks noChangeArrowheads="1"/>
          </p:cNvSpPr>
          <p:nvPr/>
        </p:nvSpPr>
        <p:spPr bwMode="auto">
          <a:xfrm>
            <a:off x="5943600" y="4495800"/>
            <a:ext cx="26082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были небольшие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затруднения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1" name="Rectangle 1"/>
          <p:cNvSpPr>
            <a:spLocks noChangeArrowheads="1"/>
          </p:cNvSpPr>
          <p:nvPr/>
        </p:nvSpPr>
        <p:spPr bwMode="auto">
          <a:xfrm>
            <a:off x="2819400" y="685800"/>
            <a:ext cx="6096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ru-RU" sz="3600" b="1">
                <a:solidFill>
                  <a:srgbClr val="004E6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“Здоровье – это та вершина, которую каждый должен преодолеть сам”</a:t>
            </a:r>
          </a:p>
        </p:txBody>
      </p:sp>
      <p:pic>
        <p:nvPicPr>
          <p:cNvPr id="124931" name="Picture 6" descr="http://t3.gstatic.com/images?q=tbn:ANd9GcRp2HS1Ow6wVfovwHi_yCdHhp2eIw3sE0cId0FZLy6aQQqVPyh_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152400" y="2428875"/>
            <a:ext cx="4429125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2" name="TextBox 3"/>
          <p:cNvSpPr txBox="1">
            <a:spLocks noChangeArrowheads="1"/>
          </p:cNvSpPr>
          <p:nvPr/>
        </p:nvSpPr>
        <p:spPr bwMode="auto">
          <a:xfrm>
            <a:off x="5334000" y="3124200"/>
            <a:ext cx="2894013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хорошую</a:t>
            </a:r>
          </a:p>
          <a:p>
            <a:pPr algn="ctr"/>
            <a:r>
              <a:rPr lang="ru-RU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работу!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1"/>
          <p:cNvSpPr>
            <a:spLocks noChangeArrowheads="1"/>
          </p:cNvSpPr>
          <p:nvPr/>
        </p:nvSpPr>
        <p:spPr bwMode="auto">
          <a:xfrm>
            <a:off x="228600" y="381000"/>
            <a:ext cx="86106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150000"/>
              </a:lnSpc>
              <a:tabLst>
                <a:tab pos="3648075" algn="l"/>
              </a:tabLst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Конспект урока на тему: «Витамины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»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tabLst>
                <a:tab pos="3648075" algn="l"/>
              </a:tabLst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Цель урока: -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раскрыть роль витаминов для организма человека, нормы их потребления и содержания в продуктах питания.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tabLst>
                <a:tab pos="3648075" algn="l"/>
              </a:tabLst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Задачи: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-</a:t>
            </a:r>
            <a:r>
              <a:rPr lang="ru-RU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 о</a:t>
            </a: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бразовательные: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 сформировать представление о витаминах и их роли в обмене веществ в организме, понятие об авитаминозах, гиповитаминозах, гипервитаминозах и мерах профилактики.</a:t>
            </a:r>
            <a:b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развивающие: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 продолжать развивать творческое мышление, интеллектуальные способности учащихся; формировать умения логически мыслить и оформлять результаты мыслительных операций в устной и письменной речи; развивать навыки работы с текстом учебника, дополнительным источником информации.</a:t>
            </a:r>
            <a:b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воспитательные: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 сформировать навыки работы в группах, развивать творчество и сотрудничество, содействовать стремлению быть здоровым</a:t>
            </a:r>
          </a:p>
          <a:p>
            <a:pPr eaLnBrk="0" hangingPunct="0">
              <a:lnSpc>
                <a:spcPct val="150000"/>
              </a:lnSpc>
              <a:tabLst>
                <a:tab pos="3648075" algn="l"/>
              </a:tabLst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tabLst>
                <a:tab pos="3648075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Средства обучения: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электронная презентация, ПК,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мультимедия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-проектор, интерактивная доска,  экран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28600" y="609600"/>
          <a:ext cx="8610600" cy="5440680"/>
        </p:xfrm>
        <a:graphic>
          <a:graphicData uri="http://schemas.openxmlformats.org/drawingml/2006/table">
            <a:tbl>
              <a:tblPr/>
              <a:tblGrid>
                <a:gridCol w="1447800"/>
                <a:gridCol w="3605213"/>
                <a:gridCol w="2114550"/>
                <a:gridCol w="1443037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Этапы урока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Обоснование деятельности учителя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Обоснование деятельности учеников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Комментарии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этап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Организационный момент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Приветствие учащихся (Слайд №1)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Учащиеся приветствуют учителя и занимают место в классе, в группе.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положительного эмоционального настроя.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65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этап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Актуализация познавательной деятельности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(или актуализация опорных знаний)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1.Индивидуальная работа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карточкам (Приложение 1).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2.Фронтальный опрос учащихся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-Что такое обмен веществ?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-Что относят к подготовительной, основной и заключительной стадиям обмена?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-Что такое пластический и энергетический обмен?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-Какие функции в организме выполняют белки, жиры, углеводы?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-Какие элементы относятся к макроэлементам, а какие к микроэлементам?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-Что такое ферменты и какую роль они играют в организме?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28600" y="152400"/>
          <a:ext cx="8763000" cy="6400800"/>
        </p:xfrm>
        <a:graphic>
          <a:graphicData uri="http://schemas.openxmlformats.org/drawingml/2006/table">
            <a:tbl>
              <a:tblPr/>
              <a:tblGrid>
                <a:gridCol w="1360488"/>
                <a:gridCol w="3781425"/>
                <a:gridCol w="2152650"/>
                <a:gridCol w="1468437"/>
              </a:tblGrid>
              <a:tr h="609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этап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Мотивация 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целеполагание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Слайд 2. Учитель читает проблемную задачу: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 время одной из экспедиций Колумба часть экипажа сильно заболела. Умирающие моряки просили капитана высадить их на каком-нибудь острове, чтобы они могли там спокойно умереть. Колумб сжалился, и причалил к ближайшему острову, оставил больных вместе с запасом провианта, ружья и пороха на всякий случай. А через несколько месяцев, на обратном пути его корабли вновь подошли к берегу, чтобы предать останки несчастных моряков земле. Каково же было их удивление, когда они встретили своих товарищей живыми и здоровыми! Остров назвали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Кюрасао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», по-португальски это означает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оздоравливающий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Как вы думаете, что спасло моряков от гибели? 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Давайте послушаем ваши варианты решения. Чтобы проверить насколько вы правы  обратимся к теме 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нашего  урока: «Витамины». Слайд 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Мозговой штурм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Учащиеся высказывают свои предположения в группах.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Ребята высказывают свои решения и записывают их на доске.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28600" y="457200"/>
          <a:ext cx="8763000" cy="5547360"/>
        </p:xfrm>
        <a:graphic>
          <a:graphicData uri="http://schemas.openxmlformats.org/drawingml/2006/table">
            <a:tbl>
              <a:tblPr/>
              <a:tblGrid>
                <a:gridCol w="1359982"/>
                <a:gridCol w="3782194"/>
                <a:gridCol w="2020624"/>
                <a:gridCol w="1600200"/>
              </a:tblGrid>
              <a:tr h="163316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этап.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Изучение нового материала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Ребята, подумайте и ответьте,  может ли человек жить без витаминов?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Почему витамины необходимы человеку? 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 второй половине ХIХ века было выяснено, что пищевая ценность продуктов питания определяется содержанием в них белков, жиров, углеводов, минеральных солей и воды. Считалось, что если в пищу человека входят в определенных количествах все эти вещества, то она полностью отвечает биологическим потребностям организма. Однако жизнь не всегда подтверждала правильность укоренившихся представлений о биологической полноценности пищи. Наблюдения и опыты врачей указывали на существование ряда болезней, непосредственно связанных с продуктами питания. Даже самая обильная пища сама по себе еще далеко не всегда защищала от подобных заболеваний и что для предупреждения и лечения таких заболеваний необходимо вводить в организм какие-то дополнительные вещества, которые содержатся не во всякой пище. Открытие витаминов связано с именем русского врача – педиатра Николая Ивановича Лунина. Слайд №4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Учащиеся высказывают свои предположения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28600" y="457200"/>
          <a:ext cx="8763000" cy="6294120"/>
        </p:xfrm>
        <a:graphic>
          <a:graphicData uri="http://schemas.openxmlformats.org/drawingml/2006/table">
            <a:tbl>
              <a:tblPr/>
              <a:tblGrid>
                <a:gridCol w="1359982"/>
                <a:gridCol w="2754818"/>
                <a:gridCol w="3180092"/>
                <a:gridCol w="1468108"/>
              </a:tblGrid>
              <a:tr h="163316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этап.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Изучение нового материала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Ребята, давайте заслушаем сообщение подготовленное ребятами об истории открытия витаминов 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мультимедийная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презентация учащихся).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Что нового вы узнали из выступлений ребят?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Учащиеся слушают сообщения об истории открытия витаминов (работы В.Н. Лунина, Х.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Эйкмана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К.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Функа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В ходе беседы 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учащиеся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приходят к выводу:</a:t>
                      </a:r>
                      <a:b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</a:t>
                      </a:r>
                      <a:r>
                        <a:rPr lang="ru-RU" sz="1400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Н.И. Лунин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1880г.в опыте с искусственным кормлением мышей впервые доказал, что в состав пищи входят жизненно важные вещества, которые необходимо исследовать и изучить их значение для питания. Опыты Н. И. Лунина долгое время были малоизвестны. Они были повторены позже в России, Швейцарии, Англии, Америке. Результаты были те же, правильность и точность опытов подтвердились.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lang="ru-RU" sz="1400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Голландский врач Х. </a:t>
                      </a:r>
                      <a:r>
                        <a:rPr lang="ru-RU" sz="1400" u="sng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Эйкман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в1896г. выяснил, что рисовыми отрубями можно вылечить заболевание «Бери-бери».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</a:t>
                      </a:r>
                      <a:r>
                        <a:rPr lang="ru-RU" sz="1400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Польский биохимик </a:t>
                      </a:r>
                      <a:r>
                        <a:rPr lang="ru-RU" sz="1400" u="sng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К.Функ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1911г. впервые получил из рисовых отрубей вещество, которое вылечивало заболевание «Бери-бери».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Он дал ему название витамин (от лат. «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виталис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»-животворный».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28600" y="457200"/>
          <a:ext cx="8763000" cy="5120640"/>
        </p:xfrm>
        <a:graphic>
          <a:graphicData uri="http://schemas.openxmlformats.org/drawingml/2006/table">
            <a:tbl>
              <a:tblPr/>
              <a:tblGrid>
                <a:gridCol w="1359982"/>
                <a:gridCol w="2754818"/>
                <a:gridCol w="3180092"/>
                <a:gridCol w="1468108"/>
              </a:tblGrid>
              <a:tr h="163316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этап.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Изучение нового материала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сообщений учащихся мы узнали, что человек не может жить без витаминов. Они оказывают выраженное влияние на физиологическое состояние организма, так как являются компонентами молекул ферментов. Они принимают участие в сложных цепях химических превращений. Большинство витаминов в соединении с белками образуют ферменты, которые являются непосредственными участниками обмена веществ в организме. Что такое витамины, какого  их значение в организме человека?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это предлагаю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вам небольшую игру. В ходе игры дополните информацию представленную на слайде.</a:t>
                      </a:r>
                    </a:p>
                    <a:p>
                      <a:pPr algn="just"/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Учащиеся записывают определение (витамины) и схему в тетрадь.</a:t>
                      </a:r>
                    </a:p>
                    <a:p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228600"/>
          <a:ext cx="9144000" cy="6400800"/>
        </p:xfrm>
        <a:graphic>
          <a:graphicData uri="http://schemas.openxmlformats.org/drawingml/2006/table">
            <a:tbl>
              <a:tblPr/>
              <a:tblGrid>
                <a:gridCol w="1419112"/>
                <a:gridCol w="4935193"/>
                <a:gridCol w="1472339"/>
                <a:gridCol w="1317356"/>
              </a:tblGrid>
              <a:tr h="624840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этап.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Изучение нового материала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sng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Интерактивная игра «Витамины» Слайд №5</a:t>
                      </a:r>
                      <a:endParaRPr lang="ru-RU" sz="1400" b="1" u="sng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Мы убедились, что в организме человека витамины не образуются или образуются в недостаточных количествах. Витамины поступают в организм с пищей. Основными источниками витаминов являются растения, в которых они содержатся, или вещества, которые уже в самом организме превращаются в витамины. Имеются они и в пищевых продуктах животного происхождения, например в печени, яйцах, рыбьем жире и.т.д. Витамины оказывают сильное и специфическое влияние на рост, развитие, обмен веществ. </a:t>
                      </a:r>
                    </a:p>
                    <a:p>
                      <a:pPr algn="just"/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Можно ли заменить недостаток одного витамина избытком другого?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предупреждения гиповитаминоза медицинская промышленность выпускает витаминные препараты. Употреблять их можно только в указанных дозах.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Почему нельзя использовать витаминные препараты вместо конфет, хотя многие из них обладают приятным вкусом?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Ребята, что вы предпочитаете принимать в пищу, медицинский препарат или натуральные овощи и фрукты? 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Натуральные витамины полезнее, они легче усваиваются организмом, ими нельзя перенасытить организм (кроме некоторых, например, витамин А), не вызывают токсемии – отравления. Поэтому каждый человек должен знать, как правильно готовить и хранить пищу, чтобы сохранить в ней как можно больше витаминов.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Поработав с материалом учебника § 38 с.155 «Сохранение витаминов в продуктах питания» составьте свои рекомендации.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Учащиеся,  заполняют таблицу в рабочей тетради. При заполнении используют материал  игры и учебника § 38.</a:t>
                      </a: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Ответы учащихся.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Ответы учащихся.</a:t>
                      </a: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Работа</a:t>
                      </a:r>
                      <a:r>
                        <a:rPr lang="ru-RU" sz="105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группе </a:t>
                      </a:r>
                      <a:r>
                        <a:rPr lang="ru-RU" sz="105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составление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рекомендаций по  сохранению витаминов в продуктах питания.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ru-RU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2400" y="457200"/>
          <a:ext cx="8839200" cy="6248400"/>
        </p:xfrm>
        <a:graphic>
          <a:graphicData uri="http://schemas.openxmlformats.org/drawingml/2006/table">
            <a:tbl>
              <a:tblPr/>
              <a:tblGrid>
                <a:gridCol w="1371808"/>
                <a:gridCol w="4770687"/>
                <a:gridCol w="1423261"/>
                <a:gridCol w="1273444"/>
              </a:tblGrid>
              <a:tr h="624840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этап.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Изучение нового материала 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Ребята озвучивают рекомендации по сохранению витаминов в продуктах питания</a:t>
                      </a:r>
                      <a:r>
                        <a:rPr lang="ru-RU" sz="1400" u="sng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</a:t>
                      </a:r>
                      <a:r>
                        <a:rPr lang="ru-RU" sz="1400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приходят к выводу:</a:t>
                      </a:r>
                      <a:br>
                        <a:rPr lang="ru-RU" sz="1400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Овощи следует очищать и нарезать только перед самой варкой и опускать в кипящую воду.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Варить недолго в эмалированной посуде с закрытой крышкой.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Овощные блюда нужно употреблять сразу после их приготовления.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 заморозке разрушается гораздо меньше витаминов, чем при сушке.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Ребята давайте вернемся к истории Колумба. Что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же спасло моряков? </a:t>
                      </a:r>
                      <a:r>
                        <a:rPr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Слайд №6</a:t>
                      </a:r>
                    </a:p>
                    <a:p>
                      <a:pPr algn="just"/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Ребята какие выводы вы можете сделать по сегодняшнему уроку?</a:t>
                      </a:r>
                    </a:p>
                    <a:p>
                      <a:pPr algn="just"/>
                      <a:r>
                        <a:rPr lang="ru-RU" sz="1400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Общие выводы урока: </a:t>
                      </a:r>
                      <a:r>
                        <a:rPr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Слайд №7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lvl="0"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Витамины- это биологически активные вещества, действующие на организм в ничтожно маленьких количествах.</a:t>
                      </a:r>
                    </a:p>
                    <a:p>
                      <a:pPr lvl="0"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Они необходимы для нормального обмена веществ.</a:t>
                      </a:r>
                    </a:p>
                    <a:p>
                      <a:pPr lvl="0"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Витамины делятся на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водорастворимые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жирорастворимые.</a:t>
                      </a:r>
                    </a:p>
                    <a:p>
                      <a:pPr lvl="0"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Авитаминоз- отсутствие того или иного витамина в организме в результате потребления неполноценных питательных веществ.</a:t>
                      </a:r>
                    </a:p>
                    <a:p>
                      <a:pPr lvl="0"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Гиповитаминоз- недостаток того или иного витамина, приводящий к нарушению деятельности различных физиологических систем. 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Гипервитаминоз- передозировка витаминов, проявляющаяся как тяжелое отравление организма.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Ребята предлагают свои рекомендации по 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сохранению витаминов в продуктах питания.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Ответы учащихся</a:t>
                      </a:r>
                    </a:p>
                    <a:p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Учащиеся делают выводы по уроку.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829" marR="408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04800" y="457200"/>
          <a:ext cx="8610600" cy="6263640"/>
        </p:xfrm>
        <a:graphic>
          <a:graphicData uri="http://schemas.openxmlformats.org/drawingml/2006/table">
            <a:tbl>
              <a:tblPr/>
              <a:tblGrid>
                <a:gridCol w="1336675"/>
                <a:gridCol w="3716338"/>
                <a:gridCol w="2114550"/>
                <a:gridCol w="1443037"/>
              </a:tblGrid>
              <a:tr h="43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этап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 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Диагностика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закрепление изученного материала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Решение головоломки «Витамины» (задание представляется на  интерактивной доске). Приложение 2.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Слайд №8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Выполнение задания учащимися, затем ответы записываются на экран.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9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этап Домашнее задание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Д/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§37.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Слайд №9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Составить рецепт самого витаминизированного салата. Оформить его на отдельном листе и сдать.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Индивидуальное задание: Человек ест много консервированных продуктов. Хорошо это или плохо для его здоровья? Предложите возможные толкования пословицы: «Добрый повар доктора стоит».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Учащиеся записывают д/з.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6975">
                <a:tc>
                  <a:txBody>
                    <a:bodyPr/>
                    <a:lstStyle/>
                    <a:p>
                      <a:pPr marL="889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7этап. 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89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Рефлексия 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b="1" i="1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</a:t>
                      </a:r>
                      <a:r>
                        <a:rPr lang="ru-RU" sz="1400" b="1" i="1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лайд 10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 каким настроением мы пойдем с урока?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Ребята, оцените урок с помощью разноцветных кружков.</a:t>
                      </a:r>
                      <a:b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Красный - мне работалось легко и интересно.</a:t>
                      </a:r>
                      <a:b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Зеленый - были небольшие затруднения.</a:t>
                      </a:r>
                      <a:b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en-US" sz="1400" b="1" i="1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</a:t>
                      </a:r>
                      <a:r>
                        <a:rPr lang="ru-RU" sz="1400" b="1" i="1" u="sng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лайд 11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этом урок закончен. 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Я хочу пожелать вам здоровья, чтобы вы бережно относились к своему организму, а знания сегодняшней темы урока позволили вам правильно питаться, применяя витамины.</a:t>
                      </a:r>
                    </a:p>
                    <a:p>
                      <a:pPr algn="just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“Здоровье – это та вершина, которую каждый должен преодолеть сам”.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829" marR="4082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Поток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2409</TotalTime>
  <Words>746</Words>
  <Application>Microsoft PowerPoint</Application>
  <PresentationFormat>Экран (4:3)</PresentationFormat>
  <Paragraphs>202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Пиксел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235</cp:revision>
  <cp:lastPrinted>1601-01-01T00:00:00Z</cp:lastPrinted>
  <dcterms:created xsi:type="dcterms:W3CDTF">1601-01-01T00:00:00Z</dcterms:created>
  <dcterms:modified xsi:type="dcterms:W3CDTF">2025-09-17T17:40:15Z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