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74" r:id="rId5"/>
    <p:sldId id="257" r:id="rId6"/>
    <p:sldId id="287" r:id="rId7"/>
    <p:sldId id="262" r:id="rId8"/>
    <p:sldId id="263" r:id="rId9"/>
    <p:sldId id="258" r:id="rId10"/>
    <p:sldId id="267" r:id="rId11"/>
    <p:sldId id="275" r:id="rId12"/>
    <p:sldId id="279" r:id="rId13"/>
    <p:sldId id="276" r:id="rId14"/>
    <p:sldId id="268" r:id="rId15"/>
    <p:sldId id="285" r:id="rId16"/>
    <p:sldId id="283" r:id="rId17"/>
    <p:sldId id="269" r:id="rId18"/>
    <p:sldId id="28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B7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72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12.03.2026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57166"/>
            <a:ext cx="8229600" cy="5143536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</a:pPr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МУНИЦИПАЛЬНОЕ БЮДЖЕТНОЕ ДОШКОЛЬНОЕ ОБРАЗОВАТЕЛЬНОЕ УЧРЕЖДЕНИЕ </a:t>
            </a:r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«ДЕТСКИЙ САД № 3 «ЗВЕЗДОЧКА» </a:t>
            </a: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ПАТРИОТИЧЕСКОЕ ВОСПИТАНИЕ</a:t>
            </a:r>
            <a:r>
              <a:rPr lang="en-US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ДЕТЕЙ ДОШКОЛЬНОГО ВОЗРАСТА</a:t>
            </a:r>
            <a:b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Подготовили:  педагоги </a:t>
            </a: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МБДОУ «Детский сад № 3 « Звёздочка</a:t>
            </a: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» города Гурьевска</a:t>
            </a: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Жилина Елена </a:t>
            </a: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Олеговна,</a:t>
            </a:r>
            <a:b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Иванова Любовь Анатольевна</a:t>
            </a:r>
            <a:endParaRPr lang="ru-RU" sz="1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212976"/>
            <a:ext cx="7772400" cy="293066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i="1" cap="none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 проблемы</a:t>
            </a:r>
            <a:r>
              <a:rPr lang="ru-RU" sz="2400" b="0" cap="none" dirty="0" smtClean="0">
                <a:latin typeface="Times New Roman" pitchFamily="18" charset="0"/>
                <a:cs typeface="Times New Roman" pitchFamily="18" charset="0"/>
              </a:rPr>
              <a:t> заключается в том, что современные дети мало знают о родном городе, стране, особенностях народных традиций, часто равнодушны к близким людям, в том числе к </a:t>
            </a:r>
            <a:r>
              <a:rPr lang="ru-RU" sz="2400" b="0" cap="none" dirty="0" smtClean="0">
                <a:latin typeface="Times New Roman" pitchFamily="18" charset="0"/>
                <a:cs typeface="Times New Roman" pitchFamily="18" charset="0"/>
              </a:rPr>
              <a:t>сверстникам</a:t>
            </a:r>
            <a:r>
              <a:rPr lang="ru-RU" sz="2400" b="0" cap="none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cap="none" dirty="0" smtClean="0">
                <a:latin typeface="Times New Roman" pitchFamily="18" charset="0"/>
                <a:cs typeface="Times New Roman" pitchFamily="18" charset="0"/>
              </a:rPr>
              <a:t>по группе, редко сострадают чужому горю. </a:t>
            </a:r>
            <a:br>
              <a:rPr lang="ru-RU" sz="2400" b="0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0" cap="none" dirty="0" smtClean="0">
                <a:latin typeface="Times New Roman" pitchFamily="18" charset="0"/>
                <a:cs typeface="Times New Roman" pitchFamily="18" charset="0"/>
              </a:rPr>
              <a:t>Явно недостаточной является работа с родителями по проблеме патриотического воспитания в семье.</a:t>
            </a:r>
            <a:r>
              <a:rPr lang="ru-RU" sz="24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85728"/>
            <a:ext cx="7772400" cy="1187075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Патриотизм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это и преданность своему Отечеству, и стремление сделать все возможное, чтобы сохранить культурную самобытность каждого народа.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51520" y="1798657"/>
            <a:ext cx="8604448" cy="120032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Целью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работы  нашего дошкольного учреждения является совершенствование 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патриотического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воспитания, развитие личностной культуры ребенка, как основы его любви к Родине.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225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95536" y="1785927"/>
            <a:ext cx="7992888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 у ребенка любви и привязанности к своей семье, дому, детскому саду, улице, городу;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бережного отношения к природе и всему живому;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 уважения к труду;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интереса к традициям и промыслам;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элементарных знаний о правах человека;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знакомство детей с символами Республики (герб, флаг, гимн);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чувства ответственности и гордости за достижения Республики;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толерантности, чувства уважения к другим народам, их традициям.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8" y="332656"/>
            <a:ext cx="6133410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по патриотическому </a:t>
            </a:r>
          </a:p>
          <a:p>
            <a:pPr lvl="0"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воспитанию: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Формы и методы патриотического воспитания дошкольников :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Изодеятельность</a:t>
            </a: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1785927"/>
            <a:ext cx="4038600" cy="507207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Рисунки детей, отражающие сильное и чистое чувство любви к своему родному городу, родной природе позволяют им создать выразительные образы, основанные на своих собственных наблюдениях, а также заставляют задуматься над отношением к окружающему миру.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методист 2015\ФОТО АЛЬБОМЫ\ТЕМА ДНР\IMAG182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1714488"/>
            <a:ext cx="4038600" cy="2268596"/>
          </a:xfrm>
          <a:prstGeom prst="rect">
            <a:avLst/>
          </a:prstGeom>
          <a:noFill/>
        </p:spPr>
      </p:pic>
      <p:pic>
        <p:nvPicPr>
          <p:cNvPr id="1027" name="Picture 3" descr="D:\методист 2015\ФОТО АЛЬБОМЫ\ТЕМА ДНР\IMAG18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071942"/>
            <a:ext cx="4071966" cy="2496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7929618" cy="114300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 New Roman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Tim New Roman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 New Roman"/>
              </a:rPr>
              <a:t>Беседы </a:t>
            </a:r>
            <a:r>
              <a:rPr lang="ru-RU" sz="2800" b="1" dirty="0" smtClean="0">
                <a:solidFill>
                  <a:srgbClr val="7030A0"/>
                </a:solidFill>
                <a:latin typeface="Tim New Roman"/>
              </a:rPr>
              <a:t>с детьми о Республике, родном городе</a:t>
            </a:r>
            <a:r>
              <a:rPr lang="ru-RU" sz="2800" b="1" dirty="0" smtClean="0">
                <a:latin typeface="Tim New Roman"/>
              </a:rPr>
              <a:t/>
            </a:r>
            <a:br>
              <a:rPr lang="ru-RU" sz="2800" b="1" dirty="0" smtClean="0">
                <a:latin typeface="Tim New Roman"/>
              </a:rPr>
            </a:br>
            <a:endParaRPr lang="ru-RU" sz="2800" b="1" dirty="0">
              <a:latin typeface="Tim New Roman"/>
            </a:endParaRPr>
          </a:p>
        </p:txBody>
      </p:sp>
      <p:pic>
        <p:nvPicPr>
          <p:cNvPr id="1026" name="Picture 2" descr="C:\Users\Даша\Desktop\Фотографии\SAM_0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500174"/>
            <a:ext cx="7272808" cy="5013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Знакомство детей с символами Республики 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 флаг,  герб, гимн)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9" name="Рисунок 8" descr="SAM_00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340768"/>
            <a:ext cx="8352928" cy="5517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7746654" cy="785818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Наблюдения</a:t>
            </a:r>
            <a:r>
              <a:rPr lang="en-US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B050"/>
                </a:solidFill>
              </a:rPr>
              <a:t/>
            </a:r>
            <a:br>
              <a:rPr lang="en-US" dirty="0" smtClean="0">
                <a:solidFill>
                  <a:srgbClr val="00B050"/>
                </a:solidFill>
              </a:rPr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200" dirty="0"/>
          </a:p>
        </p:txBody>
      </p:sp>
      <p:sp>
        <p:nvSpPr>
          <p:cNvPr id="6" name="TextBox 5"/>
          <p:cNvSpPr txBox="1"/>
          <p:nvPr/>
        </p:nvSpPr>
        <p:spPr>
          <a:xfrm>
            <a:off x="1357290" y="928670"/>
            <a:ext cx="6264696" cy="123110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Одно из проявлений патриотизма – любовь к природе</a:t>
            </a:r>
            <a:r>
              <a:rPr lang="ru-RU" sz="2000" dirty="0" smtClean="0"/>
              <a:t>.</a:t>
            </a:r>
            <a:r>
              <a:rPr lang="en-US" sz="2000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10" y="2285992"/>
            <a:ext cx="3500462" cy="2443231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7" name="Рисунок 6" descr="IMG_20180222_1109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348880"/>
            <a:ext cx="3672408" cy="2376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 descr="IMG_20180326_1107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4797152"/>
            <a:ext cx="3456384" cy="18722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00034" y="2011640"/>
            <a:ext cx="3786214" cy="2857520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Скругленный прямоугольник 7"/>
          <p:cNvSpPr/>
          <p:nvPr/>
        </p:nvSpPr>
        <p:spPr>
          <a:xfrm>
            <a:off x="4357686" y="428604"/>
            <a:ext cx="4000528" cy="2945048"/>
          </a:xfrm>
          <a:prstGeom prst="roundRect">
            <a:avLst/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10" name="Рисунок 9" descr="DSC0008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3571876"/>
            <a:ext cx="4128459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143932" cy="164304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Чтение сказок, прослушивание музыкальных произведений, рассматривание иллюстраций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85786" y="1714488"/>
            <a:ext cx="3614322" cy="2471314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Скругленный прямоугольник 8"/>
          <p:cNvSpPr/>
          <p:nvPr/>
        </p:nvSpPr>
        <p:spPr>
          <a:xfrm>
            <a:off x="785786" y="4214818"/>
            <a:ext cx="3542884" cy="2471314"/>
          </a:xfrm>
          <a:prstGeom prst="roundRect">
            <a:avLst/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Скругленный прямоугольник 9"/>
          <p:cNvSpPr/>
          <p:nvPr/>
        </p:nvSpPr>
        <p:spPr>
          <a:xfrm>
            <a:off x="4643438" y="1785926"/>
            <a:ext cx="3929090" cy="4929222"/>
          </a:xfrm>
          <a:prstGeom prst="roundRect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643074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Патриотическое воспитание возможно посредством любых видов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народных сказок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Сказка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благодатный и ничем не заменимый источник воспитания любви к Родине. Сказка – это духовные богатства культуры, познавая которые, ребёнок познает сердцем родной народ.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20180110_1155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214554"/>
            <a:ext cx="4000528" cy="4094766"/>
          </a:xfrm>
          <a:prstGeom prst="rect">
            <a:avLst/>
          </a:prstGeom>
        </p:spPr>
      </p:pic>
      <p:pic>
        <p:nvPicPr>
          <p:cNvPr id="11" name="Рисунок 10" descr="IMG_20180110_1159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2285992"/>
            <a:ext cx="4248472" cy="4023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4290"/>
            <a:ext cx="8247860" cy="207170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Трудовое воспитание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Поощрение трудовой деятельности детей, в основе которой лежит желание сделать что-то для других. Труд дошкольника невелик и несложен, однако он необходим для формирования его личности.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1472" y="2357430"/>
            <a:ext cx="2714644" cy="3786214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Скругленный прямоугольник 6"/>
          <p:cNvSpPr/>
          <p:nvPr/>
        </p:nvSpPr>
        <p:spPr>
          <a:xfrm>
            <a:off x="3428992" y="2428868"/>
            <a:ext cx="2428892" cy="3714776"/>
          </a:xfrm>
          <a:prstGeom prst="roundRect">
            <a:avLst/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Скругленный прямоугольник 7"/>
          <p:cNvSpPr/>
          <p:nvPr/>
        </p:nvSpPr>
        <p:spPr>
          <a:xfrm>
            <a:off x="6072198" y="2428868"/>
            <a:ext cx="2643206" cy="3714776"/>
          </a:xfrm>
          <a:prstGeom prst="roundRect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 New Roman"/>
              </a:rPr>
              <a:t>Большое место в патриотическом воспитании принадлежит </a:t>
            </a:r>
            <a:r>
              <a:rPr lang="ru-RU" sz="2000" b="1" dirty="0" smtClean="0">
                <a:latin typeface="Tim New Roman"/>
              </a:rPr>
              <a:t>игре,</a:t>
            </a:r>
            <a:r>
              <a:rPr lang="ru-RU" sz="2000" dirty="0" smtClean="0">
                <a:latin typeface="Tim New Roman"/>
              </a:rPr>
              <a:t> так как она является основной деятельностью дошкольника. Дети обыгрывают бытовые, трудовые, общественные сюжеты.  </a:t>
            </a:r>
            <a:endParaRPr lang="ru-RU" sz="2000" dirty="0">
              <a:latin typeface="Tim New Roman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86544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1472" y="1500174"/>
            <a:ext cx="3714776" cy="2643206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Скругленный прямоугольник 11"/>
          <p:cNvSpPr/>
          <p:nvPr/>
        </p:nvSpPr>
        <p:spPr>
          <a:xfrm>
            <a:off x="4643438" y="1500174"/>
            <a:ext cx="3786214" cy="2625423"/>
          </a:xfrm>
          <a:prstGeom prst="roundRect">
            <a:avLst/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Скругленный прямоугольник 12"/>
          <p:cNvSpPr/>
          <p:nvPr/>
        </p:nvSpPr>
        <p:spPr>
          <a:xfrm>
            <a:off x="2928926" y="4232577"/>
            <a:ext cx="2928958" cy="2625423"/>
          </a:xfrm>
          <a:prstGeom prst="roundRect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85728"/>
            <a:ext cx="8176422" cy="1405952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Особое место в патриотическом воспитании отводится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праздникам.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Праздник является наиболее древним элементом культуры человеческого общества и безусловной частью его жизни.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13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44824"/>
            <a:ext cx="2664296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IMG_47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1916832"/>
            <a:ext cx="2736304" cy="42137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 descr="IMG_20180110_1146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1916832"/>
            <a:ext cx="2736304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14290"/>
            <a:ext cx="8229600" cy="1500198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Любовь к Родине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начинается с малого – с любви к матери, с уважения к людям, окружающих тебя, с родного дома, улицы, с умения находить вокруг себя то, что достойно восхищения.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098" name="Picture 2" descr="D:\методист 2015\ФОТО АЛЬБОМЫ\ТЕМА ДНР\8i1L6ATgu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857364"/>
            <a:ext cx="2786082" cy="4357718"/>
          </a:xfrm>
          <a:prstGeom prst="rect">
            <a:avLst/>
          </a:prstGeom>
          <a:noFill/>
        </p:spPr>
      </p:pic>
      <p:pic>
        <p:nvPicPr>
          <p:cNvPr id="4099" name="Picture 3" descr="D:\методист 2015\ФОТО АЛЬБОМЫ\ТЕМА ДНР\I-fRUWpTXX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857364"/>
            <a:ext cx="2714644" cy="4357718"/>
          </a:xfrm>
          <a:prstGeom prst="rect">
            <a:avLst/>
          </a:prstGeom>
          <a:noFill/>
        </p:spPr>
      </p:pic>
      <p:pic>
        <p:nvPicPr>
          <p:cNvPr id="6" name="Рисунок 5" descr="IMG_20180112_1703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1844824"/>
            <a:ext cx="2808312" cy="4392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День Победы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Пользователь\Desktop\9 МАЯ\20170505_0959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714488"/>
            <a:ext cx="2928958" cy="4214842"/>
          </a:xfrm>
          <a:prstGeom prst="rect">
            <a:avLst/>
          </a:prstGeom>
          <a:noFill/>
        </p:spPr>
      </p:pic>
      <p:pic>
        <p:nvPicPr>
          <p:cNvPr id="1027" name="Picture 3" descr="C:\Users\Пользователь\Desktop\9 МАЯ\20170505_1009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714488"/>
            <a:ext cx="2714644" cy="4214842"/>
          </a:xfrm>
          <a:prstGeom prst="rect">
            <a:avLst/>
          </a:prstGeom>
          <a:noFill/>
        </p:spPr>
      </p:pic>
      <p:pic>
        <p:nvPicPr>
          <p:cNvPr id="1028" name="Picture 4" descr="C:\Users\Пользователь\Desktop\9 МАЯ\20170505_1020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1785926"/>
            <a:ext cx="2786082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115328" cy="857256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Результаты: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715016"/>
          </a:xfrm>
        </p:spPr>
        <p:txBody>
          <a:bodyPr>
            <a:normAutofit fontScale="25000" lnSpcReduction="20000"/>
          </a:bodyPr>
          <a:lstStyle/>
          <a:p>
            <a:r>
              <a:rPr lang="ru-RU" sz="9600" dirty="0" smtClean="0"/>
              <a:t>У детей значительно  расширились знания  о родном городе, Республике.</a:t>
            </a:r>
          </a:p>
          <a:p>
            <a:r>
              <a:rPr lang="ru-RU" sz="9600" dirty="0" smtClean="0"/>
              <a:t>Познакомились с символикой.</a:t>
            </a:r>
          </a:p>
          <a:p>
            <a:r>
              <a:rPr lang="ru-RU" sz="9600" dirty="0" smtClean="0"/>
              <a:t>Появилось стремление поддерживать порядок в группе и на участке детского сада.</a:t>
            </a:r>
          </a:p>
          <a:p>
            <a:r>
              <a:rPr lang="ru-RU" sz="9600" dirty="0" smtClean="0"/>
              <a:t>Познакомились с устным народным творчеством, потешками, праздниками, с героями сказок и их подвигами.</a:t>
            </a:r>
          </a:p>
          <a:p>
            <a:r>
              <a:rPr lang="ru-RU" sz="9600" dirty="0" smtClean="0"/>
              <a:t>Расширились знания детей о профессиях.</a:t>
            </a:r>
          </a:p>
          <a:p>
            <a:r>
              <a:rPr lang="ru-RU" sz="9600" dirty="0" smtClean="0"/>
              <a:t>Сформировалось бережное отношение к природе.</a:t>
            </a:r>
          </a:p>
          <a:p>
            <a:r>
              <a:rPr lang="ru-RU" sz="9600" dirty="0" smtClean="0"/>
              <a:t>Дети правильно оценивают свои поступки и поступки других людей.</a:t>
            </a:r>
          </a:p>
          <a:p>
            <a:r>
              <a:rPr lang="ru-RU" sz="9600" dirty="0" smtClean="0"/>
              <a:t>Значительно расширился словарный запас.</a:t>
            </a:r>
          </a:p>
          <a:p>
            <a:r>
              <a:rPr lang="ru-RU" sz="9600" dirty="0" smtClean="0"/>
              <a:t>Повысился уровень самоконтроля и самооценки ,за счет</a:t>
            </a:r>
          </a:p>
          <a:p>
            <a:pPr marL="0" indent="0">
              <a:buNone/>
            </a:pPr>
            <a:r>
              <a:rPr lang="ru-RU" sz="9600" dirty="0" smtClean="0"/>
              <a:t>       приобретенных знаний.</a:t>
            </a:r>
          </a:p>
          <a:p>
            <a:r>
              <a:rPr lang="ru-RU" sz="9600" dirty="0" smtClean="0"/>
              <a:t>Возросла активность родителей по подготовке и проведению совместных мероприятий.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50435"/>
            <a:ext cx="8604448" cy="858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патриотических чувств представляет собой совокупность общечеловеческих ценностей: понятия любви, дружбы, добра.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Каждому человеку необходимо знать родную природу, историю и культуру народа к которому он принадлежит, свое место в окружающем мире.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Надо быть уверенным, что детям и внукам будет хорошо в будущем, надо уважать себя и учить этому других. Если целостность этого процесса нарушится, разрушится связь между поколениями. Воспитание патриотических чувств есть и будет одним из главных составляющих воспитания маленького гражданина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дальнейшем мы планируем продолжить работу по этой теме, поскольку считаем, что – патриотизм главная черта народа, он помогает воспитывать чувство любви к родному краю и окружающему миру.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от нас взрослых, зависит, какими будут наши дети, что они унесут из детства.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5856" y="285728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7030A0"/>
                </a:solidFill>
              </a:rPr>
              <a:t>Вывод:</a:t>
            </a:r>
            <a:endParaRPr lang="ru-RU" sz="5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071678"/>
            <a:ext cx="8247860" cy="2286016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</a:pPr>
            <a:r>
              <a:rPr lang="ru-RU" sz="8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СПАСИБО ЗА ВНИМАНИЕ!!!</a:t>
            </a:r>
            <a:endParaRPr lang="ru-RU" sz="8800" b="1" i="1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907</TotalTime>
  <Words>344</Words>
  <Application>Microsoft Office PowerPoint</Application>
  <PresentationFormat>Экран (4:3)</PresentationFormat>
  <Paragraphs>55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МУНИЦИПАЛЬНОЕ БЮДЖЕТНОЕ ДОШКОЛЬНОЕ ОБРАЗОВАТЕЛЬНОЕ УЧРЕЖДЕНИЕ «ДЕТСКИЙ САД № 3 «ЗВЕЗДОЧКА»     ПАТРИОТИЧЕСКОЕ ВОСПИТАНИЕ ДЕТЕЙ ДОШКОЛЬНОГО ВОЗРАСТА Подготовили:  педагоги  МБДОУ «Детский сад № 3 « Звёздочка» города Гурьевска Жилина Елена Олеговна, Иванова Любовь Анатольевна</vt:lpstr>
      <vt:lpstr>Актуальность проблемы заключается в том, что современные дети мало знают о родном городе, стране, особенностях народных традиций, часто равнодушны к близким людям, в том числе к сверстникам по группе, редко сострадают чужому горю.  Явно недостаточной является работа с родителями по проблеме патриотического воспитания в семье. </vt:lpstr>
      <vt:lpstr>Слайд 3</vt:lpstr>
      <vt:lpstr>Формы и методы патриотического воспитания дошкольников : Изодеятельность</vt:lpstr>
      <vt:lpstr> Беседы с детьми о Республике, родном городе </vt:lpstr>
      <vt:lpstr>Знакомство детей с символами Республики   ( флаг,  герб, гимн)</vt:lpstr>
      <vt:lpstr> Наблюдения    </vt:lpstr>
      <vt:lpstr>Слайд 8</vt:lpstr>
      <vt:lpstr>Чтение сказок, прослушивание музыкальных произведений, рассматривание иллюстраций</vt:lpstr>
      <vt:lpstr>Патриотическое воспитание возможно посредством любых видов народных сказок. Сказка – благодатный и ничем не заменимый источник воспитания любви к Родине. Сказка – это духовные богатства культуры, познавая которые, ребёнок познает сердцем родной народ. </vt:lpstr>
      <vt:lpstr>Трудовое воспитание Поощрение трудовой деятельности детей, в основе которой лежит желание сделать что-то для других. Труд дошкольника невелик и несложен, однако он необходим для формирования его личности. </vt:lpstr>
      <vt:lpstr>Большое место в патриотическом воспитании принадлежит игре, так как она является основной деятельностью дошкольника. Дети обыгрывают бытовые, трудовые, общественные сюжеты.  </vt:lpstr>
      <vt:lpstr>Особое место в патриотическом воспитании отводится праздникам. Праздник является наиболее древним элементом культуры человеческого общества и безусловной частью его жизни.</vt:lpstr>
      <vt:lpstr>      Любовь к Родине начинается с малого – с любви к матери, с уважения к людям, окружающих тебя, с родного дома, улицы, с умения находить вокруг себя то, что достойно восхищения. </vt:lpstr>
      <vt:lpstr>День Победы</vt:lpstr>
      <vt:lpstr>Результаты:</vt:lpstr>
      <vt:lpstr>Слайд 17</vt:lpstr>
      <vt:lpstr>СПАСИБО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Галина</dc:creator>
  <cp:lastModifiedBy>Пользователь</cp:lastModifiedBy>
  <cp:revision>135</cp:revision>
  <dcterms:created xsi:type="dcterms:W3CDTF">2015-03-16T18:17:46Z</dcterms:created>
  <dcterms:modified xsi:type="dcterms:W3CDTF">2026-03-12T05:37:12Z</dcterms:modified>
</cp:coreProperties>
</file>