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77" r:id="rId2"/>
    <p:sldId id="325" r:id="rId3"/>
    <p:sldId id="273" r:id="rId4"/>
    <p:sldId id="274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58" r:id="rId16"/>
    <p:sldId id="260" r:id="rId17"/>
    <p:sldId id="276" r:id="rId18"/>
    <p:sldId id="261" r:id="rId19"/>
    <p:sldId id="262" r:id="rId20"/>
    <p:sldId id="265" r:id="rId21"/>
    <p:sldId id="266" r:id="rId22"/>
    <p:sldId id="263" r:id="rId23"/>
    <p:sldId id="267" r:id="rId24"/>
    <p:sldId id="268" r:id="rId25"/>
    <p:sldId id="297" r:id="rId26"/>
    <p:sldId id="298" r:id="rId27"/>
    <p:sldId id="318" r:id="rId28"/>
    <p:sldId id="327" r:id="rId29"/>
    <p:sldId id="303" r:id="rId30"/>
    <p:sldId id="304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24" r:id="rId40"/>
    <p:sldId id="326" r:id="rId41"/>
    <p:sldId id="323" r:id="rId42"/>
    <p:sldId id="321" r:id="rId43"/>
    <p:sldId id="320" r:id="rId44"/>
    <p:sldId id="316" r:id="rId45"/>
    <p:sldId id="315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455" autoAdjust="0"/>
  </p:normalViewPr>
  <p:slideViewPr>
    <p:cSldViewPr>
      <p:cViewPr varScale="1">
        <p:scale>
          <a:sx n="97" d="100"/>
          <a:sy n="97" d="100"/>
        </p:scale>
        <p:origin x="-2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B5A89-3912-4224-A0AD-5BE4C2554735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4A4EE-3A19-4E8F-9A29-EA8AEFA803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59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AC919C-AC45-4B9F-9D36-B74F14015543}" type="slidenum">
              <a:rPr lang="ru-RU" altLang="ru-RU" smtClean="0"/>
              <a:pPr eaLnBrk="1" hangingPunct="1"/>
              <a:t>5</a:t>
            </a:fld>
            <a:endParaRPr lang="ru-RU" altLang="ru-RU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nl-NL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4A4EE-3A19-4E8F-9A29-EA8AEFA8039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5300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4A4EE-3A19-4E8F-9A29-EA8AEFA8039D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371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1C4B19-D426-47D1-ACB0-43D842E3C11D}" type="slidenum">
              <a:rPr lang="ru-RU" altLang="ru-RU" smtClean="0"/>
              <a:pPr eaLnBrk="1" hangingPunct="1"/>
              <a:t>42</a:t>
            </a:fld>
            <a:endParaRPr lang="ru-RU" altLang="ru-RU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248797-4F76-4D20-B163-A3820665BEEC}" type="slidenum">
              <a:rPr lang="ru-RU" altLang="ru-RU" smtClean="0"/>
              <a:pPr eaLnBrk="1" hangingPunct="1"/>
              <a:t>43</a:t>
            </a:fld>
            <a:endParaRPr lang="ru-RU" altLang="ru-RU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Москва, 2010 г.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DB548-2FAD-4F27-A318-7FFF44A6D7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6323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60753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&#1043;&#1072;&#1083;&#1080;&#1085;&#1072;\&#1056;&#1072;&#1073;&#1086;&#1095;&#1080;&#1081;%20&#1089;&#1090;&#1086;&#1083;\&#1091;&#1088;&#1086;&#1082;%2010%205%20&#1082;&#1083;&#1072;&#1089;&#1089;%20&#1086;&#1090;&#1082;&#1088;&#1099;&#1090;&#1081;\14%20%20&#1058;&#1077;&#1082;&#1089;&#1090;%20&#1082;&#1072;&#1082;%20&#1092;&#1086;&#1088;&#1084;&#1072;%20&#1087;&#1088;&#1077;&#1076;&#1089;&#1090;&#1072;&#1074;&#1083;&#1077;&#1085;&#1080;&#1103;%20&#1080;&#1085;&#1092;&#1086;&#1088;&#1084;&#1072;&#1094;&#1080;&#1080;_0002.wmv" TargetMode="Externa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//images.yandex.ru/search?p=3&amp;text=%D0%B1%D0%BE%D0%B3&amp;spsite=fake-004-139968.ru&amp;img_url=i41.ltalk.ru/39/90/119039/1/3530901/233877355593.jpeg&amp;rpt=simage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//images.yandex.ru/search?p=4&amp;text=%D0%BC%D0%B0%D0%B3&amp;spsite=fake-002-1188986.ru&amp;img_url=www.proza.ru/photos/elvensong09.jpg&amp;rpt=simage" TargetMode="Externa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3.emf"/><Relationship Id="rId7" Type="http://schemas.openxmlformats.org/officeDocument/2006/relationships/image" Target="../media/image46.jpe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1.xml"/><Relationship Id="rId6" Type="http://schemas.openxmlformats.org/officeDocument/2006/relationships/hyperlink" Target="//images.yandex.ru/search?p=4&amp;text=%D0%BC%D0%B0%D0%B3&amp;spsite=fake-002-1188986.ru&amp;img_url=www.proza.ru/photos/elvensong09.jpg&amp;rpt=simage" TargetMode="External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gif"/><Relationship Id="rId5" Type="http://schemas.openxmlformats.org/officeDocument/2006/relationships/slide" Target="slide7.xml"/><Relationship Id="rId4" Type="http://schemas.openxmlformats.org/officeDocument/2006/relationships/image" Target="../media/image51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&#1055;&#1083;&#1103;&#1089;&#1082;&#1072;.ppt" TargetMode="Externa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12" descr="книга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7842" y="2514476"/>
            <a:ext cx="3412914" cy="2117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AutoShape 2"/>
          <p:cNvSpPr>
            <a:spLocks noChangeArrowheads="1"/>
          </p:cNvSpPr>
          <p:nvPr/>
        </p:nvSpPr>
        <p:spPr bwMode="auto">
          <a:xfrm rot="-792701">
            <a:off x="1835150" y="4581525"/>
            <a:ext cx="1295400" cy="1439863"/>
          </a:xfrm>
          <a:prstGeom prst="cube">
            <a:avLst>
              <a:gd name="adj" fmla="val 25042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FF00"/>
                </a:solidFill>
              </a:rPr>
              <a:t>Д</a:t>
            </a:r>
          </a:p>
        </p:txBody>
      </p:sp>
      <p:sp>
        <p:nvSpPr>
          <p:cNvPr id="46083" name="AutoShape 3"/>
          <p:cNvSpPr>
            <a:spLocks noChangeArrowheads="1"/>
          </p:cNvSpPr>
          <p:nvPr/>
        </p:nvSpPr>
        <p:spPr bwMode="auto">
          <a:xfrm rot="1469680">
            <a:off x="3059113" y="1196975"/>
            <a:ext cx="1222375" cy="1152525"/>
          </a:xfrm>
          <a:prstGeom prst="cube">
            <a:avLst>
              <a:gd name="adj" fmla="val 2504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 rot="-175234">
            <a:off x="323850" y="2205038"/>
            <a:ext cx="1260475" cy="1187450"/>
          </a:xfrm>
          <a:prstGeom prst="cube">
            <a:avLst>
              <a:gd name="adj" fmla="val 2918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00CCFF"/>
                </a:solidFill>
              </a:rPr>
              <a:t>Д</a:t>
            </a:r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 bwMode="auto">
          <a:xfrm rot="-1406618">
            <a:off x="3276600" y="4724400"/>
            <a:ext cx="1260475" cy="1260475"/>
          </a:xfrm>
          <a:prstGeom prst="cube">
            <a:avLst>
              <a:gd name="adj" fmla="val 29185"/>
            </a:avLst>
          </a:prstGeom>
          <a:solidFill>
            <a:srgbClr val="A759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00CCFF"/>
                </a:solidFill>
              </a:rPr>
              <a:t>Е</a:t>
            </a:r>
            <a:endParaRPr lang="ru-RU" altLang="ru-RU" b="1"/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 bwMode="auto">
          <a:xfrm rot="-657009">
            <a:off x="1476375" y="1700213"/>
            <a:ext cx="1368425" cy="1152525"/>
          </a:xfrm>
          <a:prstGeom prst="cube">
            <a:avLst>
              <a:gd name="adj" fmla="val 25042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О</a:t>
            </a:r>
            <a:endParaRPr lang="ru-RU" altLang="ru-RU" b="1"/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 rot="1149054">
            <a:off x="5651500" y="1628775"/>
            <a:ext cx="1368425" cy="1152525"/>
          </a:xfrm>
          <a:prstGeom prst="cube">
            <a:avLst>
              <a:gd name="adj" fmla="val 25042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Ы</a:t>
            </a:r>
            <a:endParaRPr lang="ru-RU" altLang="ru-RU" b="1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900113" y="333375"/>
            <a:ext cx="6551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46089" name="AutoShape 9"/>
          <p:cNvSpPr>
            <a:spLocks noChangeArrowheads="1"/>
          </p:cNvSpPr>
          <p:nvPr/>
        </p:nvSpPr>
        <p:spPr bwMode="auto">
          <a:xfrm rot="-657009">
            <a:off x="7235825" y="2420938"/>
            <a:ext cx="1368425" cy="1152525"/>
          </a:xfrm>
          <a:prstGeom prst="cube">
            <a:avLst>
              <a:gd name="adj" fmla="val 25042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Й</a:t>
            </a:r>
            <a:endParaRPr lang="ru-RU" altLang="ru-RU" b="1"/>
          </a:p>
        </p:txBody>
      </p:sp>
      <p:sp>
        <p:nvSpPr>
          <p:cNvPr id="46090" name="AutoShape 10"/>
          <p:cNvSpPr>
            <a:spLocks noChangeArrowheads="1"/>
          </p:cNvSpPr>
          <p:nvPr/>
        </p:nvSpPr>
        <p:spPr bwMode="auto">
          <a:xfrm rot="768453">
            <a:off x="4427538" y="1052513"/>
            <a:ext cx="1222375" cy="1152525"/>
          </a:xfrm>
          <a:prstGeom prst="cube">
            <a:avLst>
              <a:gd name="adj" fmla="val 25042"/>
            </a:avLst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0000"/>
                </a:solidFill>
              </a:rPr>
              <a:t>Р</a:t>
            </a:r>
            <a:endParaRPr lang="ru-RU" altLang="ru-RU" b="1"/>
          </a:p>
        </p:txBody>
      </p:sp>
      <p:pic>
        <p:nvPicPr>
          <p:cNvPr id="5132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143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05263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788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227763" y="3573463"/>
            <a:ext cx="5238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8388350" y="2636838"/>
            <a:ext cx="5238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7164388" y="908050"/>
            <a:ext cx="5238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34050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805488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589588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92150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3663" y="0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108" name="AutoShape 28"/>
          <p:cNvSpPr>
            <a:spLocks noChangeArrowheads="1"/>
          </p:cNvSpPr>
          <p:nvPr/>
        </p:nvSpPr>
        <p:spPr bwMode="auto">
          <a:xfrm rot="1102172">
            <a:off x="4787900" y="4652963"/>
            <a:ext cx="1260475" cy="1187450"/>
          </a:xfrm>
          <a:prstGeom prst="cube">
            <a:avLst>
              <a:gd name="adj" fmla="val 29185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Н</a:t>
            </a:r>
          </a:p>
        </p:txBody>
      </p:sp>
      <p:sp>
        <p:nvSpPr>
          <p:cNvPr id="46109" name="AutoShape 29"/>
          <p:cNvSpPr>
            <a:spLocks noChangeArrowheads="1"/>
          </p:cNvSpPr>
          <p:nvPr/>
        </p:nvSpPr>
        <p:spPr bwMode="auto">
          <a:xfrm rot="-657009">
            <a:off x="6227763" y="4797425"/>
            <a:ext cx="1368425" cy="1152525"/>
          </a:xfrm>
          <a:prstGeom prst="cube">
            <a:avLst>
              <a:gd name="adj" fmla="val 25042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Ь</a:t>
            </a:r>
            <a:endParaRPr lang="ru-RU" altLang="ru-RU" b="1"/>
          </a:p>
        </p:txBody>
      </p:sp>
      <p:sp>
        <p:nvSpPr>
          <p:cNvPr id="5149" name="TextBox 1"/>
          <p:cNvSpPr txBox="1">
            <a:spLocks noChangeArrowheads="1"/>
          </p:cNvSpPr>
          <p:nvPr/>
        </p:nvSpPr>
        <p:spPr bwMode="auto">
          <a:xfrm>
            <a:off x="3203848" y="471560"/>
            <a:ext cx="18674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 b="1" dirty="0" smtClean="0"/>
              <a:t>19.11.20</a:t>
            </a:r>
            <a:endParaRPr lang="ru-RU" alt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35160352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/>
      <p:bldP spid="46083" grpId="0" animBg="1"/>
      <p:bldP spid="46084" grpId="0" animBg="1"/>
      <p:bldP spid="46085" grpId="0" animBg="1"/>
      <p:bldP spid="46086" grpId="0" animBg="1"/>
      <p:bldP spid="46087" grpId="0" animBg="1"/>
      <p:bldP spid="46089" grpId="0" animBg="1"/>
      <p:bldP spid="46090" grpId="0" animBg="1"/>
      <p:bldP spid="46108" grpId="0" animBg="1"/>
      <p:bldP spid="4610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Объект 2"/>
          <p:cNvSpPr>
            <a:spLocks noGrp="1"/>
          </p:cNvSpPr>
          <p:nvPr>
            <p:ph idx="1"/>
          </p:nvPr>
        </p:nvSpPr>
        <p:spPr>
          <a:xfrm>
            <a:off x="0" y="908050"/>
            <a:ext cx="9036050" cy="1181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Процесс представления информации с помощью некоторого кода.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 bwMode="auto">
          <a:xfrm>
            <a:off x="-33338" y="1844824"/>
            <a:ext cx="8659813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spcBef>
                <a:spcPct val="20000"/>
              </a:spcBef>
            </a:pPr>
            <a:r>
              <a:rPr lang="ru-RU" sz="3200" b="1" dirty="0"/>
              <a:t>Система условных знаков для представления информации.</a:t>
            </a:r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endParaRPr lang="ru-RU" sz="3600" b="1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 bwMode="auto">
          <a:xfrm>
            <a:off x="22195" y="2803577"/>
            <a:ext cx="82296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spcBef>
                <a:spcPct val="20000"/>
              </a:spcBef>
            </a:pPr>
            <a:r>
              <a:rPr lang="ru-RU" sz="3200" b="1" dirty="0"/>
              <a:t>Сторона, передающая </a:t>
            </a:r>
            <a:r>
              <a:rPr lang="ru-RU" sz="3200" b="1" dirty="0" smtClean="0"/>
              <a:t>информацию -</a:t>
            </a:r>
            <a:endParaRPr lang="ru-RU" sz="3200" b="1" dirty="0"/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endParaRPr lang="ru-RU" sz="3600" b="1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11527" y="3262531"/>
            <a:ext cx="8605837" cy="11811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ru-RU" b="1" dirty="0"/>
              <a:t>Сторона, принимающая </a:t>
            </a:r>
            <a:r>
              <a:rPr lang="ru-RU" b="1" dirty="0" smtClean="0"/>
              <a:t>информацию -</a:t>
            </a:r>
            <a:endParaRPr lang="ru-RU" b="1" dirty="0"/>
          </a:p>
          <a:p>
            <a:pPr marL="0" indent="0">
              <a:buFont typeface="Arial" pitchFamily="34" charset="0"/>
              <a:buNone/>
              <a:defRPr/>
            </a:pPr>
            <a:endParaRPr lang="ru-RU" sz="3600" b="1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Проверим  домашнюю подготовку: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9" name="Picture 6" descr="Информатика : учебник для 5 клас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60696" y="2462127"/>
            <a:ext cx="1283506" cy="184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4"/>
          <p:cNvSpPr txBox="1">
            <a:spLocks/>
          </p:cNvSpPr>
          <p:nvPr/>
        </p:nvSpPr>
        <p:spPr>
          <a:xfrm>
            <a:off x="-756592" y="3853080"/>
            <a:ext cx="7019800" cy="710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Что такое метод координат?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одержимое 4"/>
          <p:cNvSpPr txBox="1">
            <a:spLocks/>
          </p:cNvSpPr>
          <p:nvPr/>
        </p:nvSpPr>
        <p:spPr>
          <a:xfrm>
            <a:off x="22195" y="4340015"/>
            <a:ext cx="8928992" cy="15372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Как метод координат применяется в географии?</a:t>
            </a:r>
            <a:endParaRPr lang="ru-RU" sz="3200" b="1" dirty="0" smtClean="0"/>
          </a:p>
          <a:p>
            <a:pPr marL="342900" lvl="0" indent="-342900">
              <a:spcBef>
                <a:spcPct val="20000"/>
              </a:spcBef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4"/>
          <p:cNvSpPr txBox="1">
            <a:spLocks/>
          </p:cNvSpPr>
          <p:nvPr/>
        </p:nvSpPr>
        <p:spPr>
          <a:xfrm>
            <a:off x="29416" y="4941168"/>
            <a:ext cx="9014786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Где вы встречаетесь с  методом координат в быту?</a:t>
            </a:r>
            <a:endParaRPr lang="ru-RU" sz="3200" b="1" dirty="0" smtClean="0"/>
          </a:p>
          <a:p>
            <a:pPr marL="342900" lvl="0" indent="-342900" algn="ctr">
              <a:spcBef>
                <a:spcPct val="20000"/>
              </a:spcBef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 algn="ctr">
              <a:spcBef>
                <a:spcPct val="20000"/>
              </a:spcBef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94663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  <p:bldP spid="4" grpId="0" build="p"/>
      <p:bldP spid="5" grpId="0" build="p"/>
      <p:bldP spid="6" grpId="0" build="p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18436" name="Picture 2" descr="Клю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410" y="957263"/>
            <a:ext cx="3624262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3" descr="Тан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1774" y="978620"/>
            <a:ext cx="46196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 descr="Крепост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0063" y="3357563"/>
            <a:ext cx="2798762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Проверим  домашнюю работу № 99: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94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Парусни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34417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 descr="Самолё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08720"/>
            <a:ext cx="3946525" cy="296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Тракто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861048"/>
            <a:ext cx="39433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Проверим  домашнюю работу № 99: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54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1133" y="2276872"/>
            <a:ext cx="5991027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ru-RU" altLang="ru-RU" sz="3200" b="1" dirty="0">
              <a:solidFill>
                <a:srgbClr val="660066"/>
              </a:solidFill>
              <a:latin typeface="Castellar" pitchFamily="18" charset="0"/>
            </a:endParaRPr>
          </a:p>
          <a:p>
            <a:pPr eaLnBrk="1" hangingPunct="1"/>
            <a:r>
              <a:rPr lang="ru-RU" altLang="ru-RU" sz="3200" b="1" dirty="0" smtClean="0">
                <a:solidFill>
                  <a:srgbClr val="660066"/>
                </a:solidFill>
                <a:latin typeface="Castellar" pitchFamily="18" charset="0"/>
              </a:rPr>
              <a:t>Подпишите бланки ответов.</a:t>
            </a:r>
          </a:p>
          <a:p>
            <a:pPr eaLnBrk="1" hangingPunct="1"/>
            <a:r>
              <a:rPr lang="ru-RU" altLang="ru-RU" sz="3200" b="1" dirty="0" smtClean="0">
                <a:solidFill>
                  <a:srgbClr val="660066"/>
                </a:solidFill>
                <a:latin typeface="Castellar" pitchFamily="18" charset="0"/>
              </a:rPr>
              <a:t>Проставьте номер варианта.</a:t>
            </a:r>
            <a:endParaRPr lang="ru-RU" altLang="ru-RU" sz="3200" b="1" dirty="0">
              <a:solidFill>
                <a:srgbClr val="660066"/>
              </a:solidFill>
              <a:latin typeface="Castellar" pitchFamily="18" charset="0"/>
            </a:endParaRPr>
          </a:p>
          <a:p>
            <a:pPr eaLnBrk="1" hangingPunct="1"/>
            <a:r>
              <a:rPr lang="ru-RU" altLang="ru-RU" sz="3200" b="1" dirty="0" smtClean="0">
                <a:solidFill>
                  <a:srgbClr val="660066"/>
                </a:solidFill>
                <a:latin typeface="Castellar" pitchFamily="18" charset="0"/>
              </a:rPr>
              <a:t>Дайте правильный ответ </a:t>
            </a:r>
            <a:endParaRPr lang="ru-RU" altLang="ru-RU" sz="2400" dirty="0">
              <a:latin typeface="Castellar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62663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4437112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68144" y="4581128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614298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4286256"/>
            <a:ext cx="128588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947563" y="1628800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Выполним тест 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7" y="980728"/>
            <a:ext cx="2242474" cy="519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54925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197" y="1419901"/>
            <a:ext cx="3744416" cy="521811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ru-RU" altLang="ru-RU" sz="2700" b="1" dirty="0" smtClean="0">
                <a:solidFill>
                  <a:srgbClr val="660033"/>
                </a:solidFill>
                <a:latin typeface="Times New Roman" pitchFamily="18" charset="0"/>
              </a:rPr>
              <a:t>Информация – это…</a:t>
            </a:r>
          </a:p>
          <a:p>
            <a:pPr eaLnBrk="1" hangingPunct="1"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1) новые, неизвестные мне раньше факты;</a:t>
            </a:r>
          </a:p>
          <a:p>
            <a:pPr eaLnBrk="1" hangingPunct="1"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2) любые факты;</a:t>
            </a:r>
          </a:p>
          <a:p>
            <a:pPr eaLnBrk="1" hangingPunct="1"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3) всё то, что я вижу, слышу, осязаю, чувствую;</a:t>
            </a:r>
          </a:p>
          <a:p>
            <a:pPr eaLnBrk="1" hangingPunct="1"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4) то, что хранится в памяти компьютера.</a:t>
            </a:r>
          </a:p>
          <a:p>
            <a:pPr eaLnBrk="1" hangingPunct="1"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  <a:p>
            <a:pPr eaLnBrk="1" hangingPunct="1"/>
            <a:endParaRPr lang="ru-RU" altLang="ru-RU" sz="2000" b="1" dirty="0" smtClean="0">
              <a:latin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Вопрос 1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031940" y="1340768"/>
            <a:ext cx="5004556" cy="5218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altLang="ru-RU" sz="2700" b="1" dirty="0" smtClean="0">
                <a:solidFill>
                  <a:srgbClr val="660033"/>
                </a:solidFill>
                <a:latin typeface="Times New Roman" pitchFamily="18" charset="0"/>
              </a:rPr>
              <a:t>Носитель информации – это…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   1) собственная память человека;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   2) любой материальный объект, используемый для фиксации и хранения на нем информации;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   3) записная книжка;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   4) дневник ученика.</a:t>
            </a:r>
          </a:p>
          <a:p>
            <a:pPr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  <a:p>
            <a:pPr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  <a:p>
            <a:endParaRPr lang="ru-RU" altLang="ru-RU" sz="2000" b="1" dirty="0" smtClean="0">
              <a:latin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1729" y="836712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/>
              <a:t>  Вариант 1                                Вариант 2</a:t>
            </a:r>
            <a:endParaRPr lang="ru-RU" sz="4000" b="1" dirty="0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3995936" y="1622506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17643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820" y="1484784"/>
            <a:ext cx="4242147" cy="514508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solidFill>
                  <a:srgbClr val="660066"/>
                </a:solidFill>
                <a:latin typeface="Times New Roman" pitchFamily="18" charset="0"/>
              </a:rPr>
              <a:t>Зрительной называют информацию, которая воспринимается органами…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1) слуха ;                                            </a:t>
            </a:r>
          </a:p>
          <a:p>
            <a:pPr lvl="1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2) осязания;                                        </a:t>
            </a:r>
          </a:p>
          <a:p>
            <a:pPr lvl="1" eaLnBrk="1" hangingPunct="1">
              <a:lnSpc>
                <a:spcPct val="90000"/>
              </a:lnSpc>
              <a:buFont typeface="Arial" charset="0"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3) обоняния;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4) зрения.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           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ru-RU" sz="3600" b="1" dirty="0" smtClean="0">
              <a:latin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Вопрос 2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932040" y="1484784"/>
            <a:ext cx="4104456" cy="5145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solidFill>
                  <a:srgbClr val="660066"/>
                </a:solidFill>
                <a:latin typeface="Times New Roman" pitchFamily="18" charset="0"/>
              </a:rPr>
              <a:t>Слуховой называют информацию, которая воспринимается органами…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1) слуха ;                                           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2) осязания;                                       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3) обоняния;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4) зрения.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ru-RU" sz="3600" b="1" dirty="0" smtClean="0">
              <a:latin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1729" y="836712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/>
              <a:t>  Вариант 1                                Вариант 2</a:t>
            </a:r>
            <a:endParaRPr lang="ru-RU" sz="4000" b="1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552075" y="1620619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404809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16" y="1196752"/>
            <a:ext cx="4007027" cy="507365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endParaRPr lang="ru-RU" altLang="ru-RU" sz="20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ru-RU" altLang="ru-RU" sz="2000" b="1" dirty="0" smtClean="0">
                <a:latin typeface="Times New Roman" pitchFamily="18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ru-RU" altLang="ru-RU" sz="3600" b="1" dirty="0" smtClean="0">
                <a:solidFill>
                  <a:srgbClr val="660066"/>
                </a:solidFill>
                <a:latin typeface="Times New Roman" pitchFamily="18" charset="0"/>
              </a:rPr>
              <a:t>К средствам передачи звуковой (аудио)  информации можно отнести:  </a:t>
            </a:r>
          </a:p>
          <a:p>
            <a:pPr eaLnBrk="1" hangingPunct="1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1) книга; </a:t>
            </a:r>
          </a:p>
          <a:p>
            <a:pPr eaLnBrk="1" hangingPunct="1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2) радио; </a:t>
            </a:r>
          </a:p>
          <a:p>
            <a:pPr eaLnBrk="1" hangingPunct="1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3) журнал; </a:t>
            </a:r>
          </a:p>
          <a:p>
            <a:pPr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4) </a:t>
            </a:r>
            <a:r>
              <a:rPr lang="ru-RU" altLang="ru-RU" sz="3600" b="1" dirty="0">
                <a:latin typeface="Times New Roman" pitchFamily="18" charset="0"/>
              </a:rPr>
              <a:t>газета.</a:t>
            </a:r>
          </a:p>
          <a:p>
            <a:pPr>
              <a:buNone/>
            </a:pPr>
            <a:endParaRPr lang="ru-RU" altLang="ru-RU" sz="3600" b="1" dirty="0"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            </a:t>
            </a:r>
          </a:p>
          <a:p>
            <a:pPr eaLnBrk="1" hangingPunct="1"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altLang="ru-RU" sz="2000" b="1" dirty="0" smtClean="0">
              <a:solidFill>
                <a:srgbClr val="660066"/>
              </a:solidFill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endParaRPr lang="ru-RU" altLang="ru-RU" sz="2000" b="1" dirty="0" smtClean="0">
              <a:solidFill>
                <a:srgbClr val="660066"/>
              </a:solidFill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Вопрос 3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607496" y="1196752"/>
            <a:ext cx="4068960" cy="5073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ru-RU" sz="20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altLang="ru-RU" sz="2000" b="1" dirty="0" smtClean="0"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ru-RU" altLang="ru-RU" sz="3600" b="1" dirty="0" smtClean="0">
                <a:solidFill>
                  <a:srgbClr val="660066"/>
                </a:solidFill>
                <a:latin typeface="Times New Roman" pitchFamily="18" charset="0"/>
              </a:rPr>
              <a:t>К средствам передачи графической информации можно отнести:  </a:t>
            </a:r>
          </a:p>
          <a:p>
            <a:pPr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1) газета; </a:t>
            </a:r>
          </a:p>
          <a:p>
            <a:pPr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2) книга; </a:t>
            </a:r>
          </a:p>
          <a:p>
            <a:pPr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3) журнал; </a:t>
            </a:r>
          </a:p>
          <a:p>
            <a:pPr>
              <a:buFont typeface="Arial" pitchFamily="34" charset="0"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4) фотография.</a:t>
            </a:r>
          </a:p>
          <a:p>
            <a:pPr>
              <a:buFont typeface="Arial" pitchFamily="34" charset="0"/>
              <a:buNone/>
            </a:pPr>
            <a:endParaRPr lang="ru-RU" altLang="ru-RU" sz="3600" b="1" dirty="0" smtClean="0"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            </a:t>
            </a:r>
          </a:p>
          <a:p>
            <a:pPr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  <a:p>
            <a:pPr>
              <a:buFontTx/>
              <a:buNone/>
            </a:pPr>
            <a:endParaRPr lang="ru-RU" altLang="ru-RU" sz="2000" b="1" dirty="0" smtClean="0">
              <a:solidFill>
                <a:srgbClr val="660066"/>
              </a:solidFill>
              <a:latin typeface="Times New Roman" pitchFamily="18" charset="0"/>
            </a:endParaRPr>
          </a:p>
          <a:p>
            <a:pPr>
              <a:buFontTx/>
              <a:buNone/>
            </a:pPr>
            <a:endParaRPr lang="ru-RU" altLang="ru-RU" sz="2000" b="1" dirty="0" smtClean="0">
              <a:solidFill>
                <a:srgbClr val="660066"/>
              </a:solidFill>
              <a:latin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1729" y="836712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/>
              <a:t>  Вариант 1                                Вариант 2</a:t>
            </a:r>
            <a:endParaRPr lang="ru-RU" sz="40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355976" y="1700808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445774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855" y="1595263"/>
            <a:ext cx="4222129" cy="52181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500" b="1" dirty="0" smtClean="0">
                <a:solidFill>
                  <a:srgbClr val="660066"/>
                </a:solidFill>
                <a:latin typeface="Times New Roman" pitchFamily="18" charset="0"/>
              </a:rPr>
              <a:t>Под носителем информации понимают: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1) принтер;                        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2) компьютер;                           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3) дисковод;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4) </a:t>
            </a:r>
            <a:r>
              <a:rPr lang="ru-RU" altLang="ru-RU" sz="2500" b="1" dirty="0" err="1" smtClean="0">
                <a:latin typeface="Times New Roman" pitchFamily="18" charset="0"/>
              </a:rPr>
              <a:t>флеш</a:t>
            </a:r>
            <a:r>
              <a:rPr lang="ru-RU" altLang="ru-RU" sz="2500" b="1" dirty="0" smtClean="0">
                <a:latin typeface="Times New Roman" pitchFamily="18" charset="0"/>
              </a:rPr>
              <a:t>-диск.</a:t>
            </a:r>
          </a:p>
          <a:p>
            <a:pPr eaLnBrk="1" hangingPunct="1">
              <a:buFontTx/>
              <a:buNone/>
            </a:pPr>
            <a:endParaRPr lang="ru-RU" altLang="ru-RU" sz="2000" b="1" dirty="0" smtClean="0"/>
          </a:p>
          <a:p>
            <a:pPr eaLnBrk="1" hangingPunct="1"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Вопрос 4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716016" y="1556792"/>
            <a:ext cx="4176464" cy="5218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ru-RU" altLang="ru-RU" sz="2500" b="1" dirty="0" smtClean="0">
                <a:solidFill>
                  <a:srgbClr val="660066"/>
                </a:solidFill>
                <a:latin typeface="Times New Roman" pitchFamily="18" charset="0"/>
              </a:rPr>
              <a:t>Под устройством вывода информации понимают: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1) монитор;                        </a:t>
            </a:r>
          </a:p>
          <a:p>
            <a:pPr>
              <a:buFont typeface="Arial" charset="0"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2) компьютер;                           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3) процессор;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4) </a:t>
            </a:r>
            <a:r>
              <a:rPr lang="ru-RU" altLang="ru-RU" sz="2500" b="1" dirty="0" err="1" smtClean="0">
                <a:latin typeface="Times New Roman" pitchFamily="18" charset="0"/>
              </a:rPr>
              <a:t>флеш</a:t>
            </a:r>
            <a:r>
              <a:rPr lang="ru-RU" altLang="ru-RU" sz="2500" b="1" dirty="0" smtClean="0">
                <a:latin typeface="Times New Roman" pitchFamily="18" charset="0"/>
              </a:rPr>
              <a:t>-диск.</a:t>
            </a:r>
          </a:p>
          <a:p>
            <a:pPr>
              <a:buFontTx/>
              <a:buNone/>
            </a:pPr>
            <a:endParaRPr lang="ru-RU" altLang="ru-RU" sz="2000" b="1" dirty="0" smtClean="0"/>
          </a:p>
          <a:p>
            <a:pPr>
              <a:buFontTx/>
              <a:buNone/>
            </a:pPr>
            <a:endParaRPr lang="ru-RU" altLang="ru-RU" sz="2000" b="1" dirty="0" smtClean="0">
              <a:latin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1729" y="836712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/>
              <a:t>  Вариант 1                                Вариант 2</a:t>
            </a:r>
            <a:endParaRPr lang="ru-RU" sz="40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283968" y="1643466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541617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484784"/>
            <a:ext cx="8532812" cy="507365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 smtClean="0">
                <a:solidFill>
                  <a:srgbClr val="660066"/>
                </a:solidFill>
                <a:latin typeface="Times New Roman" pitchFamily="18" charset="0"/>
              </a:rPr>
              <a:t>Метод координат – это …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1) рисунок, схема;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2) способ для обработки чисел;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3) координатная плоскость;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</a:rPr>
              <a:t>4) способ представления графической информации с помощью чисел.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Вопрос 5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09300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9248" y="1523702"/>
            <a:ext cx="4386768" cy="507365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ru-RU" altLang="ru-RU" sz="2500" b="1" dirty="0" smtClean="0">
                <a:solidFill>
                  <a:srgbClr val="660066"/>
                </a:solidFill>
                <a:latin typeface="Times New Roman" pitchFamily="18" charset="0"/>
              </a:rPr>
              <a:t>Устройство предназначено для вывода информации  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1) процессор;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2) принтер;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3) клавиатура;</a:t>
            </a:r>
          </a:p>
          <a:p>
            <a:pPr eaLnBrk="1" hangingPunct="1"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4) монитор.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Вопрос 6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860032" y="1556792"/>
            <a:ext cx="4032448" cy="5073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ru-RU" altLang="ru-RU" sz="2500" b="1" dirty="0" smtClean="0">
                <a:solidFill>
                  <a:srgbClr val="660066"/>
                </a:solidFill>
                <a:latin typeface="Times New Roman" pitchFamily="18" charset="0"/>
              </a:rPr>
              <a:t>Устройство предназначено для ввода информации  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1) процессор;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2) принтер;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3) клавиатура;</a:t>
            </a:r>
          </a:p>
          <a:p>
            <a:pPr>
              <a:buFontTx/>
              <a:buNone/>
            </a:pPr>
            <a:r>
              <a:rPr lang="ru-RU" altLang="ru-RU" sz="2500" b="1" dirty="0" smtClean="0">
                <a:latin typeface="Times New Roman" pitchFamily="18" charset="0"/>
              </a:rPr>
              <a:t>  4) звуковые колонки.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1729" y="836712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/>
              <a:t>       Вариант 1                           Вариант 2</a:t>
            </a:r>
            <a:endParaRPr lang="ru-RU" sz="40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601220" y="1658419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030041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16421"/>
            <a:ext cx="6149975" cy="7318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Comic Sans MS" pitchFamily="66" charset="0"/>
              </a:rPr>
              <a:t>Взаимопроверка.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714500"/>
            <a:ext cx="8143875" cy="3455988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660033"/>
                </a:solidFill>
              </a:rPr>
              <a:t>Обменяйтесь работами с товарищами</a:t>
            </a:r>
          </a:p>
          <a:p>
            <a:pPr eaLnBrk="1" hangingPunct="1"/>
            <a:r>
              <a:rPr lang="ru-RU" altLang="ru-RU" b="1" smtClean="0">
                <a:solidFill>
                  <a:srgbClr val="660033"/>
                </a:solidFill>
              </a:rPr>
              <a:t>Сверьте работу своего товарища с ответами</a:t>
            </a:r>
          </a:p>
          <a:p>
            <a:pPr eaLnBrk="1" hangingPunct="1"/>
            <a:r>
              <a:rPr lang="ru-RU" altLang="ru-RU" b="1" smtClean="0">
                <a:solidFill>
                  <a:srgbClr val="660033"/>
                </a:solidFill>
              </a:rPr>
              <a:t>За правильный ответ поставьте  «+»</a:t>
            </a:r>
          </a:p>
          <a:p>
            <a:pPr eaLnBrk="1" hangingPunct="1"/>
            <a:r>
              <a:rPr lang="ru-RU" altLang="ru-RU" b="1" smtClean="0">
                <a:solidFill>
                  <a:srgbClr val="660033"/>
                </a:solidFill>
              </a:rPr>
              <a:t>За неправильный ответ  - «-»</a:t>
            </a:r>
          </a:p>
        </p:txBody>
      </p:sp>
    </p:spTree>
    <p:extLst>
      <p:ext uri="{BB962C8B-B14F-4D97-AF65-F5344CB8AC3E}">
        <p14:creationId xmlns:p14="http://schemas.microsoft.com/office/powerpoint/2010/main" xmlns="" val="36857311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4624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 smtClean="0">
                <a:solidFill>
                  <a:schemeClr val="bg1"/>
                </a:solidFill>
              </a:rPr>
              <a:t>Ответы к проверочной работе: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196752"/>
            <a:ext cx="3312368" cy="492918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altLang="ru-RU" b="1" dirty="0" smtClean="0"/>
              <a:t> </a:t>
            </a:r>
            <a:r>
              <a:rPr lang="ru-RU" altLang="ru-RU" b="1" dirty="0"/>
              <a:t>вариант </a:t>
            </a:r>
            <a:r>
              <a:rPr lang="ru-RU" altLang="ru-RU" b="1" dirty="0" smtClean="0"/>
              <a:t>1 	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1)   3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2)   4  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3)   2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4)   4  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5)   4  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6)   4                    </a:t>
            </a:r>
          </a:p>
          <a:p>
            <a:pPr eaLnBrk="1" hangingPunct="1">
              <a:buFontTx/>
              <a:buNone/>
            </a:pPr>
            <a:endParaRPr lang="ru-RU" altLang="ru-RU" dirty="0" smtClean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508104" y="1196752"/>
            <a:ext cx="3312368" cy="49291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altLang="ru-RU" b="1" dirty="0" smtClean="0"/>
              <a:t> вариант 2 	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1)   2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2)   1  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3)   4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4)   1  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5)   4  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6)   3                    </a:t>
            </a:r>
          </a:p>
          <a:p>
            <a:pPr>
              <a:buFontTx/>
              <a:buNone/>
            </a:pPr>
            <a:endParaRPr lang="ru-RU" altLang="ru-RU" dirty="0" smtClean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601220" y="1658419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85334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000"/>
                            </p:stCondLst>
                            <p:childTnLst>
                              <p:par>
                                <p:cTn id="8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000"/>
                            </p:stCondLst>
                            <p:childTnLst>
                              <p:par>
                                <p:cTn id="8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484784"/>
            <a:ext cx="7056263" cy="3557116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600" b="1" dirty="0" smtClean="0">
                <a:solidFill>
                  <a:srgbClr val="660033"/>
                </a:solidFill>
              </a:rPr>
              <a:t>0 ошибок</a:t>
            </a:r>
            <a:r>
              <a:rPr lang="ru-RU" altLang="ru-RU" sz="3600" dirty="0" smtClean="0"/>
              <a:t>        – оценка 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«5»</a:t>
            </a:r>
          </a:p>
          <a:p>
            <a:pPr eaLnBrk="1" hangingPunct="1"/>
            <a:r>
              <a:rPr lang="ru-RU" altLang="ru-RU" sz="3600" b="1" dirty="0" smtClean="0">
                <a:solidFill>
                  <a:srgbClr val="660033"/>
                </a:solidFill>
              </a:rPr>
              <a:t>1 – 2 ошибки</a:t>
            </a:r>
            <a:r>
              <a:rPr lang="ru-RU" altLang="ru-RU" sz="3600" dirty="0" smtClean="0"/>
              <a:t> – оценка </a:t>
            </a:r>
            <a:r>
              <a:rPr lang="ru-RU" altLang="ru-RU" sz="3600" b="1" dirty="0" smtClean="0">
                <a:solidFill>
                  <a:schemeClr val="folHlink"/>
                </a:solidFill>
              </a:rPr>
              <a:t>«4»</a:t>
            </a:r>
          </a:p>
          <a:p>
            <a:pPr eaLnBrk="1" hangingPunct="1"/>
            <a:r>
              <a:rPr lang="ru-RU" altLang="ru-RU" sz="3600" b="1" dirty="0" smtClean="0">
                <a:solidFill>
                  <a:srgbClr val="660033"/>
                </a:solidFill>
              </a:rPr>
              <a:t>3 ошибки</a:t>
            </a:r>
            <a:r>
              <a:rPr lang="ru-RU" altLang="ru-RU" sz="3600" dirty="0" smtClean="0"/>
              <a:t>        – оценка </a:t>
            </a:r>
            <a:r>
              <a:rPr lang="ru-RU" altLang="ru-RU" sz="3600" b="1" dirty="0" smtClean="0">
                <a:solidFill>
                  <a:schemeClr val="hlink"/>
                </a:solidFill>
              </a:rPr>
              <a:t>«3»</a:t>
            </a:r>
          </a:p>
          <a:p>
            <a:pPr eaLnBrk="1" hangingPunct="1"/>
            <a:r>
              <a:rPr lang="ru-RU" altLang="ru-RU" sz="3600" b="1" dirty="0" smtClean="0">
                <a:solidFill>
                  <a:srgbClr val="660033"/>
                </a:solidFill>
              </a:rPr>
              <a:t>4 – 6 ошибок</a:t>
            </a:r>
            <a:r>
              <a:rPr lang="ru-RU" altLang="ru-RU" sz="3600" dirty="0" smtClean="0"/>
              <a:t>  – оценка </a:t>
            </a:r>
            <a:r>
              <a:rPr lang="ru-RU" altLang="ru-RU" sz="3600" b="1" dirty="0" smtClean="0">
                <a:solidFill>
                  <a:schemeClr val="tx2"/>
                </a:solidFill>
              </a:rPr>
              <a:t>«2»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Критерии оценки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53999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2873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Ты часто читаешь книги?  Расскажи о самой любимой твоей книге.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://www.sweethomecom.ru/images/1-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571612"/>
            <a:ext cx="6722518" cy="435771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3572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 какой форме может быть представлена информация в книгах?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0"/>
            <a:ext cx="9358282" cy="1428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Бегло пролистай  учебную книгу на твоем столе.  Скажи,  какой формы представления информации больше?  Почему?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Picture 6" descr="Информатика : учебник для 5 класс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571612"/>
            <a:ext cx="2030100" cy="292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1500174"/>
            <a:ext cx="4117456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0" y="0"/>
            <a:ext cx="9144000" cy="1428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Догадайся, зачем мы говорим о текстовой форме представления информации?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  <p:bldP spid="7" grpId="1"/>
      <p:bldP spid="7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19.11.20                               </a:t>
            </a:r>
            <a:r>
              <a:rPr lang="ru-RU" b="1" dirty="0" smtClean="0">
                <a:solidFill>
                  <a:schemeClr val="bg1"/>
                </a:solidFill>
              </a:rPr>
              <a:t>Тема урока: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900igr.net/datai/informatika/Informatika-Bosova/0025-009-25.jpg"/>
          <p:cNvPicPr>
            <a:picLocks noChangeAspect="1" noChangeArrowheads="1"/>
          </p:cNvPicPr>
          <p:nvPr/>
        </p:nvPicPr>
        <p:blipFill>
          <a:blip r:embed="rId2"/>
          <a:srcRect l="11029" t="9003" r="63761" b="68490"/>
          <a:stretch>
            <a:fillRect/>
          </a:stretch>
        </p:blipFill>
        <p:spPr bwMode="auto">
          <a:xfrm>
            <a:off x="2143108" y="2643182"/>
            <a:ext cx="5257837" cy="3286148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Поставь перед собой цель на этот урок.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500570"/>
            <a:ext cx="836750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428596" y="1357298"/>
            <a:ext cx="1521799" cy="1138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16"/>
          <p:cNvPicPr>
            <a:picLocks noChangeAspect="1" noChangeArrowheads="1"/>
          </p:cNvPicPr>
          <p:nvPr/>
        </p:nvPicPr>
        <p:blipFill>
          <a:blip r:embed="rId5">
            <a:lum bright="-10000" contrast="20000"/>
          </a:blip>
          <a:srcRect l="5562" t="4584" r="4655" b="4584"/>
          <a:stretch>
            <a:fillRect/>
          </a:stretch>
        </p:blipFill>
        <p:spPr bwMode="auto">
          <a:xfrm>
            <a:off x="2428860" y="1357298"/>
            <a:ext cx="1454632" cy="112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10" descr="http://www.grafamania.net/uploads/posts/2009-01/1231451886_3-rolls.jpg"/>
          <p:cNvPicPr>
            <a:picLocks noChangeAspect="1" noChangeArrowheads="1"/>
          </p:cNvPicPr>
          <p:nvPr/>
        </p:nvPicPr>
        <p:blipFill>
          <a:blip r:embed="rId6"/>
          <a:srcRect t="47813" b="1562"/>
          <a:stretch>
            <a:fillRect/>
          </a:stretch>
        </p:blipFill>
        <p:spPr bwMode="auto">
          <a:xfrm>
            <a:off x="4572000" y="1214422"/>
            <a:ext cx="1785950" cy="142876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143240" y="2857496"/>
            <a:ext cx="259378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>
                <a:solidFill>
                  <a:srgbClr val="C00000"/>
                </a:solidFill>
              </a:rPr>
              <a:t>Текст ?</a:t>
            </a:r>
            <a:endParaRPr lang="ru-RU" sz="6600" dirty="0">
              <a:solidFill>
                <a:srgbClr val="C00000"/>
              </a:solidFill>
            </a:endParaRPr>
          </a:p>
        </p:txBody>
      </p:sp>
      <p:pic>
        <p:nvPicPr>
          <p:cNvPr id="16" name="Picture 8" descr="http://showbrand.ru/files/article_images/OfficeBum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1214422"/>
            <a:ext cx="1678777" cy="114300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142984"/>
            <a:ext cx="892968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«Текст  как форма </a:t>
            </a:r>
          </a:p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Представления  информации»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1"/>
      <p:bldP spid="15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6152" name="Rectangle 5"/>
            <p:cNvSpPr>
              <a:spLocks noChangeArrowheads="1"/>
            </p:cNvSpPr>
            <p:nvPr/>
          </p:nvSpPr>
          <p:spPr bwMode="auto">
            <a:xfrm rot="5400000">
              <a:off x="2775" y="-2617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6153" name="Rectangle 6"/>
            <p:cNvSpPr>
              <a:spLocks noChangeArrowheads="1"/>
            </p:cNvSpPr>
            <p:nvPr/>
          </p:nvSpPr>
          <p:spPr bwMode="auto">
            <a:xfrm flipH="1">
              <a:off x="5579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6154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 rot="16200000" flipV="1">
              <a:off x="2775" y="1516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</p:grpSp>
      <p:pic>
        <p:nvPicPr>
          <p:cNvPr id="6147" name="Picture 12" descr="книга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941168"/>
            <a:ext cx="192881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95537" y="1263612"/>
            <a:ext cx="8148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Расширим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</a:rPr>
              <a:t>знания о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формах представления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</a:rPr>
              <a:t>информации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00034" y="214290"/>
            <a:ext cx="8229600" cy="101122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Сегодня на уроке: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0654" y="3633005"/>
            <a:ext cx="78581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изучим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</a:rPr>
              <a:t>и закрепим  понятия текст, текстовая информация.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00035" y="2217719"/>
            <a:ext cx="8229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рассмотрим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</a:rPr>
              <a:t>текст как одну из наиболее распространенных форм представления информации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26958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Немного истории: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8" name="14  Текст как форма представления информации_0002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00100" y="1000108"/>
            <a:ext cx="7239051" cy="4071966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4500570"/>
            <a:ext cx="357189" cy="322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 flipV="1">
            <a:off x="8572496" y="6572248"/>
            <a:ext cx="571504" cy="285752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011222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Что такое текст?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65904" y="1889983"/>
            <a:ext cx="6174448" cy="1614486"/>
          </a:xfrm>
        </p:spPr>
        <p:txBody>
          <a:bodyPr/>
          <a:lstStyle/>
          <a:p>
            <a:pPr indent="11113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Прочитай  определение в учебнике.</a:t>
            </a:r>
          </a:p>
        </p:txBody>
      </p:sp>
      <p:pic>
        <p:nvPicPr>
          <p:cNvPr id="5" name="Picture 6" descr="Информатика : учебник для 5 класс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64154"/>
            <a:ext cx="1571636" cy="226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571636" y="4005064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С. 55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2310" y="3995094"/>
            <a:ext cx="1124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С. 35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1864154"/>
            <a:ext cx="1533897" cy="2225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>
          <a:xfrm>
            <a:off x="-9548" y="1619064"/>
            <a:ext cx="9144000" cy="20002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8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Кто к нам пришел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8600" b="1" dirty="0" smtClean="0">
                <a:solidFill>
                  <a:schemeClr val="tx2">
                    <a:lumMod val="75000"/>
                  </a:schemeClr>
                </a:solidFill>
              </a:rPr>
              <a:t>Кто к нам пришел</a:t>
            </a:r>
            <a:endParaRPr kumimoji="0" lang="ru-RU" sz="86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34" y="836712"/>
            <a:ext cx="9144000" cy="4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071942"/>
            <a:ext cx="9144000" cy="200026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8600" b="1" dirty="0" smtClean="0">
                <a:solidFill>
                  <a:schemeClr val="tx2">
                    <a:lumMod val="75000"/>
                  </a:schemeClr>
                </a:solidFill>
              </a:rPr>
              <a:t>Уйти нельзя остаться</a:t>
            </a:r>
          </a:p>
          <a:p>
            <a:pPr algn="ctr">
              <a:buNone/>
            </a:pPr>
            <a:r>
              <a:rPr lang="ru-RU" sz="8600" b="1" dirty="0" smtClean="0">
                <a:solidFill>
                  <a:schemeClr val="tx2">
                    <a:lumMod val="75000"/>
                  </a:schemeClr>
                </a:solidFill>
              </a:rPr>
              <a:t>Уйти нельзя остаться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Поиграй с текстом:</a:t>
            </a:r>
            <a:endParaRPr lang="ru-RU" b="1" dirty="0">
              <a:ln w="12700">
                <a:noFill/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5"/>
          <p:cNvSpPr txBox="1">
            <a:spLocks/>
          </p:cNvSpPr>
          <p:nvPr/>
        </p:nvSpPr>
        <p:spPr>
          <a:xfrm>
            <a:off x="-9548" y="-171401"/>
            <a:ext cx="9144000" cy="1497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Измени  текст  так,  чтобы   в  каждой строчке  смысл  был  разным.</a:t>
            </a:r>
            <a:endParaRPr kumimoji="0" lang="ru-RU" sz="3600" b="1" i="0" u="none" strike="noStrike" kern="1200" cap="none" spc="0" normalizeH="0" baseline="0" noProof="0" dirty="0">
              <a:ln w="12700">
                <a:noFill/>
                <a:prstDash val="solid"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074" name="Picture 2" descr="http://i029.radikal.ru/1108/53/7b132c7de6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357298"/>
            <a:ext cx="6191250" cy="4514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uiExpand="1" build="p" animBg="1"/>
      <p:bldP spid="6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Вставь пропущенные буквы, чтобы получились разные слова</a:t>
            </a:r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282" y="1397000"/>
          <a:ext cx="8715436" cy="3399249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357718"/>
                <a:gridCol w="4357718"/>
              </a:tblGrid>
              <a:tr h="1133083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__оса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__оса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33083">
                <a:tc>
                  <a:txBody>
                    <a:bodyPr/>
                    <a:lstStyle/>
                    <a:p>
                      <a:pPr algn="ctr"/>
                      <a:r>
                        <a:rPr lang="ru-RU" sz="4000" b="1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Р__ка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r>
                        <a:rPr lang="ru-RU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__ка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33083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Шл</a:t>
                      </a:r>
                      <a:r>
                        <a:rPr lang="ru-RU" sz="4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40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__</a:t>
                      </a:r>
                      <a:r>
                        <a:rPr lang="ru-RU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пка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Шл</a:t>
                      </a:r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__пка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72198" y="1571612"/>
            <a:ext cx="4972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5918" y="1571612"/>
            <a:ext cx="5565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71670" y="2714620"/>
            <a:ext cx="4122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388" y="264318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3108" y="3857628"/>
            <a:ext cx="577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ю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72264" y="3857628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0" y="0"/>
            <a:ext cx="9144000" cy="12144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Какое свойство текста ты заметил?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0" grpId="0"/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Прочитай и запомни!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2757494"/>
          </a:xfrm>
        </p:spPr>
        <p:txBody>
          <a:bodyPr>
            <a:normAutofit/>
          </a:bodyPr>
          <a:lstStyle/>
          <a:p>
            <a:pPr indent="22225"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Пропуск, замена или перестановка хотя бы одного символа в тексте изменяет его смысл.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://img02.darudar.org/s600/00/00/97/82/9782ac0d2463ed7070796d93a6daac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786190"/>
            <a:ext cx="3214710" cy="2364639"/>
          </a:xfrm>
          <a:prstGeom prst="rect">
            <a:avLst/>
          </a:prstGeom>
          <a:noFill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3786190"/>
            <a:ext cx="27527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 современный  инструмент облегчает  работу  с  текстом?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4" descr="http://moskva.doski.ru/i/28/94/2894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357298"/>
            <a:ext cx="2563731" cy="192882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14282" y="3286124"/>
            <a:ext cx="2576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Компьютер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4048" y="1772816"/>
            <a:ext cx="345638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12000" dirty="0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1357298"/>
            <a:ext cx="585788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Узнай,  как изменилась технология письма с появлением компьютеров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Информатика : учебник для 5 класс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0408" y="1501473"/>
            <a:ext cx="1980843" cy="2852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990420" y="4437112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С. 56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10297" y="4318259"/>
            <a:ext cx="1124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С. 36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466349"/>
            <a:ext cx="1965945" cy="285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15541" y="1587500"/>
            <a:ext cx="8208962" cy="3683000"/>
          </a:xfrm>
        </p:spPr>
        <p:txBody>
          <a:bodyPr/>
          <a:lstStyle/>
          <a:p>
            <a:pPr marL="0" indent="182563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2800" dirty="0" smtClean="0">
                <a:solidFill>
                  <a:srgbClr val="660066"/>
                </a:solidFill>
              </a:rPr>
              <a:t> </a:t>
            </a:r>
            <a:r>
              <a:rPr lang="ru-RU" alt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Появление компьютеров изменило технологию письма. С помощью специальных программ можно набрать текст, внести в него изменения, записать текст в память компьютера для длительного хранения, отпечатать на принтере нужное количество экземпляров без повторного ввода и отправить текст по электронной почте на другие компьютеры.</a:t>
            </a:r>
            <a:endParaRPr lang="ru-RU" altLang="ru-RU" b="1" dirty="0" smtClean="0">
              <a:solidFill>
                <a:srgbClr val="FF0066"/>
              </a:solidFill>
            </a:endParaRPr>
          </a:p>
        </p:txBody>
      </p:sp>
      <p:grpSp>
        <p:nvGrpSpPr>
          <p:cNvPr id="11267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1271" name="Rectangle 5"/>
            <p:cNvSpPr>
              <a:spLocks noChangeArrowheads="1"/>
            </p:cNvSpPr>
            <p:nvPr/>
          </p:nvSpPr>
          <p:spPr bwMode="auto">
            <a:xfrm rot="5400000">
              <a:off x="2775" y="-2617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72" name="Rectangle 6"/>
            <p:cNvSpPr>
              <a:spLocks noChangeArrowheads="1"/>
            </p:cNvSpPr>
            <p:nvPr/>
          </p:nvSpPr>
          <p:spPr bwMode="auto">
            <a:xfrm flipH="1">
              <a:off x="5579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73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74" name="Rectangle 8"/>
            <p:cNvSpPr>
              <a:spLocks noChangeArrowheads="1"/>
            </p:cNvSpPr>
            <p:nvPr/>
          </p:nvSpPr>
          <p:spPr bwMode="auto">
            <a:xfrm rot="16200000" flipV="1">
              <a:off x="2775" y="1516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1269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6561138"/>
            <a:ext cx="827087" cy="296862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1270" name="Picture 17" descr="компьютер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669" y="4711700"/>
            <a:ext cx="2447925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37505" y="764704"/>
            <a:ext cx="8569326" cy="90872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/>
              <a:t>для работы с текстовой информацией</a:t>
            </a:r>
            <a:endParaRPr lang="ru-RU" sz="3600" b="1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87338" y="148431"/>
            <a:ext cx="8569326" cy="90872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chemeClr val="bg1"/>
                </a:solidFill>
              </a:rPr>
              <a:t>Компьютер – универсальное средство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568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-49709" y="5157192"/>
            <a:ext cx="9193707" cy="1152128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solidFill>
                  <a:schemeClr val="tx2">
                    <a:lumMod val="50000"/>
                  </a:schemeClr>
                </a:solidFill>
              </a:rPr>
              <a:t>На любом компьютере установлены специальные  программы, предназначенные для создания текстов, - </a:t>
            </a:r>
            <a:r>
              <a:rPr lang="ru-RU" sz="2600" b="1" i="1" dirty="0" smtClean="0">
                <a:solidFill>
                  <a:schemeClr val="tx2">
                    <a:lumMod val="50000"/>
                  </a:schemeClr>
                </a:solidFill>
              </a:rPr>
              <a:t>текстовые редакторы</a:t>
            </a:r>
            <a:r>
              <a:rPr lang="ru-RU" sz="26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2000250"/>
            <a:ext cx="4705350" cy="30718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00063" y="1657350"/>
            <a:ext cx="18573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Кнопка основного меню </a:t>
            </a:r>
            <a:r>
              <a:rPr lang="en-US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WordPad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25" y="1285875"/>
            <a:ext cx="26431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Строка заголовка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29438" y="1285875"/>
            <a:ext cx="21431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Панели  с инструментами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86625" y="2643188"/>
            <a:ext cx="12144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Линейка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15188" y="4357688"/>
            <a:ext cx="16430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Полосы прокрутки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063" y="3571875"/>
            <a:ext cx="1214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Рабочая область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0063" y="4357688"/>
            <a:ext cx="16430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Строка состояния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10800000" flipV="1">
            <a:off x="4429125" y="1643063"/>
            <a:ext cx="785813" cy="500062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9" idx="2"/>
          </p:cNvCxnSpPr>
          <p:nvPr/>
        </p:nvCxnSpPr>
        <p:spPr>
          <a:xfrm rot="5400000">
            <a:off x="6466681" y="1180307"/>
            <a:ext cx="782637" cy="2286000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9" idx="2"/>
          </p:cNvCxnSpPr>
          <p:nvPr/>
        </p:nvCxnSpPr>
        <p:spPr>
          <a:xfrm rot="5400000">
            <a:off x="6502400" y="1501776"/>
            <a:ext cx="1068387" cy="1928812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 flipV="1">
            <a:off x="6643688" y="3000375"/>
            <a:ext cx="1143000" cy="428625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1" idx="1"/>
          </p:cNvCxnSpPr>
          <p:nvPr/>
        </p:nvCxnSpPr>
        <p:spPr>
          <a:xfrm rot="10800000">
            <a:off x="6715125" y="4000500"/>
            <a:ext cx="500063" cy="681038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1" idx="1"/>
          </p:cNvCxnSpPr>
          <p:nvPr/>
        </p:nvCxnSpPr>
        <p:spPr>
          <a:xfrm rot="10800000" flipV="1">
            <a:off x="5715000" y="4681538"/>
            <a:ext cx="1500188" cy="33337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0800000" flipV="1">
            <a:off x="1714500" y="2214563"/>
            <a:ext cx="714375" cy="428625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0800000" flipV="1">
            <a:off x="1714500" y="3714750"/>
            <a:ext cx="857250" cy="285750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0800000">
            <a:off x="2000250" y="4857750"/>
            <a:ext cx="928688" cy="71438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9996" y="-99392"/>
            <a:ext cx="9134003" cy="90872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</a:rPr>
              <a:t>Компьютер – основной инструмент подготовки текстов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504" y="1020769"/>
            <a:ext cx="2381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№ 105 в РТ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44311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Символ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Слово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Строка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Абзац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Фрагмент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7459" y="0"/>
            <a:ext cx="9144000" cy="106047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Какие объекты являются основными элементами текстового документа?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4624248" y="1163114"/>
            <a:ext cx="4211637" cy="4464050"/>
            <a:chOff x="3360" y="96"/>
            <a:chExt cx="2208" cy="2304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 flipH="1">
              <a:off x="3360" y="96"/>
              <a:ext cx="2208" cy="2304"/>
              <a:chOff x="2064" y="480"/>
              <a:chExt cx="1900" cy="1920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auto">
              <a:xfrm>
                <a:off x="2064" y="480"/>
                <a:ext cx="1900" cy="1920"/>
              </a:xfrm>
              <a:custGeom>
                <a:avLst/>
                <a:gdLst>
                  <a:gd name="T0" fmla="*/ 2 w 3800"/>
                  <a:gd name="T1" fmla="*/ 2 h 3840"/>
                  <a:gd name="T2" fmla="*/ 1 w 3800"/>
                  <a:gd name="T3" fmla="*/ 2 h 3840"/>
                  <a:gd name="T4" fmla="*/ 1 w 3800"/>
                  <a:gd name="T5" fmla="*/ 2 h 3840"/>
                  <a:gd name="T6" fmla="*/ 1 w 3800"/>
                  <a:gd name="T7" fmla="*/ 2 h 3840"/>
                  <a:gd name="T8" fmla="*/ 1 w 3800"/>
                  <a:gd name="T9" fmla="*/ 2 h 3840"/>
                  <a:gd name="T10" fmla="*/ 1 w 3800"/>
                  <a:gd name="T11" fmla="*/ 2 h 3840"/>
                  <a:gd name="T12" fmla="*/ 1 w 3800"/>
                  <a:gd name="T13" fmla="*/ 2 h 3840"/>
                  <a:gd name="T14" fmla="*/ 0 w 3800"/>
                  <a:gd name="T15" fmla="*/ 1 h 3840"/>
                  <a:gd name="T16" fmla="*/ 1 w 3800"/>
                  <a:gd name="T17" fmla="*/ 1 h 3840"/>
                  <a:gd name="T18" fmla="*/ 2 w 3800"/>
                  <a:gd name="T19" fmla="*/ 0 h 3840"/>
                  <a:gd name="T20" fmla="*/ 2 w 3800"/>
                  <a:gd name="T21" fmla="*/ 2 h 3840"/>
                  <a:gd name="T22" fmla="*/ 2 w 3800"/>
                  <a:gd name="T23" fmla="*/ 2 h 3840"/>
                  <a:gd name="T24" fmla="*/ 2 w 3800"/>
                  <a:gd name="T25" fmla="*/ 2 h 3840"/>
                  <a:gd name="T26" fmla="*/ 2 w 3800"/>
                  <a:gd name="T27" fmla="*/ 2 h 3840"/>
                  <a:gd name="T28" fmla="*/ 2 w 3800"/>
                  <a:gd name="T29" fmla="*/ 2 h 3840"/>
                  <a:gd name="T30" fmla="*/ 2 w 3800"/>
                  <a:gd name="T31" fmla="*/ 2 h 3840"/>
                  <a:gd name="T32" fmla="*/ 2 w 3800"/>
                  <a:gd name="T33" fmla="*/ 2 h 3840"/>
                  <a:gd name="T34" fmla="*/ 2 w 3800"/>
                  <a:gd name="T35" fmla="*/ 2 h 3840"/>
                  <a:gd name="T36" fmla="*/ 2 w 3800"/>
                  <a:gd name="T37" fmla="*/ 2 h 3840"/>
                  <a:gd name="T38" fmla="*/ 2 w 3800"/>
                  <a:gd name="T39" fmla="*/ 2 h 3840"/>
                  <a:gd name="T40" fmla="*/ 2 w 3800"/>
                  <a:gd name="T41" fmla="*/ 2 h 384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800" h="3840">
                    <a:moveTo>
                      <a:pt x="3760" y="3060"/>
                    </a:moveTo>
                    <a:lnTo>
                      <a:pt x="1155" y="3840"/>
                    </a:lnTo>
                    <a:lnTo>
                      <a:pt x="970" y="3782"/>
                    </a:lnTo>
                    <a:lnTo>
                      <a:pt x="753" y="2970"/>
                    </a:lnTo>
                    <a:lnTo>
                      <a:pt x="279" y="3158"/>
                    </a:lnTo>
                    <a:lnTo>
                      <a:pt x="169" y="3037"/>
                    </a:lnTo>
                    <a:lnTo>
                      <a:pt x="518" y="2257"/>
                    </a:lnTo>
                    <a:lnTo>
                      <a:pt x="0" y="641"/>
                    </a:lnTo>
                    <a:lnTo>
                      <a:pt x="162" y="543"/>
                    </a:lnTo>
                    <a:lnTo>
                      <a:pt x="3267" y="0"/>
                    </a:lnTo>
                    <a:lnTo>
                      <a:pt x="3715" y="2733"/>
                    </a:lnTo>
                    <a:lnTo>
                      <a:pt x="3800" y="2708"/>
                    </a:lnTo>
                    <a:lnTo>
                      <a:pt x="3800" y="2711"/>
                    </a:lnTo>
                    <a:lnTo>
                      <a:pt x="3800" y="2725"/>
                    </a:lnTo>
                    <a:lnTo>
                      <a:pt x="3798" y="2742"/>
                    </a:lnTo>
                    <a:lnTo>
                      <a:pt x="3794" y="2767"/>
                    </a:lnTo>
                    <a:lnTo>
                      <a:pt x="3787" y="2796"/>
                    </a:lnTo>
                    <a:lnTo>
                      <a:pt x="3777" y="2827"/>
                    </a:lnTo>
                    <a:lnTo>
                      <a:pt x="3762" y="2858"/>
                    </a:lnTo>
                    <a:lnTo>
                      <a:pt x="3740" y="2891"/>
                    </a:lnTo>
                    <a:lnTo>
                      <a:pt x="3760" y="3060"/>
                    </a:lnTo>
                    <a:close/>
                  </a:path>
                </a:pathLst>
              </a:custGeom>
              <a:solidFill>
                <a:srgbClr val="00FF00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auto">
              <a:xfrm>
                <a:off x="2126" y="806"/>
                <a:ext cx="460" cy="1467"/>
              </a:xfrm>
              <a:custGeom>
                <a:avLst/>
                <a:gdLst>
                  <a:gd name="T0" fmla="*/ 0 w 922"/>
                  <a:gd name="T1" fmla="*/ 0 h 2931"/>
                  <a:gd name="T2" fmla="*/ 0 w 922"/>
                  <a:gd name="T3" fmla="*/ 1 h 2931"/>
                  <a:gd name="T4" fmla="*/ 0 w 922"/>
                  <a:gd name="T5" fmla="*/ 2 h 2931"/>
                  <a:gd name="T6" fmla="*/ 0 w 922"/>
                  <a:gd name="T7" fmla="*/ 2 h 2931"/>
                  <a:gd name="T8" fmla="*/ 0 w 922"/>
                  <a:gd name="T9" fmla="*/ 0 h 29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2" h="2931">
                    <a:moveTo>
                      <a:pt x="108" y="0"/>
                    </a:moveTo>
                    <a:lnTo>
                      <a:pt x="0" y="61"/>
                    </a:lnTo>
                    <a:lnTo>
                      <a:pt x="884" y="2910"/>
                    </a:lnTo>
                    <a:lnTo>
                      <a:pt x="922" y="2931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rgbClr val="2663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auto">
              <a:xfrm>
                <a:off x="2197" y="1711"/>
                <a:ext cx="117" cy="296"/>
              </a:xfrm>
              <a:custGeom>
                <a:avLst/>
                <a:gdLst>
                  <a:gd name="T0" fmla="*/ 0 w 235"/>
                  <a:gd name="T1" fmla="*/ 0 h 593"/>
                  <a:gd name="T2" fmla="*/ 0 w 235"/>
                  <a:gd name="T3" fmla="*/ 0 h 593"/>
                  <a:gd name="T4" fmla="*/ 0 w 235"/>
                  <a:gd name="T5" fmla="*/ 0 h 593"/>
                  <a:gd name="T6" fmla="*/ 0 w 235"/>
                  <a:gd name="T7" fmla="*/ 0 h 59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5" h="593">
                    <a:moveTo>
                      <a:pt x="235" y="0"/>
                    </a:moveTo>
                    <a:lnTo>
                      <a:pt x="0" y="551"/>
                    </a:lnTo>
                    <a:lnTo>
                      <a:pt x="17" y="593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1951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2348" y="596"/>
                <a:ext cx="1503" cy="1551"/>
              </a:xfrm>
              <a:custGeom>
                <a:avLst/>
                <a:gdLst>
                  <a:gd name="T0" fmla="*/ 0 w 3007"/>
                  <a:gd name="T1" fmla="*/ 0 h 3103"/>
                  <a:gd name="T2" fmla="*/ 1 w 3007"/>
                  <a:gd name="T3" fmla="*/ 0 h 3103"/>
                  <a:gd name="T4" fmla="*/ 1 w 3007"/>
                  <a:gd name="T5" fmla="*/ 1 h 3103"/>
                  <a:gd name="T6" fmla="*/ 0 w 3007"/>
                  <a:gd name="T7" fmla="*/ 1 h 3103"/>
                  <a:gd name="T8" fmla="*/ 0 w 3007"/>
                  <a:gd name="T9" fmla="*/ 0 h 3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07" h="3103">
                    <a:moveTo>
                      <a:pt x="0" y="480"/>
                    </a:moveTo>
                    <a:lnTo>
                      <a:pt x="2566" y="0"/>
                    </a:lnTo>
                    <a:lnTo>
                      <a:pt x="3007" y="2457"/>
                    </a:lnTo>
                    <a:lnTo>
                      <a:pt x="753" y="3103"/>
                    </a:lnTo>
                    <a:lnTo>
                      <a:pt x="0" y="480"/>
                    </a:lnTo>
                    <a:close/>
                  </a:path>
                </a:pathLst>
              </a:custGeom>
              <a:solidFill>
                <a:srgbClr val="EAEDB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auto">
              <a:xfrm>
                <a:off x="2292" y="842"/>
                <a:ext cx="385" cy="1300"/>
              </a:xfrm>
              <a:custGeom>
                <a:avLst/>
                <a:gdLst>
                  <a:gd name="T0" fmla="*/ 1 w 768"/>
                  <a:gd name="T1" fmla="*/ 0 h 2600"/>
                  <a:gd name="T2" fmla="*/ 1 w 768"/>
                  <a:gd name="T3" fmla="*/ 2 h 2600"/>
                  <a:gd name="T4" fmla="*/ 0 w 768"/>
                  <a:gd name="T5" fmla="*/ 1 h 2600"/>
                  <a:gd name="T6" fmla="*/ 1 w 768"/>
                  <a:gd name="T7" fmla="*/ 0 h 2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8" h="2600">
                    <a:moveTo>
                      <a:pt x="54" y="0"/>
                    </a:moveTo>
                    <a:lnTo>
                      <a:pt x="768" y="2600"/>
                    </a:lnTo>
                    <a:lnTo>
                      <a:pt x="0" y="5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378" y="635"/>
                <a:ext cx="1167" cy="975"/>
              </a:xfrm>
              <a:custGeom>
                <a:avLst/>
                <a:gdLst>
                  <a:gd name="T0" fmla="*/ 0 w 2335"/>
                  <a:gd name="T1" fmla="*/ 0 h 1951"/>
                  <a:gd name="T2" fmla="*/ 0 w 2335"/>
                  <a:gd name="T3" fmla="*/ 0 h 1951"/>
                  <a:gd name="T4" fmla="*/ 1 w 2335"/>
                  <a:gd name="T5" fmla="*/ 0 h 1951"/>
                  <a:gd name="T6" fmla="*/ 1 w 2335"/>
                  <a:gd name="T7" fmla="*/ 0 h 1951"/>
                  <a:gd name="T8" fmla="*/ 1 w 2335"/>
                  <a:gd name="T9" fmla="*/ 0 h 1951"/>
                  <a:gd name="T10" fmla="*/ 1 w 2335"/>
                  <a:gd name="T11" fmla="*/ 0 h 1951"/>
                  <a:gd name="T12" fmla="*/ 1 w 2335"/>
                  <a:gd name="T13" fmla="*/ 0 h 1951"/>
                  <a:gd name="T14" fmla="*/ 1 w 2335"/>
                  <a:gd name="T15" fmla="*/ 0 h 1951"/>
                  <a:gd name="T16" fmla="*/ 1 w 2335"/>
                  <a:gd name="T17" fmla="*/ 0 h 1951"/>
                  <a:gd name="T18" fmla="*/ 1 w 2335"/>
                  <a:gd name="T19" fmla="*/ 0 h 1951"/>
                  <a:gd name="T20" fmla="*/ 0 w 2335"/>
                  <a:gd name="T21" fmla="*/ 0 h 1951"/>
                  <a:gd name="T22" fmla="*/ 0 w 2335"/>
                  <a:gd name="T23" fmla="*/ 0 h 1951"/>
                  <a:gd name="T24" fmla="*/ 0 w 2335"/>
                  <a:gd name="T25" fmla="*/ 0 h 1951"/>
                  <a:gd name="T26" fmla="*/ 0 w 2335"/>
                  <a:gd name="T27" fmla="*/ 0 h 1951"/>
                  <a:gd name="T28" fmla="*/ 0 w 2335"/>
                  <a:gd name="T29" fmla="*/ 0 h 1951"/>
                  <a:gd name="T30" fmla="*/ 0 w 2335"/>
                  <a:gd name="T31" fmla="*/ 0 h 1951"/>
                  <a:gd name="T32" fmla="*/ 0 w 2335"/>
                  <a:gd name="T33" fmla="*/ 0 h 1951"/>
                  <a:gd name="T34" fmla="*/ 0 w 2335"/>
                  <a:gd name="T35" fmla="*/ 0 h 1951"/>
                  <a:gd name="T36" fmla="*/ 0 w 2335"/>
                  <a:gd name="T37" fmla="*/ 0 h 1951"/>
                  <a:gd name="T38" fmla="*/ 0 w 2335"/>
                  <a:gd name="T39" fmla="*/ 0 h 1951"/>
                  <a:gd name="T40" fmla="*/ 0 w 2335"/>
                  <a:gd name="T41" fmla="*/ 0 h 1951"/>
                  <a:gd name="T42" fmla="*/ 0 w 2335"/>
                  <a:gd name="T43" fmla="*/ 0 h 1951"/>
                  <a:gd name="T44" fmla="*/ 0 w 2335"/>
                  <a:gd name="T45" fmla="*/ 0 h 1951"/>
                  <a:gd name="T46" fmla="*/ 0 w 2335"/>
                  <a:gd name="T47" fmla="*/ 0 h 1951"/>
                  <a:gd name="T48" fmla="*/ 0 w 2335"/>
                  <a:gd name="T49" fmla="*/ 0 h 1951"/>
                  <a:gd name="T50" fmla="*/ 0 w 2335"/>
                  <a:gd name="T51" fmla="*/ 0 h 1951"/>
                  <a:gd name="T52" fmla="*/ 0 w 2335"/>
                  <a:gd name="T53" fmla="*/ 0 h 1951"/>
                  <a:gd name="T54" fmla="*/ 0 w 2335"/>
                  <a:gd name="T55" fmla="*/ 0 h 1951"/>
                  <a:gd name="T56" fmla="*/ 0 w 2335"/>
                  <a:gd name="T57" fmla="*/ 0 h 1951"/>
                  <a:gd name="T58" fmla="*/ 0 w 2335"/>
                  <a:gd name="T59" fmla="*/ 0 h 1951"/>
                  <a:gd name="T60" fmla="*/ 0 w 2335"/>
                  <a:gd name="T61" fmla="*/ 0 h 1951"/>
                  <a:gd name="T62" fmla="*/ 0 w 2335"/>
                  <a:gd name="T63" fmla="*/ 0 h 1951"/>
                  <a:gd name="T64" fmla="*/ 0 w 2335"/>
                  <a:gd name="T65" fmla="*/ 0 h 1951"/>
                  <a:gd name="T66" fmla="*/ 0 w 2335"/>
                  <a:gd name="T67" fmla="*/ 0 h 1951"/>
                  <a:gd name="T68" fmla="*/ 0 w 2335"/>
                  <a:gd name="T69" fmla="*/ 0 h 195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335" h="1951">
                    <a:moveTo>
                      <a:pt x="446" y="1951"/>
                    </a:moveTo>
                    <a:lnTo>
                      <a:pt x="0" y="435"/>
                    </a:lnTo>
                    <a:lnTo>
                      <a:pt x="2335" y="0"/>
                    </a:lnTo>
                    <a:lnTo>
                      <a:pt x="2329" y="2"/>
                    </a:lnTo>
                    <a:lnTo>
                      <a:pt x="2312" y="6"/>
                    </a:lnTo>
                    <a:lnTo>
                      <a:pt x="2285" y="12"/>
                    </a:lnTo>
                    <a:lnTo>
                      <a:pt x="2246" y="21"/>
                    </a:lnTo>
                    <a:lnTo>
                      <a:pt x="2200" y="33"/>
                    </a:lnTo>
                    <a:lnTo>
                      <a:pt x="2146" y="48"/>
                    </a:lnTo>
                    <a:lnTo>
                      <a:pt x="2083" y="67"/>
                    </a:lnTo>
                    <a:lnTo>
                      <a:pt x="2015" y="89"/>
                    </a:lnTo>
                    <a:lnTo>
                      <a:pt x="1940" y="114"/>
                    </a:lnTo>
                    <a:lnTo>
                      <a:pt x="1861" y="143"/>
                    </a:lnTo>
                    <a:lnTo>
                      <a:pt x="1778" y="175"/>
                    </a:lnTo>
                    <a:lnTo>
                      <a:pt x="1690" y="212"/>
                    </a:lnTo>
                    <a:lnTo>
                      <a:pt x="1601" y="252"/>
                    </a:lnTo>
                    <a:lnTo>
                      <a:pt x="1509" y="297"/>
                    </a:lnTo>
                    <a:lnTo>
                      <a:pt x="1416" y="345"/>
                    </a:lnTo>
                    <a:lnTo>
                      <a:pt x="1324" y="399"/>
                    </a:lnTo>
                    <a:lnTo>
                      <a:pt x="1232" y="456"/>
                    </a:lnTo>
                    <a:lnTo>
                      <a:pt x="1141" y="518"/>
                    </a:lnTo>
                    <a:lnTo>
                      <a:pt x="1053" y="585"/>
                    </a:lnTo>
                    <a:lnTo>
                      <a:pt x="966" y="657"/>
                    </a:lnTo>
                    <a:lnTo>
                      <a:pt x="883" y="734"/>
                    </a:lnTo>
                    <a:lnTo>
                      <a:pt x="806" y="817"/>
                    </a:lnTo>
                    <a:lnTo>
                      <a:pt x="733" y="903"/>
                    </a:lnTo>
                    <a:lnTo>
                      <a:pt x="666" y="998"/>
                    </a:lnTo>
                    <a:lnTo>
                      <a:pt x="606" y="1096"/>
                    </a:lnTo>
                    <a:lnTo>
                      <a:pt x="554" y="1200"/>
                    </a:lnTo>
                    <a:lnTo>
                      <a:pt x="512" y="1310"/>
                    </a:lnTo>
                    <a:lnTo>
                      <a:pt x="477" y="1425"/>
                    </a:lnTo>
                    <a:lnTo>
                      <a:pt x="452" y="1546"/>
                    </a:lnTo>
                    <a:lnTo>
                      <a:pt x="439" y="1675"/>
                    </a:lnTo>
                    <a:lnTo>
                      <a:pt x="437" y="1810"/>
                    </a:lnTo>
                    <a:lnTo>
                      <a:pt x="446" y="1951"/>
                    </a:lnTo>
                    <a:close/>
                  </a:path>
                </a:pathLst>
              </a:custGeom>
              <a:solidFill>
                <a:srgbClr val="C6C687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684" y="2139"/>
                <a:ext cx="347" cy="103"/>
              </a:xfrm>
              <a:custGeom>
                <a:avLst/>
                <a:gdLst>
                  <a:gd name="T0" fmla="*/ 0 w 695"/>
                  <a:gd name="T1" fmla="*/ 1 h 206"/>
                  <a:gd name="T2" fmla="*/ 0 w 695"/>
                  <a:gd name="T3" fmla="*/ 0 h 206"/>
                  <a:gd name="T4" fmla="*/ 0 w 695"/>
                  <a:gd name="T5" fmla="*/ 1 h 206"/>
                  <a:gd name="T6" fmla="*/ 0 w 695"/>
                  <a:gd name="T7" fmla="*/ 1 h 206"/>
                  <a:gd name="T8" fmla="*/ 0 w 695"/>
                  <a:gd name="T9" fmla="*/ 1 h 206"/>
                  <a:gd name="T10" fmla="*/ 0 w 695"/>
                  <a:gd name="T11" fmla="*/ 1 h 206"/>
                  <a:gd name="T12" fmla="*/ 0 w 695"/>
                  <a:gd name="T13" fmla="*/ 1 h 206"/>
                  <a:gd name="T14" fmla="*/ 0 w 695"/>
                  <a:gd name="T15" fmla="*/ 1 h 206"/>
                  <a:gd name="T16" fmla="*/ 0 w 695"/>
                  <a:gd name="T17" fmla="*/ 1 h 206"/>
                  <a:gd name="T18" fmla="*/ 0 w 695"/>
                  <a:gd name="T19" fmla="*/ 1 h 206"/>
                  <a:gd name="T20" fmla="*/ 0 w 695"/>
                  <a:gd name="T21" fmla="*/ 1 h 206"/>
                  <a:gd name="T22" fmla="*/ 0 w 695"/>
                  <a:gd name="T23" fmla="*/ 1 h 206"/>
                  <a:gd name="T24" fmla="*/ 0 w 695"/>
                  <a:gd name="T25" fmla="*/ 1 h 206"/>
                  <a:gd name="T26" fmla="*/ 0 w 695"/>
                  <a:gd name="T27" fmla="*/ 1 h 206"/>
                  <a:gd name="T28" fmla="*/ 0 w 695"/>
                  <a:gd name="T29" fmla="*/ 1 h 206"/>
                  <a:gd name="T30" fmla="*/ 0 w 695"/>
                  <a:gd name="T31" fmla="*/ 1 h 206"/>
                  <a:gd name="T32" fmla="*/ 0 w 695"/>
                  <a:gd name="T33" fmla="*/ 1 h 206"/>
                  <a:gd name="T34" fmla="*/ 0 w 695"/>
                  <a:gd name="T35" fmla="*/ 1 h 206"/>
                  <a:gd name="T36" fmla="*/ 0 w 695"/>
                  <a:gd name="T37" fmla="*/ 1 h 20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95" h="206">
                    <a:moveTo>
                      <a:pt x="0" y="206"/>
                    </a:moveTo>
                    <a:lnTo>
                      <a:pt x="693" y="0"/>
                    </a:lnTo>
                    <a:lnTo>
                      <a:pt x="693" y="2"/>
                    </a:lnTo>
                    <a:lnTo>
                      <a:pt x="695" y="6"/>
                    </a:lnTo>
                    <a:lnTo>
                      <a:pt x="695" y="14"/>
                    </a:lnTo>
                    <a:lnTo>
                      <a:pt x="693" y="25"/>
                    </a:lnTo>
                    <a:lnTo>
                      <a:pt x="689" y="37"/>
                    </a:lnTo>
                    <a:lnTo>
                      <a:pt x="683" y="50"/>
                    </a:lnTo>
                    <a:lnTo>
                      <a:pt x="674" y="66"/>
                    </a:lnTo>
                    <a:lnTo>
                      <a:pt x="660" y="81"/>
                    </a:lnTo>
                    <a:lnTo>
                      <a:pt x="641" y="98"/>
                    </a:lnTo>
                    <a:lnTo>
                      <a:pt x="616" y="116"/>
                    </a:lnTo>
                    <a:lnTo>
                      <a:pt x="583" y="131"/>
                    </a:lnTo>
                    <a:lnTo>
                      <a:pt x="543" y="148"/>
                    </a:lnTo>
                    <a:lnTo>
                      <a:pt x="495" y="164"/>
                    </a:lnTo>
                    <a:lnTo>
                      <a:pt x="437" y="177"/>
                    </a:lnTo>
                    <a:lnTo>
                      <a:pt x="369" y="191"/>
                    </a:lnTo>
                    <a:lnTo>
                      <a:pt x="290" y="200"/>
                    </a:lnTo>
                    <a:lnTo>
                      <a:pt x="0" y="206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3579" y="1878"/>
                <a:ext cx="338" cy="104"/>
              </a:xfrm>
              <a:custGeom>
                <a:avLst/>
                <a:gdLst>
                  <a:gd name="T0" fmla="*/ 0 w 676"/>
                  <a:gd name="T1" fmla="*/ 1 h 208"/>
                  <a:gd name="T2" fmla="*/ 1 w 676"/>
                  <a:gd name="T3" fmla="*/ 0 h 208"/>
                  <a:gd name="T4" fmla="*/ 1 w 676"/>
                  <a:gd name="T5" fmla="*/ 1 h 208"/>
                  <a:gd name="T6" fmla="*/ 1 w 676"/>
                  <a:gd name="T7" fmla="*/ 1 h 208"/>
                  <a:gd name="T8" fmla="*/ 1 w 676"/>
                  <a:gd name="T9" fmla="*/ 1 h 208"/>
                  <a:gd name="T10" fmla="*/ 1 w 676"/>
                  <a:gd name="T11" fmla="*/ 1 h 208"/>
                  <a:gd name="T12" fmla="*/ 1 w 676"/>
                  <a:gd name="T13" fmla="*/ 1 h 208"/>
                  <a:gd name="T14" fmla="*/ 1 w 676"/>
                  <a:gd name="T15" fmla="*/ 1 h 208"/>
                  <a:gd name="T16" fmla="*/ 1 w 676"/>
                  <a:gd name="T17" fmla="*/ 1 h 208"/>
                  <a:gd name="T18" fmla="*/ 1 w 676"/>
                  <a:gd name="T19" fmla="*/ 1 h 208"/>
                  <a:gd name="T20" fmla="*/ 1 w 676"/>
                  <a:gd name="T21" fmla="*/ 1 h 208"/>
                  <a:gd name="T22" fmla="*/ 1 w 676"/>
                  <a:gd name="T23" fmla="*/ 1 h 208"/>
                  <a:gd name="T24" fmla="*/ 1 w 676"/>
                  <a:gd name="T25" fmla="*/ 1 h 208"/>
                  <a:gd name="T26" fmla="*/ 1 w 676"/>
                  <a:gd name="T27" fmla="*/ 1 h 208"/>
                  <a:gd name="T28" fmla="*/ 1 w 676"/>
                  <a:gd name="T29" fmla="*/ 1 h 208"/>
                  <a:gd name="T30" fmla="*/ 1 w 676"/>
                  <a:gd name="T31" fmla="*/ 1 h 208"/>
                  <a:gd name="T32" fmla="*/ 1 w 676"/>
                  <a:gd name="T33" fmla="*/ 1 h 208"/>
                  <a:gd name="T34" fmla="*/ 1 w 676"/>
                  <a:gd name="T35" fmla="*/ 1 h 208"/>
                  <a:gd name="T36" fmla="*/ 0 w 676"/>
                  <a:gd name="T37" fmla="*/ 1 h 20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76" h="208">
                    <a:moveTo>
                      <a:pt x="0" y="199"/>
                    </a:moveTo>
                    <a:lnTo>
                      <a:pt x="676" y="0"/>
                    </a:lnTo>
                    <a:lnTo>
                      <a:pt x="676" y="2"/>
                    </a:lnTo>
                    <a:lnTo>
                      <a:pt x="674" y="6"/>
                    </a:lnTo>
                    <a:lnTo>
                      <a:pt x="670" y="14"/>
                    </a:lnTo>
                    <a:lnTo>
                      <a:pt x="664" y="25"/>
                    </a:lnTo>
                    <a:lnTo>
                      <a:pt x="657" y="37"/>
                    </a:lnTo>
                    <a:lnTo>
                      <a:pt x="645" y="52"/>
                    </a:lnTo>
                    <a:lnTo>
                      <a:pt x="630" y="68"/>
                    </a:lnTo>
                    <a:lnTo>
                      <a:pt x="612" y="83"/>
                    </a:lnTo>
                    <a:lnTo>
                      <a:pt x="587" y="100"/>
                    </a:lnTo>
                    <a:lnTo>
                      <a:pt x="558" y="118"/>
                    </a:lnTo>
                    <a:lnTo>
                      <a:pt x="524" y="135"/>
                    </a:lnTo>
                    <a:lnTo>
                      <a:pt x="483" y="152"/>
                    </a:lnTo>
                    <a:lnTo>
                      <a:pt x="435" y="168"/>
                    </a:lnTo>
                    <a:lnTo>
                      <a:pt x="379" y="183"/>
                    </a:lnTo>
                    <a:lnTo>
                      <a:pt x="318" y="197"/>
                    </a:lnTo>
                    <a:lnTo>
                      <a:pt x="247" y="208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 rot="940369">
              <a:off x="3511" y="738"/>
              <a:ext cx="1633" cy="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8000" b="1" dirty="0">
                  <a:solidFill>
                    <a:srgbClr val="FF0000"/>
                  </a:solidFill>
                  <a:latin typeface="Arial Narrow" pitchFamily="34" charset="0"/>
                </a:rPr>
                <a:t>Текст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0765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052513"/>
            <a:ext cx="8280400" cy="900112"/>
          </a:xfrm>
        </p:spPr>
        <p:txBody>
          <a:bodyPr/>
          <a:lstStyle/>
          <a:p>
            <a:pPr marL="0" indent="266700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3600" dirty="0" smtClean="0">
                <a:solidFill>
                  <a:srgbClr val="000099"/>
                </a:solidFill>
              </a:rPr>
              <a:t> </a:t>
            </a:r>
            <a:r>
              <a:rPr lang="ru-RU" altLang="ru-RU" sz="2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Для человека текст</a:t>
            </a:r>
            <a:r>
              <a:rPr lang="ru-RU" altLang="ru-RU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– это способ хранения и передачи информации другим людям.</a:t>
            </a:r>
            <a:r>
              <a:rPr lang="ru-RU" altLang="ru-RU" sz="28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2662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6638" name="Rectangle 5"/>
            <p:cNvSpPr>
              <a:spLocks noChangeArrowheads="1"/>
            </p:cNvSpPr>
            <p:nvPr/>
          </p:nvSpPr>
          <p:spPr bwMode="auto">
            <a:xfrm rot="5400000">
              <a:off x="2775" y="-2617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26639" name="Rectangle 6"/>
            <p:cNvSpPr>
              <a:spLocks noChangeArrowheads="1"/>
            </p:cNvSpPr>
            <p:nvPr/>
          </p:nvSpPr>
          <p:spPr bwMode="auto">
            <a:xfrm flipH="1">
              <a:off x="5579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26640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26641" name="Rectangle 8"/>
            <p:cNvSpPr>
              <a:spLocks noChangeArrowheads="1"/>
            </p:cNvSpPr>
            <p:nvPr/>
          </p:nvSpPr>
          <p:spPr bwMode="auto">
            <a:xfrm rot="16200000" flipV="1">
              <a:off x="2775" y="1516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</p:grp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431800" y="3681413"/>
            <a:ext cx="8280400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266700" algn="just">
              <a:spcBef>
                <a:spcPct val="20000"/>
              </a:spcBef>
            </a:pP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Для компьютера текст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– это просто цепочка символов, которые он хранит, обрабатывает и передает по информационным каналам. </a:t>
            </a:r>
          </a:p>
        </p:txBody>
      </p:sp>
      <p:sp>
        <p:nvSpPr>
          <p:cNvPr id="26630" name="AutoShape 3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6561138"/>
            <a:ext cx="827087" cy="296862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pic>
        <p:nvPicPr>
          <p:cNvPr id="26631" name="Picture 31" descr="учё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2250" y="1881188"/>
            <a:ext cx="1384300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32" descr="книга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4325" y="2205038"/>
            <a:ext cx="1871663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33" descr="текс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808163"/>
            <a:ext cx="1655763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35" descr="монитор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97425"/>
            <a:ext cx="223202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34" descr="двоичный код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1300" y="5013325"/>
            <a:ext cx="1763713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AutoShape 36"/>
          <p:cNvSpPr>
            <a:spLocks noChangeArrowheads="1"/>
          </p:cNvSpPr>
          <p:nvPr/>
        </p:nvSpPr>
        <p:spPr bwMode="auto">
          <a:xfrm>
            <a:off x="3455988" y="5337175"/>
            <a:ext cx="3203575" cy="179388"/>
          </a:xfrm>
          <a:prstGeom prst="rightArrow">
            <a:avLst>
              <a:gd name="adj1" fmla="val 50000"/>
              <a:gd name="adj2" fmla="val 4464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pic>
        <p:nvPicPr>
          <p:cNvPr id="26637" name="Picture 37" descr="монитор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584700"/>
            <a:ext cx="2159000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918266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43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  <p:bldP spid="14352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04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800" smtClean="0"/>
              <a:t>  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980728"/>
            <a:ext cx="8928992" cy="2662585"/>
          </a:xfrm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ru-RU" altLang="ru-RU" sz="5100" dirty="0" smtClean="0"/>
              <a:t>Вам разрешено заменять в исходном слове одну букву на другую так, чтобы получившееся слово было существительным в именительном падеже. Менять местами буквы запрещено.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5100" dirty="0" smtClean="0"/>
              <a:t>Например:</a:t>
            </a:r>
            <a:r>
              <a:rPr lang="ru-RU" altLang="ru-RU" sz="2600" dirty="0" smtClean="0"/>
              <a:t>                                </a:t>
            </a:r>
            <a:r>
              <a:rPr lang="ru-RU" altLang="ru-RU" sz="6400" b="1" dirty="0" smtClean="0"/>
              <a:t>СУП - … - РАК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sz="2600" dirty="0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ru-RU" altLang="ru-RU" sz="2600" dirty="0" smtClean="0">
              <a:solidFill>
                <a:srgbClr val="FF0000"/>
              </a:solidFill>
            </a:endParaRPr>
          </a:p>
        </p:txBody>
      </p:sp>
      <p:sp>
        <p:nvSpPr>
          <p:cNvPr id="31749" name="TextBox 5"/>
          <p:cNvSpPr txBox="1">
            <a:spLocks noChangeArrowheads="1"/>
          </p:cNvSpPr>
          <p:nvPr/>
        </p:nvSpPr>
        <p:spPr bwMode="auto">
          <a:xfrm>
            <a:off x="428625" y="3643313"/>
            <a:ext cx="1428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>
                <a:solidFill>
                  <a:srgbClr val="0033CC"/>
                </a:solidFill>
              </a:rPr>
              <a:t>суп</a:t>
            </a:r>
            <a:r>
              <a:rPr lang="ru-RU" altLang="ru-RU"/>
              <a:t> </a:t>
            </a:r>
          </a:p>
        </p:txBody>
      </p:sp>
      <p:sp>
        <p:nvSpPr>
          <p:cNvPr id="31750" name="TextBox 6"/>
          <p:cNvSpPr txBox="1">
            <a:spLocks noChangeArrowheads="1"/>
          </p:cNvSpPr>
          <p:nvPr/>
        </p:nvSpPr>
        <p:spPr bwMode="auto">
          <a:xfrm>
            <a:off x="1857375" y="3643313"/>
            <a:ext cx="13573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>
                <a:solidFill>
                  <a:srgbClr val="0033CC"/>
                </a:solidFill>
              </a:rPr>
              <a:t>су</a:t>
            </a:r>
            <a:r>
              <a:rPr lang="ru-RU" altLang="ru-RU" sz="3600" b="1">
                <a:solidFill>
                  <a:srgbClr val="FF0000"/>
                </a:solidFill>
              </a:rPr>
              <a:t>к</a:t>
            </a:r>
            <a:r>
              <a:rPr lang="ru-RU" altLang="ru-RU" sz="3600" b="1">
                <a:solidFill>
                  <a:srgbClr val="0033CC"/>
                </a:solidFill>
              </a:rPr>
              <a:t> </a:t>
            </a:r>
            <a:r>
              <a:rPr lang="ru-RU" altLang="ru-RU"/>
              <a:t> </a:t>
            </a:r>
          </a:p>
        </p:txBody>
      </p:sp>
      <p:sp>
        <p:nvSpPr>
          <p:cNvPr id="31751" name="TextBox 7"/>
          <p:cNvSpPr txBox="1">
            <a:spLocks noChangeArrowheads="1"/>
          </p:cNvSpPr>
          <p:nvPr/>
        </p:nvSpPr>
        <p:spPr bwMode="auto">
          <a:xfrm>
            <a:off x="5786438" y="3646488"/>
            <a:ext cx="1357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>
                <a:solidFill>
                  <a:srgbClr val="0033CC"/>
                </a:solidFill>
              </a:rPr>
              <a:t>р</a:t>
            </a:r>
            <a:r>
              <a:rPr lang="ru-RU" altLang="ru-RU" sz="3600" b="1">
                <a:solidFill>
                  <a:srgbClr val="FF0000"/>
                </a:solidFill>
              </a:rPr>
              <a:t>а</a:t>
            </a:r>
            <a:r>
              <a:rPr lang="ru-RU" altLang="ru-RU" sz="3600" b="1">
                <a:solidFill>
                  <a:srgbClr val="0033CC"/>
                </a:solidFill>
              </a:rPr>
              <a:t>к</a:t>
            </a:r>
            <a:r>
              <a:rPr lang="ru-RU" altLang="ru-RU"/>
              <a:t> </a:t>
            </a:r>
          </a:p>
        </p:txBody>
      </p:sp>
      <p:sp>
        <p:nvSpPr>
          <p:cNvPr id="31752" name="TextBox 8"/>
          <p:cNvSpPr txBox="1">
            <a:spLocks noChangeArrowheads="1"/>
          </p:cNvSpPr>
          <p:nvPr/>
        </p:nvSpPr>
        <p:spPr bwMode="auto">
          <a:xfrm>
            <a:off x="4500563" y="3643313"/>
            <a:ext cx="1357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>
                <a:solidFill>
                  <a:srgbClr val="FF0000"/>
                </a:solidFill>
              </a:rPr>
              <a:t>р</a:t>
            </a:r>
            <a:r>
              <a:rPr lang="ru-RU" altLang="ru-RU" sz="3600" b="1">
                <a:solidFill>
                  <a:srgbClr val="0033CC"/>
                </a:solidFill>
              </a:rPr>
              <a:t>ок</a:t>
            </a:r>
            <a:r>
              <a:rPr lang="ru-RU" altLang="ru-RU"/>
              <a:t> </a:t>
            </a:r>
          </a:p>
        </p:txBody>
      </p:sp>
      <p:sp>
        <p:nvSpPr>
          <p:cNvPr id="31753" name="TextBox 9"/>
          <p:cNvSpPr txBox="1">
            <a:spLocks noChangeArrowheads="1"/>
          </p:cNvSpPr>
          <p:nvPr/>
        </p:nvSpPr>
        <p:spPr bwMode="auto">
          <a:xfrm>
            <a:off x="3214688" y="3643313"/>
            <a:ext cx="1143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 dirty="0">
                <a:solidFill>
                  <a:srgbClr val="0033CC"/>
                </a:solidFill>
              </a:rPr>
              <a:t>с</a:t>
            </a:r>
            <a:r>
              <a:rPr lang="ru-RU" altLang="ru-RU" sz="3600" b="1" dirty="0">
                <a:solidFill>
                  <a:srgbClr val="FF0000"/>
                </a:solidFill>
              </a:rPr>
              <a:t>о</a:t>
            </a:r>
            <a:r>
              <a:rPr lang="ru-RU" altLang="ru-RU" sz="3600" b="1" dirty="0">
                <a:solidFill>
                  <a:srgbClr val="0033CC"/>
                </a:solidFill>
              </a:rPr>
              <a:t>к</a:t>
            </a:r>
            <a:r>
              <a:rPr lang="ru-RU" altLang="ru-RU" dirty="0"/>
              <a:t> 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00034" y="214290"/>
            <a:ext cx="8229600" cy="101122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Работа вместе с учителем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92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31750" grpId="0"/>
      <p:bldP spid="31751" grpId="0"/>
      <p:bldP spid="31752" grpId="0"/>
      <p:bldP spid="3175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179512" y="1000125"/>
            <a:ext cx="8693026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itchFamily="34" charset="0"/>
              </a:rPr>
              <a:t>1. Превратите одно слово в другое, всякий раз заменяя по одной букве так, чтобы новое слово было существительным в именительном падеже, используя подсказки.</a:t>
            </a:r>
          </a:p>
        </p:txBody>
      </p:sp>
      <p:sp>
        <p:nvSpPr>
          <p:cNvPr id="6" name="Овал 5"/>
          <p:cNvSpPr/>
          <p:nvPr/>
        </p:nvSpPr>
        <p:spPr>
          <a:xfrm>
            <a:off x="8001000" y="71438"/>
            <a:ext cx="1000125" cy="1000125"/>
          </a:xfrm>
          <a:prstGeom prst="ellipse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?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7426164"/>
              </p:ext>
            </p:extLst>
          </p:nvPr>
        </p:nvGraphicFramePr>
        <p:xfrm>
          <a:off x="2524125" y="2714625"/>
          <a:ext cx="1833563" cy="23162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3563"/>
              </a:tblGrid>
              <a:tr h="579041">
                <a:tc>
                  <a:txBody>
                    <a:bodyPr/>
                    <a:lstStyle/>
                    <a:p>
                      <a:pPr algn="ctr"/>
                      <a:r>
                        <a:rPr lang="ru-RU" sz="3200" b="1" spc="2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КАРП</a:t>
                      </a:r>
                      <a:endParaRPr lang="ru-RU" sz="3200" b="1" spc="200" baseline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T="45697" marB="45697"/>
                </a:tc>
              </a:tr>
              <a:tr h="579041">
                <a:tc>
                  <a:txBody>
                    <a:bodyPr/>
                    <a:lstStyle/>
                    <a:p>
                      <a:pPr algn="ctr"/>
                      <a:endParaRPr lang="ru-RU" sz="3200" b="1" spc="200" baseline="0" dirty="0">
                        <a:solidFill>
                          <a:srgbClr val="C00000"/>
                        </a:solidFill>
                      </a:endParaRPr>
                    </a:p>
                  </a:txBody>
                  <a:tcPr marT="45697" marB="45697"/>
                </a:tc>
              </a:tr>
              <a:tr h="579041">
                <a:tc>
                  <a:txBody>
                    <a:bodyPr/>
                    <a:lstStyle/>
                    <a:p>
                      <a:pPr algn="ctr"/>
                      <a:endParaRPr lang="ru-RU" sz="3200" b="1" spc="200" baseline="0" dirty="0">
                        <a:solidFill>
                          <a:srgbClr val="C00000"/>
                        </a:solidFill>
                      </a:endParaRPr>
                    </a:p>
                  </a:txBody>
                  <a:tcPr marT="45697" marB="45697"/>
                </a:tc>
              </a:tr>
              <a:tr h="579041">
                <a:tc>
                  <a:txBody>
                    <a:bodyPr/>
                    <a:lstStyle/>
                    <a:p>
                      <a:pPr algn="ctr"/>
                      <a:r>
                        <a:rPr lang="ru-RU" sz="3200" b="1" spc="2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КОЗА</a:t>
                      </a:r>
                      <a:endParaRPr lang="ru-RU" sz="3200" b="1" spc="200" baseline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T="45697" marB="45697"/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928688" y="2714625"/>
            <a:ext cx="45878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28688" y="3429000"/>
            <a:ext cx="169703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1. Наказание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28688" y="3987800"/>
            <a:ext cx="173513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2. Древесная </a:t>
            </a:r>
          </a:p>
        </p:txBody>
      </p:sp>
      <p:sp>
        <p:nvSpPr>
          <p:cNvPr id="21524" name="Прямоугольник 11"/>
          <p:cNvSpPr>
            <a:spLocks noChangeArrowheads="1"/>
          </p:cNvSpPr>
          <p:nvPr/>
        </p:nvSpPr>
        <p:spPr bwMode="auto">
          <a:xfrm>
            <a:off x="5286375" y="2714625"/>
            <a:ext cx="404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б)</a:t>
            </a:r>
            <a:endParaRPr lang="ru-RU" altLang="ru-RU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86375" y="3429000"/>
            <a:ext cx="127476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1. Оценка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286375" y="4071938"/>
            <a:ext cx="2286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2. Домашнее животное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1065590"/>
              </p:ext>
            </p:extLst>
          </p:nvPr>
        </p:nvGraphicFramePr>
        <p:xfrm>
          <a:off x="6929438" y="2714625"/>
          <a:ext cx="1833562" cy="23162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3562"/>
              </a:tblGrid>
              <a:tr h="579041">
                <a:tc>
                  <a:txBody>
                    <a:bodyPr/>
                    <a:lstStyle/>
                    <a:p>
                      <a:pPr algn="ctr"/>
                      <a:r>
                        <a:rPr lang="ru-RU" sz="3200" b="1" spc="2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ВОЛ</a:t>
                      </a:r>
                      <a:endParaRPr lang="ru-RU" sz="3200" b="1" spc="200" baseline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T="45697" marB="45697"/>
                </a:tc>
              </a:tr>
              <a:tr h="579041">
                <a:tc>
                  <a:txBody>
                    <a:bodyPr/>
                    <a:lstStyle/>
                    <a:p>
                      <a:pPr algn="ctr"/>
                      <a:endParaRPr lang="ru-RU" sz="3200" b="1" spc="200" baseline="0" dirty="0">
                        <a:solidFill>
                          <a:srgbClr val="C00000"/>
                        </a:solidFill>
                      </a:endParaRPr>
                    </a:p>
                  </a:txBody>
                  <a:tcPr marT="45697" marB="45697"/>
                </a:tc>
              </a:tr>
              <a:tr h="579041">
                <a:tc>
                  <a:txBody>
                    <a:bodyPr/>
                    <a:lstStyle/>
                    <a:p>
                      <a:pPr algn="ctr"/>
                      <a:endParaRPr lang="ru-RU" sz="3200" b="1" spc="200" baseline="0" dirty="0">
                        <a:solidFill>
                          <a:srgbClr val="C00000"/>
                        </a:solidFill>
                      </a:endParaRPr>
                    </a:p>
                  </a:txBody>
                  <a:tcPr marT="45697" marB="45697"/>
                </a:tc>
              </a:tr>
              <a:tr h="579041">
                <a:tc>
                  <a:txBody>
                    <a:bodyPr/>
                    <a:lstStyle/>
                    <a:p>
                      <a:pPr algn="ctr"/>
                      <a:r>
                        <a:rPr lang="ru-RU" sz="3200" b="1" spc="2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КИТ</a:t>
                      </a:r>
                      <a:endParaRPr lang="ru-RU" sz="3200" b="1" spc="200" baseline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T="45697" marB="45697"/>
                </a:tc>
              </a:tr>
            </a:tbl>
          </a:graphicData>
        </a:graphic>
      </p:graphicFrame>
      <p:pic>
        <p:nvPicPr>
          <p:cNvPr id="53283" name="Picture 38" descr="http://www.orel-region.ru/kadastr/images/14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88" y="4867852"/>
            <a:ext cx="2217738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84" name="Picture 46" descr="http://www.lenagold.ru/fon/clipart/k/koza/kozel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6426" y="4675087"/>
            <a:ext cx="1481138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2" name="Picture 48" descr="http://www.patriotfiles.com/archive/319thbombgroup/images/Bull1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0787" y="4639538"/>
            <a:ext cx="17859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6" name="Picture 52" descr="http://cdn.dailyclipart.net/wp-content/uploads/small/clipart0053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867852"/>
            <a:ext cx="23812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2" y="23790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500034" y="214290"/>
            <a:ext cx="8229600" cy="101122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КТО ВПЕРЕД?              № 103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97026" y="3367722"/>
            <a:ext cx="1272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КАРА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97025" y="3902551"/>
            <a:ext cx="1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КОРА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61521" y="3317776"/>
            <a:ext cx="1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КОЛ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61521" y="3880356"/>
            <a:ext cx="1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КОТ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17539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4" grpId="0"/>
      <p:bldP spid="13" grpId="0"/>
      <p:bldP spid="14" grpId="0"/>
      <p:bldP spid="4" grpId="0"/>
      <p:bldP spid="20" grpId="0"/>
      <p:bldP spid="21" grpId="0"/>
      <p:bldP spid="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251520" y="1094582"/>
            <a:ext cx="24288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6600" b="1" dirty="0">
                <a:solidFill>
                  <a:srgbClr val="FF0000"/>
                </a:solidFill>
              </a:rPr>
              <a:t>Бег </a:t>
            </a:r>
            <a:r>
              <a:rPr lang="ru-RU" altLang="ru-RU" dirty="0"/>
              <a:t> 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5929312" y="1124744"/>
            <a:ext cx="24288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6600" b="1" dirty="0" smtClean="0">
                <a:solidFill>
                  <a:srgbClr val="FF0000"/>
                </a:solidFill>
              </a:rPr>
              <a:t>шаг</a:t>
            </a:r>
            <a:r>
              <a:rPr lang="ru-RU" altLang="ru-RU" dirty="0" smtClean="0"/>
              <a:t> </a:t>
            </a:r>
            <a:endParaRPr lang="ru-RU" altLang="ru-RU" dirty="0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646884" y="1091184"/>
            <a:ext cx="24288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6600" b="1" dirty="0" smtClean="0">
                <a:solidFill>
                  <a:srgbClr val="0033CC"/>
                </a:solidFill>
              </a:rPr>
              <a:t>- … -</a:t>
            </a:r>
            <a:r>
              <a:rPr lang="ru-RU" altLang="ru-RU" dirty="0" smtClean="0"/>
              <a:t>         </a:t>
            </a:r>
            <a:endParaRPr lang="ru-RU" altLang="ru-RU" dirty="0"/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07504" y="2780928"/>
            <a:ext cx="878497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5400" b="1" dirty="0" smtClean="0"/>
              <a:t>Вам будут предложены графические подсказки</a:t>
            </a:r>
            <a:r>
              <a:rPr lang="ru-RU" altLang="ru-RU" sz="5400" dirty="0" smtClean="0"/>
              <a:t> </a:t>
            </a:r>
            <a:endParaRPr lang="ru-RU" altLang="ru-RU" sz="5400" dirty="0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116632"/>
            <a:ext cx="87849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 dirty="0" smtClean="0">
                <a:solidFill>
                  <a:schemeClr val="bg1"/>
                </a:solidFill>
              </a:rPr>
              <a:t>Заменить одну букву, чтобы получить</a:t>
            </a:r>
            <a:endParaRPr lang="ru-RU" altLang="ru-RU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128031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</a:p>
        </p:txBody>
      </p:sp>
      <p:graphicFrame>
        <p:nvGraphicFramePr>
          <p:cNvPr id="2070" name="Group 22"/>
          <p:cNvGraphicFramePr>
            <a:graphicFrameLocks noGrp="1"/>
          </p:cNvGraphicFramePr>
          <p:nvPr/>
        </p:nvGraphicFramePr>
        <p:xfrm>
          <a:off x="250825" y="1052513"/>
          <a:ext cx="2760663" cy="5199064"/>
        </p:xfrm>
        <a:graphic>
          <a:graphicData uri="http://schemas.openxmlformats.org/drawingml/2006/table">
            <a:tbl>
              <a:tblPr/>
              <a:tblGrid>
                <a:gridCol w="2760663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5" name="Picture 27" descr="i?id=53367421&amp;tov=5&amp;n=6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786058"/>
            <a:ext cx="2262188" cy="2798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21" name="Text Box 30"/>
          <p:cNvSpPr txBox="1">
            <a:spLocks noChangeArrowheads="1"/>
          </p:cNvSpPr>
          <p:nvPr/>
        </p:nvSpPr>
        <p:spPr bwMode="auto">
          <a:xfrm>
            <a:off x="3786188" y="1357313"/>
            <a:ext cx="482441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</a:rPr>
              <a:t>Сверхъестественное существо  в разных религиях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28688" y="1857375"/>
            <a:ext cx="1357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800" b="1">
                <a:latin typeface="Times New Roman" pitchFamily="18" charset="0"/>
              </a:rPr>
              <a:t>БОГ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1529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3124200" y="6245225"/>
            <a:ext cx="28956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fld id="{6E7C190E-E47F-4A00-BB67-7F70A90E7A2E}" type="slidenum">
              <a:rPr lang="en-US" smtClean="0">
                <a:solidFill>
                  <a:schemeClr val="bg1"/>
                </a:solidFill>
                <a:latin typeface="Times New Roman" pitchFamily="18" charset="0"/>
              </a:rPr>
              <a:pPr algn="ctr" eaLnBrk="1" hangingPunct="1"/>
              <a:t>32</a:t>
            </a:fld>
            <a:endParaRPr lang="en-US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76275" y="-99392"/>
            <a:ext cx="8784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000" b="1" dirty="0" smtClean="0">
                <a:solidFill>
                  <a:schemeClr val="bg1"/>
                </a:solidFill>
              </a:rPr>
              <a:t>Заменить одну букву, чтобы получить слово, обозначающее …</a:t>
            </a:r>
            <a:endParaRPr lang="ru-RU" alt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904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1" grpId="0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00" name="Group 4"/>
          <p:cNvGraphicFramePr>
            <a:graphicFrameLocks noGrp="1"/>
          </p:cNvGraphicFramePr>
          <p:nvPr/>
        </p:nvGraphicFramePr>
        <p:xfrm>
          <a:off x="250825" y="1052513"/>
          <a:ext cx="2760663" cy="5199064"/>
        </p:xfrm>
        <a:graphic>
          <a:graphicData uri="http://schemas.openxmlformats.org/drawingml/2006/table">
            <a:tbl>
              <a:tblPr/>
              <a:tblGrid>
                <a:gridCol w="2760663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48" name="Text Box 23"/>
          <p:cNvSpPr txBox="1">
            <a:spLocks noChangeArrowheads="1"/>
          </p:cNvSpPr>
          <p:nvPr/>
        </p:nvSpPr>
        <p:spPr bwMode="auto">
          <a:xfrm>
            <a:off x="4643438" y="3429000"/>
            <a:ext cx="4032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5141" name="Text Box 27"/>
          <p:cNvSpPr txBox="1">
            <a:spLocks noChangeArrowheads="1"/>
          </p:cNvSpPr>
          <p:nvPr/>
        </p:nvSpPr>
        <p:spPr bwMode="auto">
          <a:xfrm>
            <a:off x="3571875" y="1428750"/>
            <a:ext cx="46085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</a:rPr>
              <a:t>Правую или левую сторону туловища от плеча до бедра </a:t>
            </a:r>
          </a:p>
        </p:txBody>
      </p:sp>
      <p:pic>
        <p:nvPicPr>
          <p:cNvPr id="5142" name="Picture 2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786063"/>
            <a:ext cx="29718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928688" y="2643188"/>
            <a:ext cx="1357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800" b="1">
                <a:latin typeface="Times New Roman" pitchFamily="18" charset="0"/>
              </a:rPr>
              <a:t>БОК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2553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3124200" y="6245225"/>
            <a:ext cx="28956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fld id="{662476AD-DDFB-407F-A854-A32729FCE3A7}" type="slidenum">
              <a:rPr lang="en-US" smtClean="0">
                <a:solidFill>
                  <a:schemeClr val="bg1"/>
                </a:solidFill>
                <a:latin typeface="Times New Roman" pitchFamily="18" charset="0"/>
              </a:rPr>
              <a:pPr algn="ctr" eaLnBrk="1" hangingPunct="1"/>
              <a:t>33</a:t>
            </a:fld>
            <a:endParaRPr lang="en-US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6275" y="-99392"/>
            <a:ext cx="8784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000" b="1" dirty="0" smtClean="0">
                <a:solidFill>
                  <a:schemeClr val="bg1"/>
                </a:solidFill>
              </a:rPr>
              <a:t>Заменить одну букву, чтобы получить слово, обозначающее …</a:t>
            </a:r>
            <a:endParaRPr lang="ru-RU" alt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4964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/>
      <p:bldP spid="8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4" name="Group 4"/>
          <p:cNvGraphicFramePr>
            <a:graphicFrameLocks noGrp="1"/>
          </p:cNvGraphicFramePr>
          <p:nvPr/>
        </p:nvGraphicFramePr>
        <p:xfrm>
          <a:off x="250825" y="1052513"/>
          <a:ext cx="2760663" cy="5199064"/>
        </p:xfrm>
        <a:graphic>
          <a:graphicData uri="http://schemas.openxmlformats.org/drawingml/2006/table">
            <a:tbl>
              <a:tblPr/>
              <a:tblGrid>
                <a:gridCol w="2760663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72" name="Text Box 22"/>
          <p:cNvSpPr txBox="1">
            <a:spLocks noChangeArrowheads="1"/>
          </p:cNvSpPr>
          <p:nvPr/>
        </p:nvSpPr>
        <p:spPr bwMode="auto">
          <a:xfrm>
            <a:off x="4643438" y="3429000"/>
            <a:ext cx="4032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sz="2400">
              <a:latin typeface="Times New Roman" pitchFamily="18" charset="0"/>
            </a:endParaRPr>
          </a:p>
        </p:txBody>
      </p:sp>
      <p:pic>
        <p:nvPicPr>
          <p:cNvPr id="6165" name="Picture 23" descr="MCj0397967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25" y="3429000"/>
            <a:ext cx="1366838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66" name="Text Box 24"/>
          <p:cNvSpPr txBox="1">
            <a:spLocks noChangeArrowheads="1"/>
          </p:cNvSpPr>
          <p:nvPr/>
        </p:nvSpPr>
        <p:spPr bwMode="auto">
          <a:xfrm>
            <a:off x="3857625" y="1857375"/>
            <a:ext cx="48244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</a:rPr>
              <a:t>Емкость в которой может храниться мусор, вода и т.д.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28688" y="3357563"/>
            <a:ext cx="1357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800" b="1">
                <a:latin typeface="Times New Roman" pitchFamily="18" charset="0"/>
              </a:rPr>
              <a:t>БАК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3577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3124200" y="6245225"/>
            <a:ext cx="28956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fld id="{AEF0B3D3-BAE9-4CCC-8EB5-D6511D1E7873}" type="slidenum">
              <a:rPr lang="en-US" smtClean="0">
                <a:solidFill>
                  <a:schemeClr val="bg1"/>
                </a:solidFill>
                <a:latin typeface="Times New Roman" pitchFamily="18" charset="0"/>
              </a:rPr>
              <a:pPr algn="ctr" eaLnBrk="1" hangingPunct="1"/>
              <a:t>34</a:t>
            </a:fld>
            <a:endParaRPr lang="en-US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-99392"/>
            <a:ext cx="8784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000" b="1" dirty="0" smtClean="0">
                <a:solidFill>
                  <a:schemeClr val="bg1"/>
                </a:solidFill>
              </a:rPr>
              <a:t>Заменить одну букву, чтобы получить слово, обозначающее …</a:t>
            </a:r>
            <a:endParaRPr lang="ru-RU" alt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225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6" grpId="0"/>
      <p:bldP spid="7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</a:t>
            </a:r>
          </a:p>
        </p:txBody>
      </p:sp>
      <p:graphicFrame>
        <p:nvGraphicFramePr>
          <p:cNvPr id="6148" name="Group 4"/>
          <p:cNvGraphicFramePr>
            <a:graphicFrameLocks noGrp="1"/>
          </p:cNvGraphicFramePr>
          <p:nvPr>
            <p:ph idx="1"/>
          </p:nvPr>
        </p:nvGraphicFramePr>
        <p:xfrm>
          <a:off x="250825" y="1165225"/>
          <a:ext cx="2819400" cy="5072066"/>
        </p:xfrm>
        <a:graphic>
          <a:graphicData uri="http://schemas.openxmlformats.org/drawingml/2006/table">
            <a:tbl>
              <a:tblPr/>
              <a:tblGrid>
                <a:gridCol w="2819400"/>
              </a:tblGrid>
              <a:tr h="725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189" name="Picture 27" descr="MCj0088190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7813" y="2571750"/>
            <a:ext cx="2092325" cy="304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0" name="Text Box 28"/>
          <p:cNvSpPr txBox="1">
            <a:spLocks noChangeArrowheads="1"/>
          </p:cNvSpPr>
          <p:nvPr/>
        </p:nvSpPr>
        <p:spPr bwMode="auto">
          <a:xfrm>
            <a:off x="3714750" y="1357313"/>
            <a:ext cx="51117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 smtClean="0">
                <a:latin typeface="Times New Roman" pitchFamily="18" charset="0"/>
              </a:rPr>
              <a:t>Растение, семена которого добавляют в булочки</a:t>
            </a: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000125" y="4143375"/>
            <a:ext cx="1357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800" b="1">
                <a:latin typeface="Times New Roman" pitchFamily="18" charset="0"/>
              </a:rPr>
              <a:t>МАК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4601" name="Номер слайда 8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7126DF7-7018-4571-A34D-4DFA2EC5D66C}" type="slidenum">
              <a:rPr lang="ru-RU" smtClean="0">
                <a:solidFill>
                  <a:schemeClr val="bg1"/>
                </a:solidFill>
                <a:latin typeface="Times New Roman" pitchFamily="18" charset="0"/>
              </a:rPr>
              <a:pPr eaLnBrk="1" hangingPunct="1"/>
              <a:t>35</a:t>
            </a:fld>
            <a:endParaRPr lang="ru-RU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-99392"/>
            <a:ext cx="8784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000" b="1" dirty="0" smtClean="0">
                <a:solidFill>
                  <a:schemeClr val="bg1"/>
                </a:solidFill>
              </a:rPr>
              <a:t>Заменить одну букву, чтобы получить слово, обозначающее …</a:t>
            </a:r>
            <a:endParaRPr lang="ru-RU" alt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9488153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/>
      <p:bldP spid="7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</a:t>
            </a:r>
          </a:p>
        </p:txBody>
      </p:sp>
      <p:graphicFrame>
        <p:nvGraphicFramePr>
          <p:cNvPr id="8196" name="Group 4"/>
          <p:cNvGraphicFramePr>
            <a:graphicFrameLocks noGrp="1"/>
          </p:cNvGraphicFramePr>
          <p:nvPr>
            <p:ph idx="1"/>
          </p:nvPr>
        </p:nvGraphicFramePr>
        <p:xfrm>
          <a:off x="457200" y="981075"/>
          <a:ext cx="3106738" cy="5145089"/>
        </p:xfrm>
        <a:graphic>
          <a:graphicData uri="http://schemas.openxmlformats.org/drawingml/2006/table">
            <a:tbl>
              <a:tblPr/>
              <a:tblGrid>
                <a:gridCol w="3106738"/>
              </a:tblGrid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13" name="Picture 25" descr="i?id=34795742&amp;tov=7&amp;n=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D"/>
              </a:clrFrom>
              <a:clrTo>
                <a:srgbClr val="FBFB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4938" y="2928938"/>
            <a:ext cx="178593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4" name="Text Box 28"/>
          <p:cNvSpPr txBox="1">
            <a:spLocks noChangeArrowheads="1"/>
          </p:cNvSpPr>
          <p:nvPr/>
        </p:nvSpPr>
        <p:spPr bwMode="auto">
          <a:xfrm>
            <a:off x="4286250" y="1143000"/>
            <a:ext cx="38877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</a:rPr>
              <a:t>Человека, который владеет тайнами магии, чародея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285875" y="4714875"/>
            <a:ext cx="1357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800" b="1">
                <a:latin typeface="Times New Roman" pitchFamily="18" charset="0"/>
              </a:rPr>
              <a:t>МАГ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5625" name="Номер слайда 8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C1F024C-405E-4177-B4B6-81E01ABBCF67}" type="slidenum">
              <a:rPr lang="ru-RU" smtClean="0">
                <a:solidFill>
                  <a:schemeClr val="bg1"/>
                </a:solidFill>
                <a:latin typeface="Times New Roman" pitchFamily="18" charset="0"/>
              </a:rPr>
              <a:pPr eaLnBrk="1" hangingPunct="1"/>
              <a:t>36</a:t>
            </a:fld>
            <a:endParaRPr lang="ru-RU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-99392"/>
            <a:ext cx="8784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000" b="1" dirty="0" smtClean="0">
                <a:solidFill>
                  <a:schemeClr val="bg1"/>
                </a:solidFill>
              </a:rPr>
              <a:t>Заменить одну букву, чтобы получить слово, обозначающее …</a:t>
            </a:r>
            <a:endParaRPr lang="ru-RU" alt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7259758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4" grpId="0"/>
      <p:bldP spid="7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</a:t>
            </a:r>
          </a:p>
        </p:txBody>
      </p:sp>
      <p:graphicFrame>
        <p:nvGraphicFramePr>
          <p:cNvPr id="10244" name="Group 4"/>
          <p:cNvGraphicFramePr>
            <a:graphicFrameLocks noGrp="1"/>
          </p:cNvGraphicFramePr>
          <p:nvPr>
            <p:ph idx="1"/>
          </p:nvPr>
        </p:nvGraphicFramePr>
        <p:xfrm>
          <a:off x="457200" y="1268413"/>
          <a:ext cx="2890838" cy="4857753"/>
        </p:xfrm>
        <a:graphic>
          <a:graphicData uri="http://schemas.openxmlformats.org/drawingml/2006/table">
            <a:tbl>
              <a:tblPr/>
              <a:tblGrid>
                <a:gridCol w="2890838"/>
              </a:tblGrid>
              <a:tr h="6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37" name="Text Box 24"/>
          <p:cNvSpPr txBox="1">
            <a:spLocks noChangeArrowheads="1"/>
          </p:cNvSpPr>
          <p:nvPr/>
        </p:nvSpPr>
        <p:spPr bwMode="auto">
          <a:xfrm>
            <a:off x="3929063" y="1214438"/>
            <a:ext cx="41052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</a:rPr>
              <a:t>Единицу меры длины, равную расстоянию между стопами ног при движении </a:t>
            </a:r>
          </a:p>
        </p:txBody>
      </p:sp>
      <p:pic>
        <p:nvPicPr>
          <p:cNvPr id="9238" name="Picture 26" descr="MMj03364140000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250" y="4000500"/>
            <a:ext cx="2071688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214438" y="5500688"/>
            <a:ext cx="1357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2800" b="1">
                <a:latin typeface="Times New Roman" pitchFamily="18" charset="0"/>
              </a:rPr>
              <a:t>ШАГ</a:t>
            </a:r>
            <a:endParaRPr lang="ru-RU" sz="2800">
              <a:latin typeface="Times New Roman" pitchFamily="18" charset="0"/>
            </a:endParaRPr>
          </a:p>
        </p:txBody>
      </p:sp>
      <p:sp>
        <p:nvSpPr>
          <p:cNvPr id="26649" name="Номер слайда 8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741CE35-0D63-4164-AF9C-003885C8BEC3}" type="slidenum">
              <a:rPr lang="ru-RU" smtClean="0">
                <a:solidFill>
                  <a:schemeClr val="bg1"/>
                </a:solidFill>
                <a:latin typeface="Times New Roman" pitchFamily="18" charset="0"/>
              </a:rPr>
              <a:pPr eaLnBrk="1" hangingPunct="1"/>
              <a:t>37</a:t>
            </a:fld>
            <a:endParaRPr lang="ru-RU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-99392"/>
            <a:ext cx="8784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000" b="1" dirty="0" smtClean="0">
                <a:solidFill>
                  <a:schemeClr val="bg1"/>
                </a:solidFill>
              </a:rPr>
              <a:t>Заменить одну букву, чтобы получить слово, обозначающее …</a:t>
            </a:r>
            <a:endParaRPr lang="ru-RU" alt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6339458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7" grpId="0"/>
      <p:bldP spid="7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</a:t>
            </a:r>
          </a:p>
        </p:txBody>
      </p:sp>
      <p:graphicFrame>
        <p:nvGraphicFramePr>
          <p:cNvPr id="3094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5935701"/>
              </p:ext>
            </p:extLst>
          </p:nvPr>
        </p:nvGraphicFramePr>
        <p:xfrm>
          <a:off x="971550" y="981075"/>
          <a:ext cx="2760663" cy="5184777"/>
        </p:xfrm>
        <a:graphic>
          <a:graphicData uri="http://schemas.openxmlformats.org/drawingml/2006/table">
            <a:tbl>
              <a:tblPr/>
              <a:tblGrid>
                <a:gridCol w="2760663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charset="0"/>
                        </a:rPr>
                        <a:t>О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charset="0"/>
                        </a:rPr>
                        <a:t>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charset="0"/>
                        </a:rPr>
                        <a:t>А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charset="0"/>
                        </a:rPr>
                        <a:t>М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charset="0"/>
                        </a:rPr>
                        <a:t>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charset="0"/>
                        </a:rPr>
                        <a:t>Ш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1" name="Picture 29" descr="MCj0436668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3375" y="1196752"/>
            <a:ext cx="857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916832"/>
            <a:ext cx="914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23" descr="MCj0397967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852936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27" descr="MCj00881900000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3688" y="3501008"/>
            <a:ext cx="735012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25" descr="i?id=34795742&amp;tov=7&amp;n=2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6625" y="4221088"/>
            <a:ext cx="769938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26" descr="MMj03364140000[1]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085184"/>
            <a:ext cx="877888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3124200" y="6245225"/>
            <a:ext cx="28956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fld id="{FEC6CAFA-AB8C-4FE9-BEC3-F8AE4508D640}" type="slidenum">
              <a:rPr lang="en-US" smtClean="0">
                <a:solidFill>
                  <a:schemeClr val="bg1"/>
                </a:solidFill>
                <a:latin typeface="Times New Roman" pitchFamily="18" charset="0"/>
              </a:rPr>
              <a:pPr algn="ctr" eaLnBrk="1" hangingPunct="1"/>
              <a:t>38</a:t>
            </a:fld>
            <a:endParaRPr lang="en-US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197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8600" y="904762"/>
            <a:ext cx="878497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5400" b="1" dirty="0" smtClean="0"/>
              <a:t>Работа в группах</a:t>
            </a:r>
          </a:p>
          <a:p>
            <a:pPr algn="ctr" eaLnBrk="1" hangingPunct="1"/>
            <a:endParaRPr lang="ru-RU" altLang="ru-RU" sz="5400" dirty="0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116632"/>
            <a:ext cx="87849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 dirty="0" smtClean="0">
                <a:solidFill>
                  <a:schemeClr val="bg1"/>
                </a:solidFill>
              </a:rPr>
              <a:t>Задания повышенной сложности</a:t>
            </a:r>
            <a:endParaRPr lang="ru-RU" altLang="ru-RU" sz="3400" dirty="0">
              <a:solidFill>
                <a:schemeClr val="bg1"/>
              </a:solidFill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83084" y="3552769"/>
            <a:ext cx="8784976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5400" b="1" dirty="0" smtClean="0"/>
              <a:t>Тем, кто испытывает затруднение, выполнить задания за компьютером </a:t>
            </a:r>
            <a:endParaRPr lang="ru-RU" altLang="ru-RU" sz="5400" dirty="0"/>
          </a:p>
        </p:txBody>
      </p:sp>
      <p:pic>
        <p:nvPicPr>
          <p:cNvPr id="11" name="Picture 4" descr="основной рисун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475656" y="1747294"/>
            <a:ext cx="1656184" cy="1909475"/>
          </a:xfrm>
          <a:prstGeom prst="rect">
            <a:avLst/>
          </a:prstGeom>
        </p:spPr>
      </p:pic>
      <p:pic>
        <p:nvPicPr>
          <p:cNvPr id="7" name="Picture 2" descr="&amp;Ocy;&amp;bcy;&amp;zcy;&amp;ocy;&amp;rcy; * &amp;Kcy;&amp;acy;&amp;lcy;&amp;icy;&amp;fcy;&amp;ocy;&amp;rcy;&amp;ncy;&amp;icy;&amp;yacy; (8 &amp;mcy;&amp;acy;&amp;yacy; 2008 &amp;gcy;."/>
          <p:cNvPicPr>
            <a:picLocks noChangeAspect="1" noChangeArrowheads="1"/>
          </p:cNvPicPr>
          <p:nvPr/>
        </p:nvPicPr>
        <p:blipFill>
          <a:blip r:embed="rId3"/>
          <a:srcRect l="12068" r="16734"/>
          <a:stretch>
            <a:fillRect/>
          </a:stretch>
        </p:blipFill>
        <p:spPr bwMode="auto">
          <a:xfrm>
            <a:off x="5796136" y="1688100"/>
            <a:ext cx="2027864" cy="20278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3935405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4"/>
          <p:cNvSpPr>
            <a:spLocks noGrp="1"/>
          </p:cNvSpPr>
          <p:nvPr>
            <p:ph type="sldNum" sz="quarter" idx="4294967295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fld id="{485C6638-B2E9-47B7-8C04-B35CD03CD231}" type="slidenum">
              <a:rPr lang="en-US" smtClean="0">
                <a:latin typeface="Comic Sans MS" pitchFamily="66" charset="0"/>
              </a:rPr>
              <a:pPr algn="l" eaLnBrk="1" hangingPunct="1"/>
              <a:t>40</a:t>
            </a:fld>
            <a:endParaRPr lang="en-US" smtClean="0">
              <a:latin typeface="Comic Sans MS" pitchFamily="66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713787" cy="1143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b="1" dirty="0" smtClean="0">
                <a:solidFill>
                  <a:schemeClr val="bg1"/>
                </a:solidFill>
              </a:rPr>
              <a:t>Правила работы за компьютером 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pic>
        <p:nvPicPr>
          <p:cNvPr id="16388" name="Picture 4" descr="основной рисунок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23850" y="1844675"/>
            <a:ext cx="3622675" cy="4176713"/>
          </a:xfrm>
        </p:spPr>
      </p:pic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1547813" y="2420938"/>
            <a:ext cx="1223962" cy="215900"/>
          </a:xfrm>
          <a:prstGeom prst="leftRightArrow">
            <a:avLst>
              <a:gd name="adj1" fmla="val 50000"/>
              <a:gd name="adj2" fmla="val 11338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764432" y="2168029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000" dirty="0">
                <a:latin typeface="Comic Sans MS" pitchFamily="66" charset="0"/>
              </a:rPr>
              <a:t>50-70 см</a:t>
            </a:r>
            <a:endParaRPr lang="en-US" sz="2000" dirty="0">
              <a:latin typeface="Comic Sans MS" pitchFamily="66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067175" y="1773238"/>
            <a:ext cx="4826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Экран монитора находится на расстоянии 50-70 см от глаз.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1908175" y="5805488"/>
            <a:ext cx="1152525" cy="0"/>
          </a:xfrm>
          <a:prstGeom prst="line">
            <a:avLst/>
          </a:prstGeom>
          <a:noFill/>
          <a:ln w="1079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067175" y="2708275"/>
            <a:ext cx="49323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Обе ступни стоят на полу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>
            <a:off x="1187450" y="3068638"/>
            <a:ext cx="144463" cy="7921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1331913" y="3860800"/>
            <a:ext cx="8651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>
            <a:off x="900113" y="2708275"/>
            <a:ext cx="0" cy="18716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4067175" y="4941888"/>
            <a:ext cx="47529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Спина расположена вертикально</a:t>
            </a:r>
            <a:r>
              <a:rPr lang="ru-RU" sz="2000" dirty="0">
                <a:solidFill>
                  <a:srgbClr val="996633"/>
                </a:solidFill>
                <a:latin typeface="Comic Sans MS" pitchFamily="66" charset="0"/>
              </a:rPr>
              <a:t>.</a:t>
            </a:r>
            <a:endParaRPr lang="en-US" sz="2000" dirty="0">
              <a:solidFill>
                <a:srgbClr val="996633"/>
              </a:solidFill>
              <a:latin typeface="Comic Sans MS" pitchFamily="66" charset="0"/>
            </a:endParaRPr>
          </a:p>
        </p:txBody>
      </p:sp>
      <p:sp>
        <p:nvSpPr>
          <p:cNvPr id="14362" name="Text Box 26"/>
          <p:cNvSpPr txBox="1">
            <a:spLocks noChangeArrowheads="1"/>
          </p:cNvSpPr>
          <p:nvPr/>
        </p:nvSpPr>
        <p:spPr bwMode="auto">
          <a:xfrm>
            <a:off x="4067175" y="3284538"/>
            <a:ext cx="4752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Плечи расслаблены. Локти слегка касаются туловища. Предплечья находятся на той же высоте, что и клавиатура.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63" name="Picture 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6165850"/>
            <a:ext cx="64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4013993" y="2486293"/>
            <a:ext cx="485933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Придерживайтесь этих рекомендаций, и тогда работа за компьютером не окажется вредной для здоровья.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401" name="Picture 6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7450" y="5243513"/>
            <a:ext cx="1606550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4923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3" grpId="0"/>
      <p:bldP spid="14344" grpId="0" build="allAtOnce"/>
      <p:bldP spid="14344" grpId="1" build="allAtOnce"/>
      <p:bldP spid="14345" grpId="0" animBg="1"/>
      <p:bldP spid="14346" grpId="0"/>
      <p:bldP spid="14346" grpId="1"/>
      <p:bldP spid="14349" grpId="0" animBg="1"/>
      <p:bldP spid="14350" grpId="0" animBg="1"/>
      <p:bldP spid="14352" grpId="0" animBg="1"/>
      <p:bldP spid="14353" grpId="0"/>
      <p:bldP spid="14353" grpId="1"/>
      <p:bldP spid="14362" grpId="0"/>
      <p:bldP spid="14362" grpId="1"/>
      <p:bldP spid="1436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215900" y="2276475"/>
            <a:ext cx="8928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18256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28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Прочитанная басня Н.В. Крылова «Лебедь, рак и щука»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1" y="1052736"/>
            <a:ext cx="8532813" cy="1042987"/>
          </a:xfrm>
        </p:spPr>
        <p:txBody>
          <a:bodyPr>
            <a:normAutofit lnSpcReduction="10000"/>
          </a:bodyPr>
          <a:lstStyle/>
          <a:p>
            <a:pPr marL="0" indent="266700" eaLnBrk="1" hangingPunct="1">
              <a:lnSpc>
                <a:spcPct val="90000"/>
              </a:lnSpc>
              <a:buFontTx/>
              <a:buNone/>
            </a:pP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Является ли текстом или </a:t>
            </a:r>
          </a:p>
          <a:p>
            <a:pPr marL="0" indent="266700" eaLnBrk="1" hangingPunct="1">
              <a:lnSpc>
                <a:spcPct val="90000"/>
              </a:lnSpc>
              <a:buFontTx/>
              <a:buNone/>
            </a:pP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текстовой информацией:</a:t>
            </a:r>
          </a:p>
        </p:txBody>
      </p:sp>
      <p:grpSp>
        <p:nvGrpSpPr>
          <p:cNvPr id="27653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7660" name="Rectangle 5"/>
            <p:cNvSpPr>
              <a:spLocks noChangeArrowheads="1"/>
            </p:cNvSpPr>
            <p:nvPr/>
          </p:nvSpPr>
          <p:spPr bwMode="auto">
            <a:xfrm rot="5400000">
              <a:off x="2775" y="-2617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27661" name="Rectangle 6"/>
            <p:cNvSpPr>
              <a:spLocks noChangeArrowheads="1"/>
            </p:cNvSpPr>
            <p:nvPr/>
          </p:nvSpPr>
          <p:spPr bwMode="auto">
            <a:xfrm flipH="1">
              <a:off x="5579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27662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181" cy="432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27663" name="Rectangle 8"/>
            <p:cNvSpPr>
              <a:spLocks noChangeArrowheads="1"/>
            </p:cNvSpPr>
            <p:nvPr/>
          </p:nvSpPr>
          <p:spPr bwMode="auto">
            <a:xfrm rot="16200000" flipV="1">
              <a:off x="2775" y="1516"/>
              <a:ext cx="187" cy="5421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 altLang="ru-RU"/>
            </a:p>
          </p:txBody>
        </p:sp>
      </p:grp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222250" y="2852738"/>
            <a:ext cx="8532813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266700">
              <a:spcBef>
                <a:spcPct val="20000"/>
              </a:spcBef>
              <a:buFontTx/>
              <a:buChar char="•"/>
            </a:pPr>
            <a:r>
              <a:rPr lang="ru-RU" altLang="ru-RU" sz="28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Фотография в альбоме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204788" y="3357563"/>
            <a:ext cx="853281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266700">
              <a:spcBef>
                <a:spcPct val="20000"/>
              </a:spcBef>
              <a:buFontTx/>
              <a:buChar char="•"/>
            </a:pPr>
            <a:r>
              <a:rPr lang="ru-RU" altLang="ru-RU" sz="28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Написанное вами сочинение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265113" y="3933825"/>
            <a:ext cx="853281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266700">
              <a:spcBef>
                <a:spcPct val="20000"/>
              </a:spcBef>
              <a:buFontTx/>
              <a:buChar char="•"/>
            </a:pPr>
            <a:r>
              <a:rPr lang="ru-RU" altLang="ru-RU" sz="28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Схема метрополитена г. Москва</a:t>
            </a:r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222250" y="4497388"/>
            <a:ext cx="8532813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266700" algn="just">
              <a:spcBef>
                <a:spcPct val="20000"/>
              </a:spcBef>
              <a:buFontTx/>
              <a:buChar char="•"/>
            </a:pPr>
            <a:r>
              <a:rPr lang="ru-RU" altLang="ru-RU" sz="28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Мнение вашего друга по поводу просмотренного фильма</a:t>
            </a:r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250825" y="5470525"/>
            <a:ext cx="85328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266700">
              <a:spcBef>
                <a:spcPct val="20000"/>
              </a:spcBef>
              <a:buFontTx/>
              <a:buChar char="•"/>
            </a:pPr>
            <a:r>
              <a:rPr lang="ru-RU" altLang="ru-RU" sz="28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Доклад ученика на уроке.</a:t>
            </a:r>
          </a:p>
          <a:p>
            <a:pPr indent="266700">
              <a:spcBef>
                <a:spcPct val="20000"/>
              </a:spcBef>
              <a:buFontTx/>
              <a:buChar char="•"/>
            </a:pPr>
            <a:endParaRPr lang="ru-RU" altLang="ru-RU" sz="2800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9" name="AutoShape 1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6561138"/>
            <a:ext cx="827087" cy="296862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87338" y="129359"/>
            <a:ext cx="8229600" cy="101122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Задания на закрепление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7" name="Picture 4" descr="b1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3563" y="908720"/>
            <a:ext cx="1943100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845936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/>
      <p:bldP spid="15363" grpId="0" build="p"/>
      <p:bldP spid="15370" grpId="0"/>
      <p:bldP spid="15371" grpId="0"/>
      <p:bldP spid="15372" grpId="0"/>
      <p:bldP spid="15373" grpId="0"/>
      <p:bldP spid="1537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2"/>
          <p:cNvGrpSpPr>
            <a:grpSpLocks/>
          </p:cNvGrpSpPr>
          <p:nvPr/>
        </p:nvGrpSpPr>
        <p:grpSpPr bwMode="auto">
          <a:xfrm>
            <a:off x="4967873" y="1035880"/>
            <a:ext cx="4211637" cy="4464050"/>
            <a:chOff x="3360" y="96"/>
            <a:chExt cx="2208" cy="2304"/>
          </a:xfrm>
        </p:grpSpPr>
        <p:grpSp>
          <p:nvGrpSpPr>
            <p:cNvPr id="69638" name="Group 3"/>
            <p:cNvGrpSpPr>
              <a:grpSpLocks/>
            </p:cNvGrpSpPr>
            <p:nvPr/>
          </p:nvGrpSpPr>
          <p:grpSpPr bwMode="auto">
            <a:xfrm flipH="1">
              <a:off x="3360" y="96"/>
              <a:ext cx="2208" cy="2304"/>
              <a:chOff x="2064" y="480"/>
              <a:chExt cx="1900" cy="1920"/>
            </a:xfrm>
          </p:grpSpPr>
          <p:sp>
            <p:nvSpPr>
              <p:cNvPr id="69640" name="Freeform 4"/>
              <p:cNvSpPr>
                <a:spLocks/>
              </p:cNvSpPr>
              <p:nvPr/>
            </p:nvSpPr>
            <p:spPr bwMode="auto">
              <a:xfrm>
                <a:off x="2064" y="480"/>
                <a:ext cx="1900" cy="1920"/>
              </a:xfrm>
              <a:custGeom>
                <a:avLst/>
                <a:gdLst>
                  <a:gd name="T0" fmla="*/ 2 w 3800"/>
                  <a:gd name="T1" fmla="*/ 2 h 3840"/>
                  <a:gd name="T2" fmla="*/ 1 w 3800"/>
                  <a:gd name="T3" fmla="*/ 2 h 3840"/>
                  <a:gd name="T4" fmla="*/ 1 w 3800"/>
                  <a:gd name="T5" fmla="*/ 2 h 3840"/>
                  <a:gd name="T6" fmla="*/ 1 w 3800"/>
                  <a:gd name="T7" fmla="*/ 2 h 3840"/>
                  <a:gd name="T8" fmla="*/ 1 w 3800"/>
                  <a:gd name="T9" fmla="*/ 2 h 3840"/>
                  <a:gd name="T10" fmla="*/ 1 w 3800"/>
                  <a:gd name="T11" fmla="*/ 2 h 3840"/>
                  <a:gd name="T12" fmla="*/ 1 w 3800"/>
                  <a:gd name="T13" fmla="*/ 2 h 3840"/>
                  <a:gd name="T14" fmla="*/ 0 w 3800"/>
                  <a:gd name="T15" fmla="*/ 1 h 3840"/>
                  <a:gd name="T16" fmla="*/ 1 w 3800"/>
                  <a:gd name="T17" fmla="*/ 1 h 3840"/>
                  <a:gd name="T18" fmla="*/ 2 w 3800"/>
                  <a:gd name="T19" fmla="*/ 0 h 3840"/>
                  <a:gd name="T20" fmla="*/ 2 w 3800"/>
                  <a:gd name="T21" fmla="*/ 2 h 3840"/>
                  <a:gd name="T22" fmla="*/ 2 w 3800"/>
                  <a:gd name="T23" fmla="*/ 2 h 3840"/>
                  <a:gd name="T24" fmla="*/ 2 w 3800"/>
                  <a:gd name="T25" fmla="*/ 2 h 3840"/>
                  <a:gd name="T26" fmla="*/ 2 w 3800"/>
                  <a:gd name="T27" fmla="*/ 2 h 3840"/>
                  <a:gd name="T28" fmla="*/ 2 w 3800"/>
                  <a:gd name="T29" fmla="*/ 2 h 3840"/>
                  <a:gd name="T30" fmla="*/ 2 w 3800"/>
                  <a:gd name="T31" fmla="*/ 2 h 3840"/>
                  <a:gd name="T32" fmla="*/ 2 w 3800"/>
                  <a:gd name="T33" fmla="*/ 2 h 3840"/>
                  <a:gd name="T34" fmla="*/ 2 w 3800"/>
                  <a:gd name="T35" fmla="*/ 2 h 3840"/>
                  <a:gd name="T36" fmla="*/ 2 w 3800"/>
                  <a:gd name="T37" fmla="*/ 2 h 3840"/>
                  <a:gd name="T38" fmla="*/ 2 w 3800"/>
                  <a:gd name="T39" fmla="*/ 2 h 3840"/>
                  <a:gd name="T40" fmla="*/ 2 w 3800"/>
                  <a:gd name="T41" fmla="*/ 2 h 384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800" h="3840">
                    <a:moveTo>
                      <a:pt x="3760" y="3060"/>
                    </a:moveTo>
                    <a:lnTo>
                      <a:pt x="1155" y="3840"/>
                    </a:lnTo>
                    <a:lnTo>
                      <a:pt x="970" y="3782"/>
                    </a:lnTo>
                    <a:lnTo>
                      <a:pt x="753" y="2970"/>
                    </a:lnTo>
                    <a:lnTo>
                      <a:pt x="279" y="3158"/>
                    </a:lnTo>
                    <a:lnTo>
                      <a:pt x="169" y="3037"/>
                    </a:lnTo>
                    <a:lnTo>
                      <a:pt x="518" y="2257"/>
                    </a:lnTo>
                    <a:lnTo>
                      <a:pt x="0" y="641"/>
                    </a:lnTo>
                    <a:lnTo>
                      <a:pt x="162" y="543"/>
                    </a:lnTo>
                    <a:lnTo>
                      <a:pt x="3267" y="0"/>
                    </a:lnTo>
                    <a:lnTo>
                      <a:pt x="3715" y="2733"/>
                    </a:lnTo>
                    <a:lnTo>
                      <a:pt x="3800" y="2708"/>
                    </a:lnTo>
                    <a:lnTo>
                      <a:pt x="3800" y="2711"/>
                    </a:lnTo>
                    <a:lnTo>
                      <a:pt x="3800" y="2725"/>
                    </a:lnTo>
                    <a:lnTo>
                      <a:pt x="3798" y="2742"/>
                    </a:lnTo>
                    <a:lnTo>
                      <a:pt x="3794" y="2767"/>
                    </a:lnTo>
                    <a:lnTo>
                      <a:pt x="3787" y="2796"/>
                    </a:lnTo>
                    <a:lnTo>
                      <a:pt x="3777" y="2827"/>
                    </a:lnTo>
                    <a:lnTo>
                      <a:pt x="3762" y="2858"/>
                    </a:lnTo>
                    <a:lnTo>
                      <a:pt x="3740" y="2891"/>
                    </a:lnTo>
                    <a:lnTo>
                      <a:pt x="3760" y="3060"/>
                    </a:lnTo>
                    <a:close/>
                  </a:path>
                </a:pathLst>
              </a:custGeom>
              <a:solidFill>
                <a:srgbClr val="00FF00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1" name="Freeform 5"/>
              <p:cNvSpPr>
                <a:spLocks/>
              </p:cNvSpPr>
              <p:nvPr/>
            </p:nvSpPr>
            <p:spPr bwMode="auto">
              <a:xfrm>
                <a:off x="2126" y="806"/>
                <a:ext cx="460" cy="1467"/>
              </a:xfrm>
              <a:custGeom>
                <a:avLst/>
                <a:gdLst>
                  <a:gd name="T0" fmla="*/ 0 w 922"/>
                  <a:gd name="T1" fmla="*/ 0 h 2931"/>
                  <a:gd name="T2" fmla="*/ 0 w 922"/>
                  <a:gd name="T3" fmla="*/ 1 h 2931"/>
                  <a:gd name="T4" fmla="*/ 0 w 922"/>
                  <a:gd name="T5" fmla="*/ 2 h 2931"/>
                  <a:gd name="T6" fmla="*/ 0 w 922"/>
                  <a:gd name="T7" fmla="*/ 2 h 2931"/>
                  <a:gd name="T8" fmla="*/ 0 w 922"/>
                  <a:gd name="T9" fmla="*/ 0 h 29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2" h="2931">
                    <a:moveTo>
                      <a:pt x="108" y="0"/>
                    </a:moveTo>
                    <a:lnTo>
                      <a:pt x="0" y="61"/>
                    </a:lnTo>
                    <a:lnTo>
                      <a:pt x="884" y="2910"/>
                    </a:lnTo>
                    <a:lnTo>
                      <a:pt x="922" y="2931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rgbClr val="2663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2" name="Freeform 6"/>
              <p:cNvSpPr>
                <a:spLocks/>
              </p:cNvSpPr>
              <p:nvPr/>
            </p:nvSpPr>
            <p:spPr bwMode="auto">
              <a:xfrm>
                <a:off x="2197" y="1711"/>
                <a:ext cx="117" cy="296"/>
              </a:xfrm>
              <a:custGeom>
                <a:avLst/>
                <a:gdLst>
                  <a:gd name="T0" fmla="*/ 0 w 235"/>
                  <a:gd name="T1" fmla="*/ 0 h 593"/>
                  <a:gd name="T2" fmla="*/ 0 w 235"/>
                  <a:gd name="T3" fmla="*/ 0 h 593"/>
                  <a:gd name="T4" fmla="*/ 0 w 235"/>
                  <a:gd name="T5" fmla="*/ 0 h 593"/>
                  <a:gd name="T6" fmla="*/ 0 w 235"/>
                  <a:gd name="T7" fmla="*/ 0 h 59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5" h="593">
                    <a:moveTo>
                      <a:pt x="235" y="0"/>
                    </a:moveTo>
                    <a:lnTo>
                      <a:pt x="0" y="551"/>
                    </a:lnTo>
                    <a:lnTo>
                      <a:pt x="17" y="593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1951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3" name="Freeform 7"/>
              <p:cNvSpPr>
                <a:spLocks/>
              </p:cNvSpPr>
              <p:nvPr/>
            </p:nvSpPr>
            <p:spPr bwMode="auto">
              <a:xfrm>
                <a:off x="2348" y="596"/>
                <a:ext cx="1503" cy="1551"/>
              </a:xfrm>
              <a:custGeom>
                <a:avLst/>
                <a:gdLst>
                  <a:gd name="T0" fmla="*/ 0 w 3007"/>
                  <a:gd name="T1" fmla="*/ 0 h 3103"/>
                  <a:gd name="T2" fmla="*/ 1 w 3007"/>
                  <a:gd name="T3" fmla="*/ 0 h 3103"/>
                  <a:gd name="T4" fmla="*/ 1 w 3007"/>
                  <a:gd name="T5" fmla="*/ 1 h 3103"/>
                  <a:gd name="T6" fmla="*/ 0 w 3007"/>
                  <a:gd name="T7" fmla="*/ 1 h 3103"/>
                  <a:gd name="T8" fmla="*/ 0 w 3007"/>
                  <a:gd name="T9" fmla="*/ 0 h 3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07" h="3103">
                    <a:moveTo>
                      <a:pt x="0" y="480"/>
                    </a:moveTo>
                    <a:lnTo>
                      <a:pt x="2566" y="0"/>
                    </a:lnTo>
                    <a:lnTo>
                      <a:pt x="3007" y="2457"/>
                    </a:lnTo>
                    <a:lnTo>
                      <a:pt x="753" y="3103"/>
                    </a:lnTo>
                    <a:lnTo>
                      <a:pt x="0" y="480"/>
                    </a:lnTo>
                    <a:close/>
                  </a:path>
                </a:pathLst>
              </a:custGeom>
              <a:solidFill>
                <a:srgbClr val="EAEDB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4" name="Freeform 8"/>
              <p:cNvSpPr>
                <a:spLocks/>
              </p:cNvSpPr>
              <p:nvPr/>
            </p:nvSpPr>
            <p:spPr bwMode="auto">
              <a:xfrm>
                <a:off x="2292" y="842"/>
                <a:ext cx="385" cy="1300"/>
              </a:xfrm>
              <a:custGeom>
                <a:avLst/>
                <a:gdLst>
                  <a:gd name="T0" fmla="*/ 1 w 768"/>
                  <a:gd name="T1" fmla="*/ 0 h 2600"/>
                  <a:gd name="T2" fmla="*/ 1 w 768"/>
                  <a:gd name="T3" fmla="*/ 2 h 2600"/>
                  <a:gd name="T4" fmla="*/ 0 w 768"/>
                  <a:gd name="T5" fmla="*/ 1 h 2600"/>
                  <a:gd name="T6" fmla="*/ 1 w 768"/>
                  <a:gd name="T7" fmla="*/ 0 h 2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8" h="2600">
                    <a:moveTo>
                      <a:pt x="54" y="0"/>
                    </a:moveTo>
                    <a:lnTo>
                      <a:pt x="768" y="2600"/>
                    </a:lnTo>
                    <a:lnTo>
                      <a:pt x="0" y="5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5" name="Freeform 9"/>
              <p:cNvSpPr>
                <a:spLocks/>
              </p:cNvSpPr>
              <p:nvPr/>
            </p:nvSpPr>
            <p:spPr bwMode="auto">
              <a:xfrm>
                <a:off x="2378" y="635"/>
                <a:ext cx="1167" cy="975"/>
              </a:xfrm>
              <a:custGeom>
                <a:avLst/>
                <a:gdLst>
                  <a:gd name="T0" fmla="*/ 0 w 2335"/>
                  <a:gd name="T1" fmla="*/ 0 h 1951"/>
                  <a:gd name="T2" fmla="*/ 0 w 2335"/>
                  <a:gd name="T3" fmla="*/ 0 h 1951"/>
                  <a:gd name="T4" fmla="*/ 1 w 2335"/>
                  <a:gd name="T5" fmla="*/ 0 h 1951"/>
                  <a:gd name="T6" fmla="*/ 1 w 2335"/>
                  <a:gd name="T7" fmla="*/ 0 h 1951"/>
                  <a:gd name="T8" fmla="*/ 1 w 2335"/>
                  <a:gd name="T9" fmla="*/ 0 h 1951"/>
                  <a:gd name="T10" fmla="*/ 1 w 2335"/>
                  <a:gd name="T11" fmla="*/ 0 h 1951"/>
                  <a:gd name="T12" fmla="*/ 1 w 2335"/>
                  <a:gd name="T13" fmla="*/ 0 h 1951"/>
                  <a:gd name="T14" fmla="*/ 1 w 2335"/>
                  <a:gd name="T15" fmla="*/ 0 h 1951"/>
                  <a:gd name="T16" fmla="*/ 1 w 2335"/>
                  <a:gd name="T17" fmla="*/ 0 h 1951"/>
                  <a:gd name="T18" fmla="*/ 1 w 2335"/>
                  <a:gd name="T19" fmla="*/ 0 h 1951"/>
                  <a:gd name="T20" fmla="*/ 0 w 2335"/>
                  <a:gd name="T21" fmla="*/ 0 h 1951"/>
                  <a:gd name="T22" fmla="*/ 0 w 2335"/>
                  <a:gd name="T23" fmla="*/ 0 h 1951"/>
                  <a:gd name="T24" fmla="*/ 0 w 2335"/>
                  <a:gd name="T25" fmla="*/ 0 h 1951"/>
                  <a:gd name="T26" fmla="*/ 0 w 2335"/>
                  <a:gd name="T27" fmla="*/ 0 h 1951"/>
                  <a:gd name="T28" fmla="*/ 0 w 2335"/>
                  <a:gd name="T29" fmla="*/ 0 h 1951"/>
                  <a:gd name="T30" fmla="*/ 0 w 2335"/>
                  <a:gd name="T31" fmla="*/ 0 h 1951"/>
                  <a:gd name="T32" fmla="*/ 0 w 2335"/>
                  <a:gd name="T33" fmla="*/ 0 h 1951"/>
                  <a:gd name="T34" fmla="*/ 0 w 2335"/>
                  <a:gd name="T35" fmla="*/ 0 h 1951"/>
                  <a:gd name="T36" fmla="*/ 0 w 2335"/>
                  <a:gd name="T37" fmla="*/ 0 h 1951"/>
                  <a:gd name="T38" fmla="*/ 0 w 2335"/>
                  <a:gd name="T39" fmla="*/ 0 h 1951"/>
                  <a:gd name="T40" fmla="*/ 0 w 2335"/>
                  <a:gd name="T41" fmla="*/ 0 h 1951"/>
                  <a:gd name="T42" fmla="*/ 0 w 2335"/>
                  <a:gd name="T43" fmla="*/ 0 h 1951"/>
                  <a:gd name="T44" fmla="*/ 0 w 2335"/>
                  <a:gd name="T45" fmla="*/ 0 h 1951"/>
                  <a:gd name="T46" fmla="*/ 0 w 2335"/>
                  <a:gd name="T47" fmla="*/ 0 h 1951"/>
                  <a:gd name="T48" fmla="*/ 0 w 2335"/>
                  <a:gd name="T49" fmla="*/ 0 h 1951"/>
                  <a:gd name="T50" fmla="*/ 0 w 2335"/>
                  <a:gd name="T51" fmla="*/ 0 h 1951"/>
                  <a:gd name="T52" fmla="*/ 0 w 2335"/>
                  <a:gd name="T53" fmla="*/ 0 h 1951"/>
                  <a:gd name="T54" fmla="*/ 0 w 2335"/>
                  <a:gd name="T55" fmla="*/ 0 h 1951"/>
                  <a:gd name="T56" fmla="*/ 0 w 2335"/>
                  <a:gd name="T57" fmla="*/ 0 h 1951"/>
                  <a:gd name="T58" fmla="*/ 0 w 2335"/>
                  <a:gd name="T59" fmla="*/ 0 h 1951"/>
                  <a:gd name="T60" fmla="*/ 0 w 2335"/>
                  <a:gd name="T61" fmla="*/ 0 h 1951"/>
                  <a:gd name="T62" fmla="*/ 0 w 2335"/>
                  <a:gd name="T63" fmla="*/ 0 h 1951"/>
                  <a:gd name="T64" fmla="*/ 0 w 2335"/>
                  <a:gd name="T65" fmla="*/ 0 h 1951"/>
                  <a:gd name="T66" fmla="*/ 0 w 2335"/>
                  <a:gd name="T67" fmla="*/ 0 h 1951"/>
                  <a:gd name="T68" fmla="*/ 0 w 2335"/>
                  <a:gd name="T69" fmla="*/ 0 h 195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335" h="1951">
                    <a:moveTo>
                      <a:pt x="446" y="1951"/>
                    </a:moveTo>
                    <a:lnTo>
                      <a:pt x="0" y="435"/>
                    </a:lnTo>
                    <a:lnTo>
                      <a:pt x="2335" y="0"/>
                    </a:lnTo>
                    <a:lnTo>
                      <a:pt x="2329" y="2"/>
                    </a:lnTo>
                    <a:lnTo>
                      <a:pt x="2312" y="6"/>
                    </a:lnTo>
                    <a:lnTo>
                      <a:pt x="2285" y="12"/>
                    </a:lnTo>
                    <a:lnTo>
                      <a:pt x="2246" y="21"/>
                    </a:lnTo>
                    <a:lnTo>
                      <a:pt x="2200" y="33"/>
                    </a:lnTo>
                    <a:lnTo>
                      <a:pt x="2146" y="48"/>
                    </a:lnTo>
                    <a:lnTo>
                      <a:pt x="2083" y="67"/>
                    </a:lnTo>
                    <a:lnTo>
                      <a:pt x="2015" y="89"/>
                    </a:lnTo>
                    <a:lnTo>
                      <a:pt x="1940" y="114"/>
                    </a:lnTo>
                    <a:lnTo>
                      <a:pt x="1861" y="143"/>
                    </a:lnTo>
                    <a:lnTo>
                      <a:pt x="1778" y="175"/>
                    </a:lnTo>
                    <a:lnTo>
                      <a:pt x="1690" y="212"/>
                    </a:lnTo>
                    <a:lnTo>
                      <a:pt x="1601" y="252"/>
                    </a:lnTo>
                    <a:lnTo>
                      <a:pt x="1509" y="297"/>
                    </a:lnTo>
                    <a:lnTo>
                      <a:pt x="1416" y="345"/>
                    </a:lnTo>
                    <a:lnTo>
                      <a:pt x="1324" y="399"/>
                    </a:lnTo>
                    <a:lnTo>
                      <a:pt x="1232" y="456"/>
                    </a:lnTo>
                    <a:lnTo>
                      <a:pt x="1141" y="518"/>
                    </a:lnTo>
                    <a:lnTo>
                      <a:pt x="1053" y="585"/>
                    </a:lnTo>
                    <a:lnTo>
                      <a:pt x="966" y="657"/>
                    </a:lnTo>
                    <a:lnTo>
                      <a:pt x="883" y="734"/>
                    </a:lnTo>
                    <a:lnTo>
                      <a:pt x="806" y="817"/>
                    </a:lnTo>
                    <a:lnTo>
                      <a:pt x="733" y="903"/>
                    </a:lnTo>
                    <a:lnTo>
                      <a:pt x="666" y="998"/>
                    </a:lnTo>
                    <a:lnTo>
                      <a:pt x="606" y="1096"/>
                    </a:lnTo>
                    <a:lnTo>
                      <a:pt x="554" y="1200"/>
                    </a:lnTo>
                    <a:lnTo>
                      <a:pt x="512" y="1310"/>
                    </a:lnTo>
                    <a:lnTo>
                      <a:pt x="477" y="1425"/>
                    </a:lnTo>
                    <a:lnTo>
                      <a:pt x="452" y="1546"/>
                    </a:lnTo>
                    <a:lnTo>
                      <a:pt x="439" y="1675"/>
                    </a:lnTo>
                    <a:lnTo>
                      <a:pt x="437" y="1810"/>
                    </a:lnTo>
                    <a:lnTo>
                      <a:pt x="446" y="1951"/>
                    </a:lnTo>
                    <a:close/>
                  </a:path>
                </a:pathLst>
              </a:custGeom>
              <a:solidFill>
                <a:srgbClr val="C6C687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6" name="Freeform 10"/>
              <p:cNvSpPr>
                <a:spLocks/>
              </p:cNvSpPr>
              <p:nvPr/>
            </p:nvSpPr>
            <p:spPr bwMode="auto">
              <a:xfrm>
                <a:off x="2684" y="2139"/>
                <a:ext cx="347" cy="103"/>
              </a:xfrm>
              <a:custGeom>
                <a:avLst/>
                <a:gdLst>
                  <a:gd name="T0" fmla="*/ 0 w 695"/>
                  <a:gd name="T1" fmla="*/ 1 h 206"/>
                  <a:gd name="T2" fmla="*/ 0 w 695"/>
                  <a:gd name="T3" fmla="*/ 0 h 206"/>
                  <a:gd name="T4" fmla="*/ 0 w 695"/>
                  <a:gd name="T5" fmla="*/ 1 h 206"/>
                  <a:gd name="T6" fmla="*/ 0 w 695"/>
                  <a:gd name="T7" fmla="*/ 1 h 206"/>
                  <a:gd name="T8" fmla="*/ 0 w 695"/>
                  <a:gd name="T9" fmla="*/ 1 h 206"/>
                  <a:gd name="T10" fmla="*/ 0 w 695"/>
                  <a:gd name="T11" fmla="*/ 1 h 206"/>
                  <a:gd name="T12" fmla="*/ 0 w 695"/>
                  <a:gd name="T13" fmla="*/ 1 h 206"/>
                  <a:gd name="T14" fmla="*/ 0 w 695"/>
                  <a:gd name="T15" fmla="*/ 1 h 206"/>
                  <a:gd name="T16" fmla="*/ 0 w 695"/>
                  <a:gd name="T17" fmla="*/ 1 h 206"/>
                  <a:gd name="T18" fmla="*/ 0 w 695"/>
                  <a:gd name="T19" fmla="*/ 1 h 206"/>
                  <a:gd name="T20" fmla="*/ 0 w 695"/>
                  <a:gd name="T21" fmla="*/ 1 h 206"/>
                  <a:gd name="T22" fmla="*/ 0 w 695"/>
                  <a:gd name="T23" fmla="*/ 1 h 206"/>
                  <a:gd name="T24" fmla="*/ 0 w 695"/>
                  <a:gd name="T25" fmla="*/ 1 h 206"/>
                  <a:gd name="T26" fmla="*/ 0 w 695"/>
                  <a:gd name="T27" fmla="*/ 1 h 206"/>
                  <a:gd name="T28" fmla="*/ 0 w 695"/>
                  <a:gd name="T29" fmla="*/ 1 h 206"/>
                  <a:gd name="T30" fmla="*/ 0 w 695"/>
                  <a:gd name="T31" fmla="*/ 1 h 206"/>
                  <a:gd name="T32" fmla="*/ 0 w 695"/>
                  <a:gd name="T33" fmla="*/ 1 h 206"/>
                  <a:gd name="T34" fmla="*/ 0 w 695"/>
                  <a:gd name="T35" fmla="*/ 1 h 206"/>
                  <a:gd name="T36" fmla="*/ 0 w 695"/>
                  <a:gd name="T37" fmla="*/ 1 h 20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95" h="206">
                    <a:moveTo>
                      <a:pt x="0" y="206"/>
                    </a:moveTo>
                    <a:lnTo>
                      <a:pt x="693" y="0"/>
                    </a:lnTo>
                    <a:lnTo>
                      <a:pt x="693" y="2"/>
                    </a:lnTo>
                    <a:lnTo>
                      <a:pt x="695" y="6"/>
                    </a:lnTo>
                    <a:lnTo>
                      <a:pt x="695" y="14"/>
                    </a:lnTo>
                    <a:lnTo>
                      <a:pt x="693" y="25"/>
                    </a:lnTo>
                    <a:lnTo>
                      <a:pt x="689" y="37"/>
                    </a:lnTo>
                    <a:lnTo>
                      <a:pt x="683" y="50"/>
                    </a:lnTo>
                    <a:lnTo>
                      <a:pt x="674" y="66"/>
                    </a:lnTo>
                    <a:lnTo>
                      <a:pt x="660" y="81"/>
                    </a:lnTo>
                    <a:lnTo>
                      <a:pt x="641" y="98"/>
                    </a:lnTo>
                    <a:lnTo>
                      <a:pt x="616" y="116"/>
                    </a:lnTo>
                    <a:lnTo>
                      <a:pt x="583" y="131"/>
                    </a:lnTo>
                    <a:lnTo>
                      <a:pt x="543" y="148"/>
                    </a:lnTo>
                    <a:lnTo>
                      <a:pt x="495" y="164"/>
                    </a:lnTo>
                    <a:lnTo>
                      <a:pt x="437" y="177"/>
                    </a:lnTo>
                    <a:lnTo>
                      <a:pt x="369" y="191"/>
                    </a:lnTo>
                    <a:lnTo>
                      <a:pt x="290" y="200"/>
                    </a:lnTo>
                    <a:lnTo>
                      <a:pt x="0" y="206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7" name="Freeform 11"/>
              <p:cNvSpPr>
                <a:spLocks/>
              </p:cNvSpPr>
              <p:nvPr/>
            </p:nvSpPr>
            <p:spPr bwMode="auto">
              <a:xfrm>
                <a:off x="3579" y="1878"/>
                <a:ext cx="338" cy="104"/>
              </a:xfrm>
              <a:custGeom>
                <a:avLst/>
                <a:gdLst>
                  <a:gd name="T0" fmla="*/ 0 w 676"/>
                  <a:gd name="T1" fmla="*/ 1 h 208"/>
                  <a:gd name="T2" fmla="*/ 1 w 676"/>
                  <a:gd name="T3" fmla="*/ 0 h 208"/>
                  <a:gd name="T4" fmla="*/ 1 w 676"/>
                  <a:gd name="T5" fmla="*/ 1 h 208"/>
                  <a:gd name="T6" fmla="*/ 1 w 676"/>
                  <a:gd name="T7" fmla="*/ 1 h 208"/>
                  <a:gd name="T8" fmla="*/ 1 w 676"/>
                  <a:gd name="T9" fmla="*/ 1 h 208"/>
                  <a:gd name="T10" fmla="*/ 1 w 676"/>
                  <a:gd name="T11" fmla="*/ 1 h 208"/>
                  <a:gd name="T12" fmla="*/ 1 w 676"/>
                  <a:gd name="T13" fmla="*/ 1 h 208"/>
                  <a:gd name="T14" fmla="*/ 1 w 676"/>
                  <a:gd name="T15" fmla="*/ 1 h 208"/>
                  <a:gd name="T16" fmla="*/ 1 w 676"/>
                  <a:gd name="T17" fmla="*/ 1 h 208"/>
                  <a:gd name="T18" fmla="*/ 1 w 676"/>
                  <a:gd name="T19" fmla="*/ 1 h 208"/>
                  <a:gd name="T20" fmla="*/ 1 w 676"/>
                  <a:gd name="T21" fmla="*/ 1 h 208"/>
                  <a:gd name="T22" fmla="*/ 1 w 676"/>
                  <a:gd name="T23" fmla="*/ 1 h 208"/>
                  <a:gd name="T24" fmla="*/ 1 w 676"/>
                  <a:gd name="T25" fmla="*/ 1 h 208"/>
                  <a:gd name="T26" fmla="*/ 1 w 676"/>
                  <a:gd name="T27" fmla="*/ 1 h 208"/>
                  <a:gd name="T28" fmla="*/ 1 w 676"/>
                  <a:gd name="T29" fmla="*/ 1 h 208"/>
                  <a:gd name="T30" fmla="*/ 1 w 676"/>
                  <a:gd name="T31" fmla="*/ 1 h 208"/>
                  <a:gd name="T32" fmla="*/ 1 w 676"/>
                  <a:gd name="T33" fmla="*/ 1 h 208"/>
                  <a:gd name="T34" fmla="*/ 1 w 676"/>
                  <a:gd name="T35" fmla="*/ 1 h 208"/>
                  <a:gd name="T36" fmla="*/ 0 w 676"/>
                  <a:gd name="T37" fmla="*/ 1 h 20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76" h="208">
                    <a:moveTo>
                      <a:pt x="0" y="199"/>
                    </a:moveTo>
                    <a:lnTo>
                      <a:pt x="676" y="0"/>
                    </a:lnTo>
                    <a:lnTo>
                      <a:pt x="676" y="2"/>
                    </a:lnTo>
                    <a:lnTo>
                      <a:pt x="674" y="6"/>
                    </a:lnTo>
                    <a:lnTo>
                      <a:pt x="670" y="14"/>
                    </a:lnTo>
                    <a:lnTo>
                      <a:pt x="664" y="25"/>
                    </a:lnTo>
                    <a:lnTo>
                      <a:pt x="657" y="37"/>
                    </a:lnTo>
                    <a:lnTo>
                      <a:pt x="645" y="52"/>
                    </a:lnTo>
                    <a:lnTo>
                      <a:pt x="630" y="68"/>
                    </a:lnTo>
                    <a:lnTo>
                      <a:pt x="612" y="83"/>
                    </a:lnTo>
                    <a:lnTo>
                      <a:pt x="587" y="100"/>
                    </a:lnTo>
                    <a:lnTo>
                      <a:pt x="558" y="118"/>
                    </a:lnTo>
                    <a:lnTo>
                      <a:pt x="524" y="135"/>
                    </a:lnTo>
                    <a:lnTo>
                      <a:pt x="483" y="152"/>
                    </a:lnTo>
                    <a:lnTo>
                      <a:pt x="435" y="168"/>
                    </a:lnTo>
                    <a:lnTo>
                      <a:pt x="379" y="183"/>
                    </a:lnTo>
                    <a:lnTo>
                      <a:pt x="318" y="197"/>
                    </a:lnTo>
                    <a:lnTo>
                      <a:pt x="247" y="208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9639" name="Text Box 12"/>
            <p:cNvSpPr txBox="1">
              <a:spLocks noChangeArrowheads="1"/>
            </p:cNvSpPr>
            <p:nvPr/>
          </p:nvSpPr>
          <p:spPr bwMode="auto">
            <a:xfrm rot="940369">
              <a:off x="3511" y="734"/>
              <a:ext cx="1633" cy="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8000" b="1">
                  <a:solidFill>
                    <a:srgbClr val="FF0000"/>
                  </a:solidFill>
                  <a:latin typeface="Arial Narrow" pitchFamily="34" charset="0"/>
                </a:rPr>
                <a:t>Д/З </a:t>
              </a:r>
            </a:p>
          </p:txBody>
        </p:sp>
      </p:grpSp>
      <p:sp>
        <p:nvSpPr>
          <p:cNvPr id="24589" name="AutoShape 13"/>
          <p:cNvSpPr>
            <a:spLocks noChangeArrowheads="1"/>
          </p:cNvSpPr>
          <p:nvPr/>
        </p:nvSpPr>
        <p:spPr bwMode="auto">
          <a:xfrm>
            <a:off x="230726" y="3327740"/>
            <a:ext cx="4051870" cy="1200329"/>
          </a:xfrm>
          <a:prstGeom prst="wedgeRectCallout">
            <a:avLst>
              <a:gd name="adj1" fmla="val 110847"/>
              <a:gd name="adj2" fmla="val -30845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lvl="0" indent="-342900" algn="ctr">
              <a:defRPr/>
            </a:pPr>
            <a:r>
              <a:rPr lang="ru-RU" altLang="ru-RU" dirty="0"/>
              <a:t> </a:t>
            </a:r>
            <a:r>
              <a:rPr lang="ru-RU" sz="2400" b="1" dirty="0">
                <a:solidFill>
                  <a:srgbClr val="002060"/>
                </a:solidFill>
              </a:rPr>
              <a:t>РТ:  </a:t>
            </a:r>
            <a:r>
              <a:rPr lang="ru-RU" sz="2400" b="1" dirty="0" smtClean="0">
                <a:solidFill>
                  <a:srgbClr val="002060"/>
                </a:solidFill>
              </a:rPr>
              <a:t>№104</a:t>
            </a:r>
          </a:p>
          <a:p>
            <a:pPr marL="342900" lvl="0" indent="-342900" algn="ctr">
              <a:defRPr/>
            </a:pPr>
            <a:r>
              <a:rPr lang="ru-RU" sz="2400" b="1" dirty="0">
                <a:solidFill>
                  <a:srgbClr val="002060"/>
                </a:solidFill>
              </a:rPr>
              <a:t>(построить одну из цепочек по выбору )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>
            <a:off x="193687" y="1204716"/>
            <a:ext cx="3673475" cy="523220"/>
          </a:xfrm>
          <a:prstGeom prst="wedgeRectCallout">
            <a:avLst>
              <a:gd name="adj1" fmla="val 106364"/>
              <a:gd name="adj2" fmla="val 171537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002060"/>
                </a:solidFill>
              </a:rPr>
              <a:t>§</a:t>
            </a:r>
            <a:r>
              <a:rPr lang="ru-RU" sz="2800" b="1" dirty="0">
                <a:solidFill>
                  <a:srgbClr val="002060"/>
                </a:solidFill>
              </a:rPr>
              <a:t>8 (1,3)  </a:t>
            </a:r>
          </a:p>
        </p:txBody>
      </p:sp>
      <p:sp>
        <p:nvSpPr>
          <p:cNvPr id="24591" name="AutoShape 15"/>
          <p:cNvSpPr>
            <a:spLocks noChangeArrowheads="1"/>
          </p:cNvSpPr>
          <p:nvPr/>
        </p:nvSpPr>
        <p:spPr bwMode="auto">
          <a:xfrm>
            <a:off x="276970" y="2298876"/>
            <a:ext cx="4824412" cy="461665"/>
          </a:xfrm>
          <a:prstGeom prst="wedgeRectCallout">
            <a:avLst>
              <a:gd name="adj1" fmla="val 66322"/>
              <a:gd name="adj2" fmla="val 139322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400" b="1" dirty="0">
                <a:solidFill>
                  <a:srgbClr val="002060"/>
                </a:solidFill>
              </a:rPr>
              <a:t>№ </a:t>
            </a:r>
            <a:r>
              <a:rPr lang="ru-RU" sz="2400" b="1" dirty="0" smtClean="0">
                <a:solidFill>
                  <a:srgbClr val="002060"/>
                </a:solidFill>
              </a:rPr>
              <a:t>102, № </a:t>
            </a:r>
            <a:r>
              <a:rPr lang="ru-RU" sz="2400" b="1" dirty="0">
                <a:solidFill>
                  <a:srgbClr val="002060"/>
                </a:solidFill>
              </a:rPr>
              <a:t>105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chemeClr val="bg1"/>
                </a:solidFill>
              </a:rPr>
              <a:t>Домашнее задание: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250252" y="4899766"/>
            <a:ext cx="5571032" cy="1015663"/>
          </a:xfrm>
          <a:prstGeom prst="wedgeRectCallout">
            <a:avLst>
              <a:gd name="adj1" fmla="val 71675"/>
              <a:gd name="adj2" fmla="val -141214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altLang="ru-RU" b="1" dirty="0" smtClean="0"/>
              <a:t>Составить кроссворд  «Способы представления информации» </a:t>
            </a:r>
          </a:p>
          <a:p>
            <a:pPr marL="342900" lvl="0" indent="-342900" algn="ctr">
              <a:defRPr/>
            </a:pPr>
            <a:r>
              <a:rPr lang="en-US" sz="2400" b="1" dirty="0" smtClean="0">
                <a:solidFill>
                  <a:srgbClr val="002060"/>
                </a:solidFill>
              </a:rPr>
              <a:t>http</a:t>
            </a:r>
            <a:r>
              <a:rPr lang="en-US" sz="2400" b="1" dirty="0">
                <a:solidFill>
                  <a:srgbClr val="002060"/>
                </a:solidFill>
              </a:rPr>
              <a:t>://puzzlecup.com/crossword-ru/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61245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9" grpId="0" animBg="1" autoUpdateAnimBg="0"/>
      <p:bldP spid="24590" grpId="0" animBg="1" autoUpdateAnimBg="0"/>
      <p:bldP spid="24591" grpId="0" animBg="1" autoUpdateAnimBg="0"/>
      <p:bldP spid="17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Group 2"/>
          <p:cNvGrpSpPr>
            <a:grpSpLocks/>
          </p:cNvGrpSpPr>
          <p:nvPr/>
        </p:nvGrpSpPr>
        <p:grpSpPr bwMode="auto">
          <a:xfrm>
            <a:off x="4964224" y="686151"/>
            <a:ext cx="4211637" cy="4464050"/>
            <a:chOff x="3360" y="96"/>
            <a:chExt cx="2208" cy="2304"/>
          </a:xfrm>
        </p:grpSpPr>
        <p:grpSp>
          <p:nvGrpSpPr>
            <p:cNvPr id="70662" name="Group 3"/>
            <p:cNvGrpSpPr>
              <a:grpSpLocks/>
            </p:cNvGrpSpPr>
            <p:nvPr/>
          </p:nvGrpSpPr>
          <p:grpSpPr bwMode="auto">
            <a:xfrm flipH="1">
              <a:off x="3360" y="96"/>
              <a:ext cx="2208" cy="2304"/>
              <a:chOff x="2064" y="480"/>
              <a:chExt cx="1900" cy="1920"/>
            </a:xfrm>
          </p:grpSpPr>
          <p:sp>
            <p:nvSpPr>
              <p:cNvPr id="70664" name="Freeform 4"/>
              <p:cNvSpPr>
                <a:spLocks/>
              </p:cNvSpPr>
              <p:nvPr/>
            </p:nvSpPr>
            <p:spPr bwMode="auto">
              <a:xfrm>
                <a:off x="2064" y="480"/>
                <a:ext cx="1900" cy="1920"/>
              </a:xfrm>
              <a:custGeom>
                <a:avLst/>
                <a:gdLst>
                  <a:gd name="T0" fmla="*/ 2 w 3800"/>
                  <a:gd name="T1" fmla="*/ 2 h 3840"/>
                  <a:gd name="T2" fmla="*/ 1 w 3800"/>
                  <a:gd name="T3" fmla="*/ 2 h 3840"/>
                  <a:gd name="T4" fmla="*/ 1 w 3800"/>
                  <a:gd name="T5" fmla="*/ 2 h 3840"/>
                  <a:gd name="T6" fmla="*/ 1 w 3800"/>
                  <a:gd name="T7" fmla="*/ 2 h 3840"/>
                  <a:gd name="T8" fmla="*/ 1 w 3800"/>
                  <a:gd name="T9" fmla="*/ 2 h 3840"/>
                  <a:gd name="T10" fmla="*/ 1 w 3800"/>
                  <a:gd name="T11" fmla="*/ 2 h 3840"/>
                  <a:gd name="T12" fmla="*/ 1 w 3800"/>
                  <a:gd name="T13" fmla="*/ 2 h 3840"/>
                  <a:gd name="T14" fmla="*/ 0 w 3800"/>
                  <a:gd name="T15" fmla="*/ 1 h 3840"/>
                  <a:gd name="T16" fmla="*/ 1 w 3800"/>
                  <a:gd name="T17" fmla="*/ 1 h 3840"/>
                  <a:gd name="T18" fmla="*/ 2 w 3800"/>
                  <a:gd name="T19" fmla="*/ 0 h 3840"/>
                  <a:gd name="T20" fmla="*/ 2 w 3800"/>
                  <a:gd name="T21" fmla="*/ 2 h 3840"/>
                  <a:gd name="T22" fmla="*/ 2 w 3800"/>
                  <a:gd name="T23" fmla="*/ 2 h 3840"/>
                  <a:gd name="T24" fmla="*/ 2 w 3800"/>
                  <a:gd name="T25" fmla="*/ 2 h 3840"/>
                  <a:gd name="T26" fmla="*/ 2 w 3800"/>
                  <a:gd name="T27" fmla="*/ 2 h 3840"/>
                  <a:gd name="T28" fmla="*/ 2 w 3800"/>
                  <a:gd name="T29" fmla="*/ 2 h 3840"/>
                  <a:gd name="T30" fmla="*/ 2 w 3800"/>
                  <a:gd name="T31" fmla="*/ 2 h 3840"/>
                  <a:gd name="T32" fmla="*/ 2 w 3800"/>
                  <a:gd name="T33" fmla="*/ 2 h 3840"/>
                  <a:gd name="T34" fmla="*/ 2 w 3800"/>
                  <a:gd name="T35" fmla="*/ 2 h 3840"/>
                  <a:gd name="T36" fmla="*/ 2 w 3800"/>
                  <a:gd name="T37" fmla="*/ 2 h 3840"/>
                  <a:gd name="T38" fmla="*/ 2 w 3800"/>
                  <a:gd name="T39" fmla="*/ 2 h 3840"/>
                  <a:gd name="T40" fmla="*/ 2 w 3800"/>
                  <a:gd name="T41" fmla="*/ 2 h 384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800" h="3840">
                    <a:moveTo>
                      <a:pt x="3760" y="3060"/>
                    </a:moveTo>
                    <a:lnTo>
                      <a:pt x="1155" y="3840"/>
                    </a:lnTo>
                    <a:lnTo>
                      <a:pt x="970" y="3782"/>
                    </a:lnTo>
                    <a:lnTo>
                      <a:pt x="753" y="2970"/>
                    </a:lnTo>
                    <a:lnTo>
                      <a:pt x="279" y="3158"/>
                    </a:lnTo>
                    <a:lnTo>
                      <a:pt x="169" y="3037"/>
                    </a:lnTo>
                    <a:lnTo>
                      <a:pt x="518" y="2257"/>
                    </a:lnTo>
                    <a:lnTo>
                      <a:pt x="0" y="641"/>
                    </a:lnTo>
                    <a:lnTo>
                      <a:pt x="162" y="543"/>
                    </a:lnTo>
                    <a:lnTo>
                      <a:pt x="3267" y="0"/>
                    </a:lnTo>
                    <a:lnTo>
                      <a:pt x="3715" y="2733"/>
                    </a:lnTo>
                    <a:lnTo>
                      <a:pt x="3800" y="2708"/>
                    </a:lnTo>
                    <a:lnTo>
                      <a:pt x="3800" y="2711"/>
                    </a:lnTo>
                    <a:lnTo>
                      <a:pt x="3800" y="2725"/>
                    </a:lnTo>
                    <a:lnTo>
                      <a:pt x="3798" y="2742"/>
                    </a:lnTo>
                    <a:lnTo>
                      <a:pt x="3794" y="2767"/>
                    </a:lnTo>
                    <a:lnTo>
                      <a:pt x="3787" y="2796"/>
                    </a:lnTo>
                    <a:lnTo>
                      <a:pt x="3777" y="2827"/>
                    </a:lnTo>
                    <a:lnTo>
                      <a:pt x="3762" y="2858"/>
                    </a:lnTo>
                    <a:lnTo>
                      <a:pt x="3740" y="2891"/>
                    </a:lnTo>
                    <a:lnTo>
                      <a:pt x="3760" y="3060"/>
                    </a:lnTo>
                    <a:close/>
                  </a:path>
                </a:pathLst>
              </a:custGeom>
              <a:solidFill>
                <a:srgbClr val="00FF00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65" name="Freeform 5"/>
              <p:cNvSpPr>
                <a:spLocks/>
              </p:cNvSpPr>
              <p:nvPr/>
            </p:nvSpPr>
            <p:spPr bwMode="auto">
              <a:xfrm>
                <a:off x="2126" y="806"/>
                <a:ext cx="460" cy="1467"/>
              </a:xfrm>
              <a:custGeom>
                <a:avLst/>
                <a:gdLst>
                  <a:gd name="T0" fmla="*/ 0 w 922"/>
                  <a:gd name="T1" fmla="*/ 0 h 2931"/>
                  <a:gd name="T2" fmla="*/ 0 w 922"/>
                  <a:gd name="T3" fmla="*/ 1 h 2931"/>
                  <a:gd name="T4" fmla="*/ 0 w 922"/>
                  <a:gd name="T5" fmla="*/ 2 h 2931"/>
                  <a:gd name="T6" fmla="*/ 0 w 922"/>
                  <a:gd name="T7" fmla="*/ 2 h 2931"/>
                  <a:gd name="T8" fmla="*/ 0 w 922"/>
                  <a:gd name="T9" fmla="*/ 0 h 29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2" h="2931">
                    <a:moveTo>
                      <a:pt x="108" y="0"/>
                    </a:moveTo>
                    <a:lnTo>
                      <a:pt x="0" y="61"/>
                    </a:lnTo>
                    <a:lnTo>
                      <a:pt x="884" y="2910"/>
                    </a:lnTo>
                    <a:lnTo>
                      <a:pt x="922" y="2931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rgbClr val="2663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66" name="Freeform 6"/>
              <p:cNvSpPr>
                <a:spLocks/>
              </p:cNvSpPr>
              <p:nvPr/>
            </p:nvSpPr>
            <p:spPr bwMode="auto">
              <a:xfrm>
                <a:off x="2197" y="1711"/>
                <a:ext cx="117" cy="296"/>
              </a:xfrm>
              <a:custGeom>
                <a:avLst/>
                <a:gdLst>
                  <a:gd name="T0" fmla="*/ 0 w 235"/>
                  <a:gd name="T1" fmla="*/ 0 h 593"/>
                  <a:gd name="T2" fmla="*/ 0 w 235"/>
                  <a:gd name="T3" fmla="*/ 0 h 593"/>
                  <a:gd name="T4" fmla="*/ 0 w 235"/>
                  <a:gd name="T5" fmla="*/ 0 h 593"/>
                  <a:gd name="T6" fmla="*/ 0 w 235"/>
                  <a:gd name="T7" fmla="*/ 0 h 59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5" h="593">
                    <a:moveTo>
                      <a:pt x="235" y="0"/>
                    </a:moveTo>
                    <a:lnTo>
                      <a:pt x="0" y="551"/>
                    </a:lnTo>
                    <a:lnTo>
                      <a:pt x="17" y="593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1951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67" name="Freeform 7"/>
              <p:cNvSpPr>
                <a:spLocks/>
              </p:cNvSpPr>
              <p:nvPr/>
            </p:nvSpPr>
            <p:spPr bwMode="auto">
              <a:xfrm>
                <a:off x="2348" y="596"/>
                <a:ext cx="1503" cy="1551"/>
              </a:xfrm>
              <a:custGeom>
                <a:avLst/>
                <a:gdLst>
                  <a:gd name="T0" fmla="*/ 0 w 3007"/>
                  <a:gd name="T1" fmla="*/ 0 h 3103"/>
                  <a:gd name="T2" fmla="*/ 1 w 3007"/>
                  <a:gd name="T3" fmla="*/ 0 h 3103"/>
                  <a:gd name="T4" fmla="*/ 1 w 3007"/>
                  <a:gd name="T5" fmla="*/ 1 h 3103"/>
                  <a:gd name="T6" fmla="*/ 0 w 3007"/>
                  <a:gd name="T7" fmla="*/ 1 h 3103"/>
                  <a:gd name="T8" fmla="*/ 0 w 3007"/>
                  <a:gd name="T9" fmla="*/ 0 h 3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07" h="3103">
                    <a:moveTo>
                      <a:pt x="0" y="480"/>
                    </a:moveTo>
                    <a:lnTo>
                      <a:pt x="2566" y="0"/>
                    </a:lnTo>
                    <a:lnTo>
                      <a:pt x="3007" y="2457"/>
                    </a:lnTo>
                    <a:lnTo>
                      <a:pt x="753" y="3103"/>
                    </a:lnTo>
                    <a:lnTo>
                      <a:pt x="0" y="480"/>
                    </a:lnTo>
                    <a:close/>
                  </a:path>
                </a:pathLst>
              </a:custGeom>
              <a:solidFill>
                <a:srgbClr val="EAEDB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68" name="Freeform 8"/>
              <p:cNvSpPr>
                <a:spLocks/>
              </p:cNvSpPr>
              <p:nvPr/>
            </p:nvSpPr>
            <p:spPr bwMode="auto">
              <a:xfrm>
                <a:off x="2292" y="842"/>
                <a:ext cx="385" cy="1300"/>
              </a:xfrm>
              <a:custGeom>
                <a:avLst/>
                <a:gdLst>
                  <a:gd name="T0" fmla="*/ 1 w 768"/>
                  <a:gd name="T1" fmla="*/ 0 h 2600"/>
                  <a:gd name="T2" fmla="*/ 1 w 768"/>
                  <a:gd name="T3" fmla="*/ 2 h 2600"/>
                  <a:gd name="T4" fmla="*/ 0 w 768"/>
                  <a:gd name="T5" fmla="*/ 1 h 2600"/>
                  <a:gd name="T6" fmla="*/ 1 w 768"/>
                  <a:gd name="T7" fmla="*/ 0 h 2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8" h="2600">
                    <a:moveTo>
                      <a:pt x="54" y="0"/>
                    </a:moveTo>
                    <a:lnTo>
                      <a:pt x="768" y="2600"/>
                    </a:lnTo>
                    <a:lnTo>
                      <a:pt x="0" y="5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69" name="Freeform 9"/>
              <p:cNvSpPr>
                <a:spLocks/>
              </p:cNvSpPr>
              <p:nvPr/>
            </p:nvSpPr>
            <p:spPr bwMode="auto">
              <a:xfrm>
                <a:off x="2378" y="635"/>
                <a:ext cx="1167" cy="975"/>
              </a:xfrm>
              <a:custGeom>
                <a:avLst/>
                <a:gdLst>
                  <a:gd name="T0" fmla="*/ 0 w 2335"/>
                  <a:gd name="T1" fmla="*/ 0 h 1951"/>
                  <a:gd name="T2" fmla="*/ 0 w 2335"/>
                  <a:gd name="T3" fmla="*/ 0 h 1951"/>
                  <a:gd name="T4" fmla="*/ 1 w 2335"/>
                  <a:gd name="T5" fmla="*/ 0 h 1951"/>
                  <a:gd name="T6" fmla="*/ 1 w 2335"/>
                  <a:gd name="T7" fmla="*/ 0 h 1951"/>
                  <a:gd name="T8" fmla="*/ 1 w 2335"/>
                  <a:gd name="T9" fmla="*/ 0 h 1951"/>
                  <a:gd name="T10" fmla="*/ 1 w 2335"/>
                  <a:gd name="T11" fmla="*/ 0 h 1951"/>
                  <a:gd name="T12" fmla="*/ 1 w 2335"/>
                  <a:gd name="T13" fmla="*/ 0 h 1951"/>
                  <a:gd name="T14" fmla="*/ 1 w 2335"/>
                  <a:gd name="T15" fmla="*/ 0 h 1951"/>
                  <a:gd name="T16" fmla="*/ 1 w 2335"/>
                  <a:gd name="T17" fmla="*/ 0 h 1951"/>
                  <a:gd name="T18" fmla="*/ 1 w 2335"/>
                  <a:gd name="T19" fmla="*/ 0 h 1951"/>
                  <a:gd name="T20" fmla="*/ 0 w 2335"/>
                  <a:gd name="T21" fmla="*/ 0 h 1951"/>
                  <a:gd name="T22" fmla="*/ 0 w 2335"/>
                  <a:gd name="T23" fmla="*/ 0 h 1951"/>
                  <a:gd name="T24" fmla="*/ 0 w 2335"/>
                  <a:gd name="T25" fmla="*/ 0 h 1951"/>
                  <a:gd name="T26" fmla="*/ 0 w 2335"/>
                  <a:gd name="T27" fmla="*/ 0 h 1951"/>
                  <a:gd name="T28" fmla="*/ 0 w 2335"/>
                  <a:gd name="T29" fmla="*/ 0 h 1951"/>
                  <a:gd name="T30" fmla="*/ 0 w 2335"/>
                  <a:gd name="T31" fmla="*/ 0 h 1951"/>
                  <a:gd name="T32" fmla="*/ 0 w 2335"/>
                  <a:gd name="T33" fmla="*/ 0 h 1951"/>
                  <a:gd name="T34" fmla="*/ 0 w 2335"/>
                  <a:gd name="T35" fmla="*/ 0 h 1951"/>
                  <a:gd name="T36" fmla="*/ 0 w 2335"/>
                  <a:gd name="T37" fmla="*/ 0 h 1951"/>
                  <a:gd name="T38" fmla="*/ 0 w 2335"/>
                  <a:gd name="T39" fmla="*/ 0 h 1951"/>
                  <a:gd name="T40" fmla="*/ 0 w 2335"/>
                  <a:gd name="T41" fmla="*/ 0 h 1951"/>
                  <a:gd name="T42" fmla="*/ 0 w 2335"/>
                  <a:gd name="T43" fmla="*/ 0 h 1951"/>
                  <a:gd name="T44" fmla="*/ 0 w 2335"/>
                  <a:gd name="T45" fmla="*/ 0 h 1951"/>
                  <a:gd name="T46" fmla="*/ 0 w 2335"/>
                  <a:gd name="T47" fmla="*/ 0 h 1951"/>
                  <a:gd name="T48" fmla="*/ 0 w 2335"/>
                  <a:gd name="T49" fmla="*/ 0 h 1951"/>
                  <a:gd name="T50" fmla="*/ 0 w 2335"/>
                  <a:gd name="T51" fmla="*/ 0 h 1951"/>
                  <a:gd name="T52" fmla="*/ 0 w 2335"/>
                  <a:gd name="T53" fmla="*/ 0 h 1951"/>
                  <a:gd name="T54" fmla="*/ 0 w 2335"/>
                  <a:gd name="T55" fmla="*/ 0 h 1951"/>
                  <a:gd name="T56" fmla="*/ 0 w 2335"/>
                  <a:gd name="T57" fmla="*/ 0 h 1951"/>
                  <a:gd name="T58" fmla="*/ 0 w 2335"/>
                  <a:gd name="T59" fmla="*/ 0 h 1951"/>
                  <a:gd name="T60" fmla="*/ 0 w 2335"/>
                  <a:gd name="T61" fmla="*/ 0 h 1951"/>
                  <a:gd name="T62" fmla="*/ 0 w 2335"/>
                  <a:gd name="T63" fmla="*/ 0 h 1951"/>
                  <a:gd name="T64" fmla="*/ 0 w 2335"/>
                  <a:gd name="T65" fmla="*/ 0 h 1951"/>
                  <a:gd name="T66" fmla="*/ 0 w 2335"/>
                  <a:gd name="T67" fmla="*/ 0 h 1951"/>
                  <a:gd name="T68" fmla="*/ 0 w 2335"/>
                  <a:gd name="T69" fmla="*/ 0 h 195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335" h="1951">
                    <a:moveTo>
                      <a:pt x="446" y="1951"/>
                    </a:moveTo>
                    <a:lnTo>
                      <a:pt x="0" y="435"/>
                    </a:lnTo>
                    <a:lnTo>
                      <a:pt x="2335" y="0"/>
                    </a:lnTo>
                    <a:lnTo>
                      <a:pt x="2329" y="2"/>
                    </a:lnTo>
                    <a:lnTo>
                      <a:pt x="2312" y="6"/>
                    </a:lnTo>
                    <a:lnTo>
                      <a:pt x="2285" y="12"/>
                    </a:lnTo>
                    <a:lnTo>
                      <a:pt x="2246" y="21"/>
                    </a:lnTo>
                    <a:lnTo>
                      <a:pt x="2200" y="33"/>
                    </a:lnTo>
                    <a:lnTo>
                      <a:pt x="2146" y="48"/>
                    </a:lnTo>
                    <a:lnTo>
                      <a:pt x="2083" y="67"/>
                    </a:lnTo>
                    <a:lnTo>
                      <a:pt x="2015" y="89"/>
                    </a:lnTo>
                    <a:lnTo>
                      <a:pt x="1940" y="114"/>
                    </a:lnTo>
                    <a:lnTo>
                      <a:pt x="1861" y="143"/>
                    </a:lnTo>
                    <a:lnTo>
                      <a:pt x="1778" y="175"/>
                    </a:lnTo>
                    <a:lnTo>
                      <a:pt x="1690" y="212"/>
                    </a:lnTo>
                    <a:lnTo>
                      <a:pt x="1601" y="252"/>
                    </a:lnTo>
                    <a:lnTo>
                      <a:pt x="1509" y="297"/>
                    </a:lnTo>
                    <a:lnTo>
                      <a:pt x="1416" y="345"/>
                    </a:lnTo>
                    <a:lnTo>
                      <a:pt x="1324" y="399"/>
                    </a:lnTo>
                    <a:lnTo>
                      <a:pt x="1232" y="456"/>
                    </a:lnTo>
                    <a:lnTo>
                      <a:pt x="1141" y="518"/>
                    </a:lnTo>
                    <a:lnTo>
                      <a:pt x="1053" y="585"/>
                    </a:lnTo>
                    <a:lnTo>
                      <a:pt x="966" y="657"/>
                    </a:lnTo>
                    <a:lnTo>
                      <a:pt x="883" y="734"/>
                    </a:lnTo>
                    <a:lnTo>
                      <a:pt x="806" y="817"/>
                    </a:lnTo>
                    <a:lnTo>
                      <a:pt x="733" y="903"/>
                    </a:lnTo>
                    <a:lnTo>
                      <a:pt x="666" y="998"/>
                    </a:lnTo>
                    <a:lnTo>
                      <a:pt x="606" y="1096"/>
                    </a:lnTo>
                    <a:lnTo>
                      <a:pt x="554" y="1200"/>
                    </a:lnTo>
                    <a:lnTo>
                      <a:pt x="512" y="1310"/>
                    </a:lnTo>
                    <a:lnTo>
                      <a:pt x="477" y="1425"/>
                    </a:lnTo>
                    <a:lnTo>
                      <a:pt x="452" y="1546"/>
                    </a:lnTo>
                    <a:lnTo>
                      <a:pt x="439" y="1675"/>
                    </a:lnTo>
                    <a:lnTo>
                      <a:pt x="437" y="1810"/>
                    </a:lnTo>
                    <a:lnTo>
                      <a:pt x="446" y="1951"/>
                    </a:lnTo>
                    <a:close/>
                  </a:path>
                </a:pathLst>
              </a:custGeom>
              <a:solidFill>
                <a:srgbClr val="C6C687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70" name="Freeform 10"/>
              <p:cNvSpPr>
                <a:spLocks/>
              </p:cNvSpPr>
              <p:nvPr/>
            </p:nvSpPr>
            <p:spPr bwMode="auto">
              <a:xfrm>
                <a:off x="2684" y="2139"/>
                <a:ext cx="347" cy="103"/>
              </a:xfrm>
              <a:custGeom>
                <a:avLst/>
                <a:gdLst>
                  <a:gd name="T0" fmla="*/ 0 w 695"/>
                  <a:gd name="T1" fmla="*/ 1 h 206"/>
                  <a:gd name="T2" fmla="*/ 0 w 695"/>
                  <a:gd name="T3" fmla="*/ 0 h 206"/>
                  <a:gd name="T4" fmla="*/ 0 w 695"/>
                  <a:gd name="T5" fmla="*/ 1 h 206"/>
                  <a:gd name="T6" fmla="*/ 0 w 695"/>
                  <a:gd name="T7" fmla="*/ 1 h 206"/>
                  <a:gd name="T8" fmla="*/ 0 w 695"/>
                  <a:gd name="T9" fmla="*/ 1 h 206"/>
                  <a:gd name="T10" fmla="*/ 0 w 695"/>
                  <a:gd name="T11" fmla="*/ 1 h 206"/>
                  <a:gd name="T12" fmla="*/ 0 w 695"/>
                  <a:gd name="T13" fmla="*/ 1 h 206"/>
                  <a:gd name="T14" fmla="*/ 0 w 695"/>
                  <a:gd name="T15" fmla="*/ 1 h 206"/>
                  <a:gd name="T16" fmla="*/ 0 w 695"/>
                  <a:gd name="T17" fmla="*/ 1 h 206"/>
                  <a:gd name="T18" fmla="*/ 0 w 695"/>
                  <a:gd name="T19" fmla="*/ 1 h 206"/>
                  <a:gd name="T20" fmla="*/ 0 w 695"/>
                  <a:gd name="T21" fmla="*/ 1 h 206"/>
                  <a:gd name="T22" fmla="*/ 0 w 695"/>
                  <a:gd name="T23" fmla="*/ 1 h 206"/>
                  <a:gd name="T24" fmla="*/ 0 w 695"/>
                  <a:gd name="T25" fmla="*/ 1 h 206"/>
                  <a:gd name="T26" fmla="*/ 0 w 695"/>
                  <a:gd name="T27" fmla="*/ 1 h 206"/>
                  <a:gd name="T28" fmla="*/ 0 w 695"/>
                  <a:gd name="T29" fmla="*/ 1 h 206"/>
                  <a:gd name="T30" fmla="*/ 0 w 695"/>
                  <a:gd name="T31" fmla="*/ 1 h 206"/>
                  <a:gd name="T32" fmla="*/ 0 w 695"/>
                  <a:gd name="T33" fmla="*/ 1 h 206"/>
                  <a:gd name="T34" fmla="*/ 0 w 695"/>
                  <a:gd name="T35" fmla="*/ 1 h 206"/>
                  <a:gd name="T36" fmla="*/ 0 w 695"/>
                  <a:gd name="T37" fmla="*/ 1 h 20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95" h="206">
                    <a:moveTo>
                      <a:pt x="0" y="206"/>
                    </a:moveTo>
                    <a:lnTo>
                      <a:pt x="693" y="0"/>
                    </a:lnTo>
                    <a:lnTo>
                      <a:pt x="693" y="2"/>
                    </a:lnTo>
                    <a:lnTo>
                      <a:pt x="695" y="6"/>
                    </a:lnTo>
                    <a:lnTo>
                      <a:pt x="695" y="14"/>
                    </a:lnTo>
                    <a:lnTo>
                      <a:pt x="693" y="25"/>
                    </a:lnTo>
                    <a:lnTo>
                      <a:pt x="689" y="37"/>
                    </a:lnTo>
                    <a:lnTo>
                      <a:pt x="683" y="50"/>
                    </a:lnTo>
                    <a:lnTo>
                      <a:pt x="674" y="66"/>
                    </a:lnTo>
                    <a:lnTo>
                      <a:pt x="660" y="81"/>
                    </a:lnTo>
                    <a:lnTo>
                      <a:pt x="641" y="98"/>
                    </a:lnTo>
                    <a:lnTo>
                      <a:pt x="616" y="116"/>
                    </a:lnTo>
                    <a:lnTo>
                      <a:pt x="583" y="131"/>
                    </a:lnTo>
                    <a:lnTo>
                      <a:pt x="543" y="148"/>
                    </a:lnTo>
                    <a:lnTo>
                      <a:pt x="495" y="164"/>
                    </a:lnTo>
                    <a:lnTo>
                      <a:pt x="437" y="177"/>
                    </a:lnTo>
                    <a:lnTo>
                      <a:pt x="369" y="191"/>
                    </a:lnTo>
                    <a:lnTo>
                      <a:pt x="290" y="200"/>
                    </a:lnTo>
                    <a:lnTo>
                      <a:pt x="0" y="206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671" name="Freeform 11"/>
              <p:cNvSpPr>
                <a:spLocks/>
              </p:cNvSpPr>
              <p:nvPr/>
            </p:nvSpPr>
            <p:spPr bwMode="auto">
              <a:xfrm>
                <a:off x="3579" y="1878"/>
                <a:ext cx="338" cy="104"/>
              </a:xfrm>
              <a:custGeom>
                <a:avLst/>
                <a:gdLst>
                  <a:gd name="T0" fmla="*/ 0 w 676"/>
                  <a:gd name="T1" fmla="*/ 1 h 208"/>
                  <a:gd name="T2" fmla="*/ 1 w 676"/>
                  <a:gd name="T3" fmla="*/ 0 h 208"/>
                  <a:gd name="T4" fmla="*/ 1 w 676"/>
                  <a:gd name="T5" fmla="*/ 1 h 208"/>
                  <a:gd name="T6" fmla="*/ 1 w 676"/>
                  <a:gd name="T7" fmla="*/ 1 h 208"/>
                  <a:gd name="T8" fmla="*/ 1 w 676"/>
                  <a:gd name="T9" fmla="*/ 1 h 208"/>
                  <a:gd name="T10" fmla="*/ 1 w 676"/>
                  <a:gd name="T11" fmla="*/ 1 h 208"/>
                  <a:gd name="T12" fmla="*/ 1 w 676"/>
                  <a:gd name="T13" fmla="*/ 1 h 208"/>
                  <a:gd name="T14" fmla="*/ 1 w 676"/>
                  <a:gd name="T15" fmla="*/ 1 h 208"/>
                  <a:gd name="T16" fmla="*/ 1 w 676"/>
                  <a:gd name="T17" fmla="*/ 1 h 208"/>
                  <a:gd name="T18" fmla="*/ 1 w 676"/>
                  <a:gd name="T19" fmla="*/ 1 h 208"/>
                  <a:gd name="T20" fmla="*/ 1 w 676"/>
                  <a:gd name="T21" fmla="*/ 1 h 208"/>
                  <a:gd name="T22" fmla="*/ 1 w 676"/>
                  <a:gd name="T23" fmla="*/ 1 h 208"/>
                  <a:gd name="T24" fmla="*/ 1 w 676"/>
                  <a:gd name="T25" fmla="*/ 1 h 208"/>
                  <a:gd name="T26" fmla="*/ 1 w 676"/>
                  <a:gd name="T27" fmla="*/ 1 h 208"/>
                  <a:gd name="T28" fmla="*/ 1 w 676"/>
                  <a:gd name="T29" fmla="*/ 1 h 208"/>
                  <a:gd name="T30" fmla="*/ 1 w 676"/>
                  <a:gd name="T31" fmla="*/ 1 h 208"/>
                  <a:gd name="T32" fmla="*/ 1 w 676"/>
                  <a:gd name="T33" fmla="*/ 1 h 208"/>
                  <a:gd name="T34" fmla="*/ 1 w 676"/>
                  <a:gd name="T35" fmla="*/ 1 h 208"/>
                  <a:gd name="T36" fmla="*/ 0 w 676"/>
                  <a:gd name="T37" fmla="*/ 1 h 20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76" h="208">
                    <a:moveTo>
                      <a:pt x="0" y="199"/>
                    </a:moveTo>
                    <a:lnTo>
                      <a:pt x="676" y="0"/>
                    </a:lnTo>
                    <a:lnTo>
                      <a:pt x="676" y="2"/>
                    </a:lnTo>
                    <a:lnTo>
                      <a:pt x="674" y="6"/>
                    </a:lnTo>
                    <a:lnTo>
                      <a:pt x="670" y="14"/>
                    </a:lnTo>
                    <a:lnTo>
                      <a:pt x="664" y="25"/>
                    </a:lnTo>
                    <a:lnTo>
                      <a:pt x="657" y="37"/>
                    </a:lnTo>
                    <a:lnTo>
                      <a:pt x="645" y="52"/>
                    </a:lnTo>
                    <a:lnTo>
                      <a:pt x="630" y="68"/>
                    </a:lnTo>
                    <a:lnTo>
                      <a:pt x="612" y="83"/>
                    </a:lnTo>
                    <a:lnTo>
                      <a:pt x="587" y="100"/>
                    </a:lnTo>
                    <a:lnTo>
                      <a:pt x="558" y="118"/>
                    </a:lnTo>
                    <a:lnTo>
                      <a:pt x="524" y="135"/>
                    </a:lnTo>
                    <a:lnTo>
                      <a:pt x="483" y="152"/>
                    </a:lnTo>
                    <a:lnTo>
                      <a:pt x="435" y="168"/>
                    </a:lnTo>
                    <a:lnTo>
                      <a:pt x="379" y="183"/>
                    </a:lnTo>
                    <a:lnTo>
                      <a:pt x="318" y="197"/>
                    </a:lnTo>
                    <a:lnTo>
                      <a:pt x="247" y="208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0663" name="Text Box 12"/>
            <p:cNvSpPr txBox="1">
              <a:spLocks noChangeArrowheads="1"/>
            </p:cNvSpPr>
            <p:nvPr/>
          </p:nvSpPr>
          <p:spPr bwMode="auto">
            <a:xfrm rot="940369">
              <a:off x="3511" y="738"/>
              <a:ext cx="1633" cy="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8000" b="1">
                  <a:solidFill>
                    <a:srgbClr val="FF0000"/>
                  </a:solidFill>
                  <a:latin typeface="Arial Narrow" pitchFamily="34" charset="0"/>
                </a:rPr>
                <a:t>Текст </a:t>
              </a:r>
            </a:p>
          </p:txBody>
        </p:sp>
      </p:grpSp>
      <p:sp>
        <p:nvSpPr>
          <p:cNvPr id="24589" name="AutoShape 13"/>
          <p:cNvSpPr>
            <a:spLocks noChangeArrowheads="1"/>
          </p:cNvSpPr>
          <p:nvPr/>
        </p:nvSpPr>
        <p:spPr bwMode="auto">
          <a:xfrm>
            <a:off x="323850" y="2133600"/>
            <a:ext cx="3619500" cy="2320925"/>
          </a:xfrm>
          <a:prstGeom prst="wedgeRectCallout">
            <a:avLst>
              <a:gd name="adj1" fmla="val 144964"/>
              <a:gd name="adj2" fmla="val -823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v"/>
            </a:pPr>
            <a:r>
              <a:rPr lang="ru-RU" altLang="ru-RU" dirty="0"/>
              <a:t> </a:t>
            </a:r>
            <a:r>
              <a:rPr lang="ru-RU" altLang="ru-RU" sz="2400" dirty="0"/>
              <a:t>это любое словесное высказывание, напечатанное, написанное или существующее в устной форме.</a:t>
            </a:r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>
            <a:off x="827088" y="260350"/>
            <a:ext cx="3673475" cy="1384995"/>
          </a:xfrm>
          <a:prstGeom prst="wedgeRectCallout">
            <a:avLst>
              <a:gd name="adj1" fmla="val 81472"/>
              <a:gd name="adj2" fmla="val 95500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eaLnBrk="0" hangingPunct="0">
              <a:buClr>
                <a:srgbClr val="FF0000"/>
              </a:buClr>
              <a:buFont typeface="Wingdings" pitchFamily="2" charset="2"/>
              <a:buChar char="v"/>
            </a:pPr>
            <a:r>
              <a:rPr lang="ru-RU" altLang="ru-RU" sz="2000" dirty="0">
                <a:latin typeface="Arial Narrow" pitchFamily="34" charset="0"/>
              </a:rPr>
              <a:t> </a:t>
            </a:r>
            <a:r>
              <a:rPr lang="ru-RU" altLang="ru-RU" sz="2800" dirty="0">
                <a:latin typeface="Arial Narrow" pitchFamily="34" charset="0"/>
              </a:rPr>
              <a:t>это </a:t>
            </a:r>
            <a:r>
              <a:rPr lang="ru-RU" altLang="ru-RU" sz="2800" dirty="0"/>
              <a:t> форма представления информации</a:t>
            </a:r>
          </a:p>
        </p:txBody>
      </p:sp>
      <p:sp>
        <p:nvSpPr>
          <p:cNvPr id="24591" name="AutoShape 15"/>
          <p:cNvSpPr>
            <a:spLocks noChangeArrowheads="1"/>
          </p:cNvSpPr>
          <p:nvPr/>
        </p:nvSpPr>
        <p:spPr bwMode="auto">
          <a:xfrm>
            <a:off x="1643063" y="4643438"/>
            <a:ext cx="4824412" cy="1955800"/>
          </a:xfrm>
          <a:prstGeom prst="wedgeRectCallout">
            <a:avLst>
              <a:gd name="adj1" fmla="val 69913"/>
              <a:gd name="adj2" fmla="val -117829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eaLnBrk="0" hangingPunct="0">
              <a:buClr>
                <a:srgbClr val="FF0000"/>
              </a:buClr>
              <a:buFont typeface="Wingdings" pitchFamily="2" charset="2"/>
              <a:buChar char="v"/>
            </a:pPr>
            <a:r>
              <a:rPr lang="ru-RU" altLang="ru-RU" sz="2400" dirty="0"/>
              <a:t>это определенная последовательность символов. Пропуск, замена или перестановка символов в тексте изменяет его смысл.</a:t>
            </a:r>
          </a:p>
        </p:txBody>
      </p:sp>
    </p:spTree>
    <p:extLst>
      <p:ext uri="{BB962C8B-B14F-4D97-AF65-F5344CB8AC3E}">
        <p14:creationId xmlns:p14="http://schemas.microsoft.com/office/powerpoint/2010/main" xmlns="" val="8199626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9" grpId="0" animBg="1" autoUpdateAnimBg="0"/>
      <p:bldP spid="24590" grpId="0" animBg="1" autoUpdateAnimBg="0"/>
      <p:bldP spid="24591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001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Итог урока. Рефлексия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844675"/>
            <a:ext cx="7696200" cy="3657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Урок полезен, все понятно.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Лишь кое-что чуть-чуть неясно.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Еще придется потрудиться.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Да, трудно все-таки учиться. </a:t>
            </a:r>
          </a:p>
          <a:p>
            <a:pPr marL="0" indent="0"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59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AutoShape 4"/>
          <p:cNvSpPr>
            <a:spLocks noChangeArrowheads="1"/>
          </p:cNvSpPr>
          <p:nvPr/>
        </p:nvSpPr>
        <p:spPr bwMode="auto">
          <a:xfrm rot="-792701">
            <a:off x="6588125" y="1916113"/>
            <a:ext cx="1295400" cy="1439862"/>
          </a:xfrm>
          <a:prstGeom prst="cube">
            <a:avLst>
              <a:gd name="adj" fmla="val 25042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ц</a:t>
            </a:r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 rot="1469680">
            <a:off x="1979613" y="1700213"/>
            <a:ext cx="1222375" cy="1152525"/>
          </a:xfrm>
          <a:prstGeom prst="cube">
            <a:avLst>
              <a:gd name="adj" fmla="val 2504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л</a:t>
            </a:r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 rot="1102172">
            <a:off x="250825" y="4797425"/>
            <a:ext cx="1260475" cy="1187450"/>
          </a:xfrm>
          <a:prstGeom prst="cube">
            <a:avLst>
              <a:gd name="adj" fmla="val 2918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000" b="1"/>
              <a:t>М</a:t>
            </a:r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 bwMode="auto">
          <a:xfrm rot="-1406618">
            <a:off x="7308850" y="3644900"/>
            <a:ext cx="1260475" cy="1260475"/>
          </a:xfrm>
          <a:prstGeom prst="cube">
            <a:avLst>
              <a:gd name="adj" fmla="val 29185"/>
            </a:avLst>
          </a:prstGeom>
          <a:solidFill>
            <a:srgbClr val="A759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ы</a:t>
            </a:r>
            <a:endParaRPr lang="ru-RU" altLang="ru-RU" sz="2800" b="1"/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 rot="-657009">
            <a:off x="755650" y="3141663"/>
            <a:ext cx="1368425" cy="1152525"/>
          </a:xfrm>
          <a:prstGeom prst="cube">
            <a:avLst>
              <a:gd name="adj" fmla="val 25042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о</a:t>
            </a:r>
            <a:endParaRPr lang="ru-RU" altLang="ru-RU" sz="2800" b="1"/>
          </a:p>
        </p:txBody>
      </p:sp>
      <p:sp>
        <p:nvSpPr>
          <p:cNvPr id="22539" name="AutoShape 11"/>
          <p:cNvSpPr>
            <a:spLocks noChangeArrowheads="1"/>
          </p:cNvSpPr>
          <p:nvPr/>
        </p:nvSpPr>
        <p:spPr bwMode="auto">
          <a:xfrm rot="1149054">
            <a:off x="3203575" y="620713"/>
            <a:ext cx="1368425" cy="1152525"/>
          </a:xfrm>
          <a:prstGeom prst="cube">
            <a:avLst>
              <a:gd name="adj" fmla="val 25042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о</a:t>
            </a:r>
            <a:endParaRPr lang="ru-RU" altLang="ru-RU" sz="2800" b="1"/>
          </a:p>
        </p:txBody>
      </p:sp>
      <p:sp>
        <p:nvSpPr>
          <p:cNvPr id="72712" name="Text Box 12"/>
          <p:cNvSpPr txBox="1">
            <a:spLocks noChangeArrowheads="1"/>
          </p:cNvSpPr>
          <p:nvPr/>
        </p:nvSpPr>
        <p:spPr bwMode="auto">
          <a:xfrm>
            <a:off x="900113" y="333375"/>
            <a:ext cx="6551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22541" name="AutoShape 13"/>
          <p:cNvSpPr>
            <a:spLocks noChangeArrowheads="1"/>
          </p:cNvSpPr>
          <p:nvPr/>
        </p:nvSpPr>
        <p:spPr bwMode="auto">
          <a:xfrm rot="-657009">
            <a:off x="5022850" y="762000"/>
            <a:ext cx="1368425" cy="1368425"/>
          </a:xfrm>
          <a:prstGeom prst="cube">
            <a:avLst>
              <a:gd name="adj" fmla="val 25042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д</a:t>
            </a:r>
            <a:endParaRPr lang="ru-RU" altLang="ru-RU" sz="2800" b="1"/>
          </a:p>
        </p:txBody>
      </p:sp>
      <p:sp>
        <p:nvSpPr>
          <p:cNvPr id="22542" name="AutoShape 14"/>
          <p:cNvSpPr>
            <a:spLocks noChangeArrowheads="1"/>
          </p:cNvSpPr>
          <p:nvPr/>
        </p:nvSpPr>
        <p:spPr bwMode="auto">
          <a:xfrm rot="768453">
            <a:off x="7667625" y="5084763"/>
            <a:ext cx="1222375" cy="1152525"/>
          </a:xfrm>
          <a:prstGeom prst="cube">
            <a:avLst>
              <a:gd name="adj" fmla="val 25042"/>
            </a:avLst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000" b="1"/>
              <a:t>!</a:t>
            </a:r>
            <a:endParaRPr lang="ru-RU" altLang="ru-RU" sz="2400" b="1"/>
          </a:p>
        </p:txBody>
      </p:sp>
      <p:pic>
        <p:nvPicPr>
          <p:cNvPr id="72715" name="Picture 16" descr="3c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068638"/>
            <a:ext cx="36703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6" name="Picture 17" descr="37r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720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74327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  <p:bldP spid="22533" grpId="0" animBg="1"/>
      <p:bldP spid="22536" grpId="0" animBg="1"/>
      <p:bldP spid="22537" grpId="0" animBg="1"/>
      <p:bldP spid="22538" grpId="0" animBg="1"/>
      <p:bldP spid="22539" grpId="0" animBg="1"/>
      <p:bldP spid="22541" grpId="0" animBg="1"/>
      <p:bldP spid="22542" grpId="0" animBg="1"/>
    </p:bldLst>
  </p:timing>
</p:sld>
</file>

<file path=ppt/theme/theme1.xml><?xml version="1.0" encoding="utf-8"?>
<a:theme xmlns:a="http://schemas.openxmlformats.org/drawingml/2006/main" name="Ур. 10 Текст как форма представления информаци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Ур. 10 Текст как форма представления информации</Template>
  <TotalTime>574</TotalTime>
  <Words>1414</Words>
  <Application>Microsoft Office PowerPoint</Application>
  <PresentationFormat>Экран (4:3)</PresentationFormat>
  <Paragraphs>350</Paragraphs>
  <Slides>45</Slides>
  <Notes>5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Ур. 10 Текст как форма представления информации</vt:lpstr>
      <vt:lpstr>Слайд 1</vt:lpstr>
      <vt:lpstr>Проверим  домашнюю подготовку: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Взаимопроверка.</vt:lpstr>
      <vt:lpstr>Ответы к проверочной работе:</vt:lpstr>
      <vt:lpstr>Слайд 14</vt:lpstr>
      <vt:lpstr>Ты часто читаешь книги?  Расскажи о самой любимой твоей книге.</vt:lpstr>
      <vt:lpstr>19.11.20                               Тема урока:</vt:lpstr>
      <vt:lpstr>Слайд 17</vt:lpstr>
      <vt:lpstr>Немного истории:</vt:lpstr>
      <vt:lpstr>Что такое текст?</vt:lpstr>
      <vt:lpstr>Поиграй с текстом:</vt:lpstr>
      <vt:lpstr>Вставь пропущенные буквы, чтобы получились разные слова</vt:lpstr>
      <vt:lpstr>Прочитай и запомни!</vt:lpstr>
      <vt:lpstr>Какой  современный  инструмент облегчает  работу  с  текстом?</vt:lpstr>
      <vt:lpstr>Узнай,  как изменилась технология письма с появлением компьютеров?</vt:lpstr>
      <vt:lpstr>Слайд 25</vt:lpstr>
      <vt:lpstr>Слайд 26</vt:lpstr>
      <vt:lpstr>Слайд 27</vt:lpstr>
      <vt:lpstr>Слайд 28</vt:lpstr>
      <vt:lpstr>   </vt:lpstr>
      <vt:lpstr>Слайд 30</vt:lpstr>
      <vt:lpstr>Слайд 31</vt:lpstr>
      <vt:lpstr>Слайд 32</vt:lpstr>
      <vt:lpstr>Слайд 33</vt:lpstr>
      <vt:lpstr>Слайд 34</vt:lpstr>
      <vt:lpstr> </vt:lpstr>
      <vt:lpstr> </vt:lpstr>
      <vt:lpstr> </vt:lpstr>
      <vt:lpstr>Слайд 38</vt:lpstr>
      <vt:lpstr>Слайд 39</vt:lpstr>
      <vt:lpstr>Правила работы за компьютером </vt:lpstr>
      <vt:lpstr>Слайд 41</vt:lpstr>
      <vt:lpstr>Слайд 42</vt:lpstr>
      <vt:lpstr>Слайд 43</vt:lpstr>
      <vt:lpstr>Итог урока. Рефлексия</vt:lpstr>
      <vt:lpstr>Слайд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в 5 классе</dc:title>
  <dc:creator>Галина</dc:creator>
  <cp:lastModifiedBy>Галина</cp:lastModifiedBy>
  <cp:revision>50</cp:revision>
  <dcterms:created xsi:type="dcterms:W3CDTF">2018-11-09T16:39:24Z</dcterms:created>
  <dcterms:modified xsi:type="dcterms:W3CDTF">2021-01-09T18:17:06Z</dcterms:modified>
</cp:coreProperties>
</file>