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78" r:id="rId3"/>
    <p:sldId id="259" r:id="rId4"/>
    <p:sldId id="269" r:id="rId5"/>
    <p:sldId id="260" r:id="rId6"/>
    <p:sldId id="270" r:id="rId7"/>
    <p:sldId id="261" r:id="rId8"/>
    <p:sldId id="271" r:id="rId9"/>
    <p:sldId id="262" r:id="rId10"/>
    <p:sldId id="272" r:id="rId11"/>
    <p:sldId id="264" r:id="rId12"/>
    <p:sldId id="273" r:id="rId13"/>
    <p:sldId id="265" r:id="rId14"/>
    <p:sldId id="274" r:id="rId15"/>
    <p:sldId id="263" r:id="rId16"/>
    <p:sldId id="275" r:id="rId17"/>
    <p:sldId id="266" r:id="rId18"/>
    <p:sldId id="276" r:id="rId19"/>
    <p:sldId id="267" r:id="rId20"/>
    <p:sldId id="277" r:id="rId21"/>
    <p:sldId id="27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39907FF-A85B-4854-8755-46BEA6FA8A0D}" type="datetimeFigureOut">
              <a:rPr lang="ru-RU" smtClean="0"/>
              <a:t>28.12.2025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5CF507A-ADE1-4795-8C8B-B835B374AA9C}" type="slidenum">
              <a:rPr lang="ru-RU" smtClean="0"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slide" Target="slide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0100" y="2348880"/>
            <a:ext cx="8143900" cy="1472184"/>
          </a:xfrm>
        </p:spPr>
        <p:txBody>
          <a:bodyPr>
            <a:normAutofit fontScale="90000"/>
          </a:bodyPr>
          <a:lstStyle/>
          <a:p>
            <a:pPr algn="ctr"/>
            <a:br>
              <a:rPr lang="ru-RU" b="1" dirty="0">
                <a:ln w="24500" cmpd="dbl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</a:br>
            <a:r>
              <a:rPr lang="ru-RU" sz="4900" b="1" dirty="0">
                <a:ln w="24500" cmpd="dbl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 чём могут рассказать </a:t>
            </a:r>
            <a:br>
              <a:rPr lang="ru-RU" sz="4900" b="1" dirty="0">
                <a:ln w="24500" cmpd="dbl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900" b="1" dirty="0">
                <a:ln w="24500" cmpd="dbl">
                  <a:solidFill>
                    <a:schemeClr val="bg2">
                      <a:lumMod val="1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гербы и флаги субъектов Дальнего Востока</a:t>
            </a: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491880" y="4165763"/>
            <a:ext cx="5422408" cy="1678413"/>
          </a:xfrm>
          <a:prstGeom prst="rect">
            <a:avLst/>
          </a:prstGeom>
        </p:spPr>
        <p:txBody>
          <a:bodyPr anchor="b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4300" kern="1200">
                <a:solidFill>
                  <a:schemeClr val="tx2">
                    <a:satMod val="130000"/>
                  </a:schemeClr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sz="180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Автор: Гудым Екатерина Григорьевна</a:t>
            </a:r>
          </a:p>
          <a:p>
            <a:pPr algn="r"/>
            <a:r>
              <a:rPr lang="ru-RU" sz="1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начальных классов </a:t>
            </a:r>
          </a:p>
          <a:p>
            <a:pPr algn="r"/>
            <a:r>
              <a:rPr lang="ru-RU" sz="1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МБОУ СОШ № 68 г. Хабаровск</a:t>
            </a:r>
          </a:p>
          <a:p>
            <a:pPr algn="r"/>
            <a:r>
              <a:rPr lang="ru-RU" sz="1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15816" y="371007"/>
            <a:ext cx="47525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n w="24500" cmpd="dbl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Внеклассное мероприятие</a:t>
            </a:r>
            <a:endParaRPr lang="ru-RU" sz="2400" dirty="0">
              <a:ln w="24500" cmpd="dbl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C3C6A11-6C9B-D64D-5216-AB2E66200B3B}"/>
              </a:ext>
            </a:extLst>
          </p:cNvPr>
          <p:cNvSpPr txBox="1"/>
          <p:nvPr/>
        </p:nvSpPr>
        <p:spPr>
          <a:xfrm>
            <a:off x="4668369" y="6117661"/>
            <a:ext cx="80736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2025</a:t>
            </a:r>
            <a:r>
              <a:rPr lang="ru-RU" sz="1800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г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88E452B-FF9A-AB43-1EDF-38A28FCBA9B4}"/>
              </a:ext>
            </a:extLst>
          </p:cNvPr>
          <p:cNvSpPr txBox="1"/>
          <p:nvPr/>
        </p:nvSpPr>
        <p:spPr>
          <a:xfrm>
            <a:off x="7735230" y="832672"/>
            <a:ext cx="115212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1- 4 класс</a:t>
            </a:r>
            <a:endParaRPr lang="ru-RU" dirty="0"/>
          </a:p>
        </p:txBody>
      </p:sp>
    </p:spTree>
  </p:cSld>
  <p:clrMapOvr>
    <a:masterClrMapping/>
  </p:clrMapOvr>
  <p:transition>
    <p:zoom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22FD87D-D7D1-E235-1464-997EABAB8B7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6850"/>
          <a:stretch>
            <a:fillRect/>
          </a:stretch>
        </p:blipFill>
        <p:spPr>
          <a:xfrm>
            <a:off x="2123728" y="31296"/>
            <a:ext cx="5832648" cy="680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719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олна 3"/>
          <p:cNvSpPr/>
          <p:nvPr/>
        </p:nvSpPr>
        <p:spPr>
          <a:xfrm>
            <a:off x="1000100" y="0"/>
            <a:ext cx="2500330" cy="1714488"/>
          </a:xfrm>
          <a:prstGeom prst="wave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2571736" y="642918"/>
            <a:ext cx="53578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Амурская область</a:t>
            </a:r>
          </a:p>
          <a:p>
            <a:pPr algn="ctr"/>
            <a:r>
              <a:rPr lang="ru-RU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(Благовещенск)</a:t>
            </a:r>
          </a:p>
        </p:txBody>
      </p:sp>
      <p:pic>
        <p:nvPicPr>
          <p:cNvPr id="16392" name="Picture 8" descr="Coat of arms of Amur Oblast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15142" y="0"/>
            <a:ext cx="1928858" cy="1928858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1000100" y="1785926"/>
            <a:ext cx="3857652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Верхняя красная полоса флага занимает 2/3 ширины полотнища, средняя белая волна – 1/12, нижняя синяя – 1/4 соответственно. Формат полотна флага – 2:3 ширины к длине.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Красный цвет в геральдическом значении флага Амурской области символизирует силу и мощь, духовное и историческое наследие, богатый потенциал и широкие возможности развития региона.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полосе синего цвета воплощены обильные водные ресурсы региона.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А белая волна между полосами флага объединяет историю, настоящее и будущее Амурской области и ее жителей.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4857752" y="1857364"/>
            <a:ext cx="4286248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Щит символизирует воинскую доблесть, героизм и мужество.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Зелёный цвет щита — символ изобилия — отражает сельскохозяйственный характер региона.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Сверху щита — «Древняя Царская корона» — символ государственного единства России, составной частью которой является Амурская область.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Щит окружен лентой ордена Ленина. Волнообразный серебряный пояс — символ приречного положения территории области.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Обоснование отважных русских землепроходцев в крепости-остроге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Албазине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отражают три золотые восьмиконечные звезды на верхней части щита. Звезды олицетворяли верность православной вере, как символ Богородицы, Святой Троицы и Благовещения.</a:t>
            </a:r>
          </a:p>
        </p:txBody>
      </p:sp>
      <p:sp>
        <p:nvSpPr>
          <p:cNvPr id="13" name="Выгнутая вправо стрелка 12">
            <a:hlinkClick r:id="rId4" action="ppaction://hlinksldjump"/>
          </p:cNvPr>
          <p:cNvSpPr/>
          <p:nvPr/>
        </p:nvSpPr>
        <p:spPr>
          <a:xfrm>
            <a:off x="0" y="5572140"/>
            <a:ext cx="714380" cy="7143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CC0CE55-ABDB-B8A0-D57E-79E677CE4B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310344"/>
            <a:ext cx="6237312" cy="6237312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D5F6C6FF-E19F-B203-ED68-553639CC685B}"/>
              </a:ext>
            </a:extLst>
          </p:cNvPr>
          <p:cNvSpPr/>
          <p:nvPr/>
        </p:nvSpPr>
        <p:spPr>
          <a:xfrm>
            <a:off x="107504" y="116632"/>
            <a:ext cx="1440160" cy="1224136"/>
          </a:xfrm>
          <a:prstGeom prst="wave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8" descr="Coat of arms of Amur Oblast.svg">
            <a:extLst>
              <a:ext uri="{FF2B5EF4-FFF2-40B4-BE49-F238E27FC236}">
                <a16:creationId xmlns:a16="http://schemas.microsoft.com/office/drawing/2014/main" id="{2801E0DD-C403-44EE-B160-469576E5D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1500182"/>
            <a:ext cx="792088" cy="7920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9488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86100" y="471394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Еврейская автономная область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(Биробиджан)</a:t>
            </a:r>
          </a:p>
        </p:txBody>
      </p:sp>
      <p:sp>
        <p:nvSpPr>
          <p:cNvPr id="4" name="Волна 3"/>
          <p:cNvSpPr/>
          <p:nvPr/>
        </p:nvSpPr>
        <p:spPr>
          <a:xfrm>
            <a:off x="1000100" y="0"/>
            <a:ext cx="2286016" cy="1714488"/>
          </a:xfrm>
          <a:prstGeom prst="wave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412" name="Picture 4" descr="http://www.votpusk.ru/story/edit/foto/small/4692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43763" y="0"/>
            <a:ext cx="1900237" cy="214312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72000" y="2143116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Узкие горизонтальные полоски, состоящие из белой,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белой полосок, равных между собой по ширине, символизируют реки 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Бира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и Биджан.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 центре герба изображен золотой уссурийский тигр с черными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полосами,который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указывает на необычную историю и своеобразный путь развития области.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Аквамариновый фон олицетворяет цвет бескрайней дальневосточной тайги, лугов области. </a:t>
            </a:r>
          </a:p>
          <a:p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14414" y="1928802"/>
            <a:ext cx="32861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Фоновый белый цвет флага ЕАО символизирует чистоту, мир и честность.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Радуга как библейский символ добра и счастья символизирует радость жизни и связь современности с древнееврейской историей.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Семь цветных полос соответствует числу свечей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меноре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национальном еврейском символе в честь семидневного сотворения мира. Также семь цветов радуги в центре флага ассоциируются с законами потомков Ноя.</a:t>
            </a:r>
          </a:p>
        </p:txBody>
      </p:sp>
      <p:sp>
        <p:nvSpPr>
          <p:cNvPr id="8" name="Выгнутая вправо стрелка 7">
            <a:hlinkClick r:id="rId4" action="ppaction://hlinksldjump"/>
          </p:cNvPr>
          <p:cNvSpPr/>
          <p:nvPr/>
        </p:nvSpPr>
        <p:spPr>
          <a:xfrm>
            <a:off x="0" y="5786454"/>
            <a:ext cx="928694" cy="7143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B1C534D-E784-C5F4-7387-D5E5CFB9B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3754" y="404664"/>
            <a:ext cx="6048672" cy="6048672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EB91BDAC-51A7-925D-320B-34BF98E64BBC}"/>
              </a:ext>
            </a:extLst>
          </p:cNvPr>
          <p:cNvSpPr/>
          <p:nvPr/>
        </p:nvSpPr>
        <p:spPr>
          <a:xfrm>
            <a:off x="217732" y="188640"/>
            <a:ext cx="1627684" cy="1268760"/>
          </a:xfrm>
          <a:prstGeom prst="wave">
            <a:avLst/>
          </a:prstGeom>
          <a:blipFill>
            <a:blip r:embed="rId3"/>
            <a:stretch>
              <a:fillRect/>
            </a:stretch>
          </a:blip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4" descr="http://www.votpusk.ru/story/edit/foto/small/46923.jpg">
            <a:extLst>
              <a:ext uri="{FF2B5EF4-FFF2-40B4-BE49-F238E27FC236}">
                <a16:creationId xmlns:a16="http://schemas.microsoft.com/office/drawing/2014/main" id="{3B37134B-7C7B-40FF-70E6-C13804E1EB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7187" y="1556793"/>
            <a:ext cx="712405" cy="8034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322851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518554"/>
            <a:ext cx="35719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Камчатский край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(Петропавловск-Камчатский)</a:t>
            </a:r>
          </a:p>
          <a:p>
            <a:endParaRPr lang="ru-RU" u="sng" dirty="0"/>
          </a:p>
        </p:txBody>
      </p:sp>
      <p:sp>
        <p:nvSpPr>
          <p:cNvPr id="5" name="Волна 4"/>
          <p:cNvSpPr/>
          <p:nvPr/>
        </p:nvSpPr>
        <p:spPr>
          <a:xfrm>
            <a:off x="1000100" y="0"/>
            <a:ext cx="2214578" cy="1500174"/>
          </a:xfrm>
          <a:prstGeom prst="wave">
            <a:avLst>
              <a:gd name="adj1" fmla="val 12500"/>
              <a:gd name="adj2" fmla="val -563"/>
            </a:avLst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964652" y="2091444"/>
            <a:ext cx="3643338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Цвета полотна краевого флага Камчатки классической геральдической системой трактуются как чистота, мир, свобода и открытость.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Символична гербовая эмблема – восходящее солнце символизирует географические особенности Камчатки как одной из самых восточных точек страны и мира, национальный орнамент знаменует тесную связь прошлого, настоящего и будущего региона.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А образы вулканов указывают на сейсмическую активность региона, на территории которого 29 из 300 вулканов являются активными.</a:t>
            </a:r>
          </a:p>
        </p:txBody>
      </p:sp>
      <p:pic>
        <p:nvPicPr>
          <p:cNvPr id="18434" name="Picture 2" descr="Coat of Arms of Kamchatka Krai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79503" y="0"/>
            <a:ext cx="1928794" cy="2242215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4500925" y="2365043"/>
            <a:ext cx="4607372" cy="40472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1600" dirty="0"/>
              <a:t>  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Герб представляет собой четырёхугольный с закруглёнными нижними углами.</a:t>
            </a:r>
          </a:p>
          <a:p>
            <a:pPr>
              <a:buFont typeface="Wingdings" pitchFamily="2" charset="2"/>
              <a:buChar char="q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На серебряном поле щита по центру изображены три разновеликих вулкана чёрным цветом с посеребрёнными вершинами, с выходящим из каждой вершины червлёным пламенем. </a:t>
            </a:r>
          </a:p>
          <a:p>
            <a:pPr>
              <a:buFont typeface="Wingdings" pitchFamily="2" charset="2"/>
              <a:buChar char="q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За вулканами в верхней части щита червлением по серебру изображено восходящее солнце. </a:t>
            </a:r>
          </a:p>
          <a:p>
            <a:pPr>
              <a:buFont typeface="Wingdings" pitchFamily="2" charset="2"/>
              <a:buChar char="q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Вокруг солнца — национальный орнамент, состоящий из червлёных и лазурных треугольников, обведённых серебряным кантом. Червлёные треугольники расположены на внутренней стороне орнамента и обращены вершинами наружу. </a:t>
            </a:r>
          </a:p>
          <a:p>
            <a:pPr>
              <a:buFont typeface="Wingdings" pitchFamily="2" charset="2"/>
              <a:buChar char="q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Лазурные треугольники — на внешней стороне орнамента и обращены вершинами внутрь. </a:t>
            </a:r>
          </a:p>
          <a:p>
            <a:pPr>
              <a:buFont typeface="Wingdings" pitchFamily="2" charset="2"/>
              <a:buChar char="q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Нижняя треть щита лазурная, отделена от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изображения вулканов серебряной волной.</a:t>
            </a:r>
          </a:p>
        </p:txBody>
      </p:sp>
      <p:sp>
        <p:nvSpPr>
          <p:cNvPr id="10" name="Выгнутая вправо стрелка 9">
            <a:hlinkClick r:id="rId4" action="ppaction://hlinksldjump"/>
          </p:cNvPr>
          <p:cNvSpPr/>
          <p:nvPr/>
        </p:nvSpPr>
        <p:spPr>
          <a:xfrm>
            <a:off x="0" y="5500702"/>
            <a:ext cx="785818" cy="64294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9F9F299-1BB9-4CD1-97AF-32B2FE055B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149481"/>
            <a:ext cx="4824536" cy="6559037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0A7787C8-A2DC-8638-6F91-5A05E28631A1}"/>
              </a:ext>
            </a:extLst>
          </p:cNvPr>
          <p:cNvSpPr/>
          <p:nvPr/>
        </p:nvSpPr>
        <p:spPr>
          <a:xfrm>
            <a:off x="208012" y="178615"/>
            <a:ext cx="1699692" cy="1268760"/>
          </a:xfrm>
          <a:prstGeom prst="wave">
            <a:avLst>
              <a:gd name="adj1" fmla="val 12500"/>
              <a:gd name="adj2" fmla="val -563"/>
            </a:avLst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Coat of Arms of Kamchatka Krai.svg">
            <a:extLst>
              <a:ext uri="{FF2B5EF4-FFF2-40B4-BE49-F238E27FC236}">
                <a16:creationId xmlns:a16="http://schemas.microsoft.com/office/drawing/2014/main" id="{F03BD993-A39D-CF79-10A7-850F446E0F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3187" y="1447375"/>
            <a:ext cx="750429" cy="8723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674478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3428" y="615198"/>
            <a:ext cx="29567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Магаданская область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(Магадан)</a:t>
            </a:r>
          </a:p>
        </p:txBody>
      </p:sp>
      <p:sp>
        <p:nvSpPr>
          <p:cNvPr id="3" name="Волна 2"/>
          <p:cNvSpPr/>
          <p:nvPr/>
        </p:nvSpPr>
        <p:spPr>
          <a:xfrm>
            <a:off x="179512" y="23773"/>
            <a:ext cx="2218857" cy="1685526"/>
          </a:xfrm>
          <a:prstGeom prst="wav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9458" name="Picture 2" descr="Coat of Arms of Magadan oblast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92852" y="219290"/>
            <a:ext cx="1571636" cy="197240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5745073" y="2410984"/>
            <a:ext cx="3357586" cy="38318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 </a:t>
            </a:r>
            <a:r>
              <a:rPr lang="ru-RU" sz="1500" dirty="0"/>
              <a:t>В многокомпонентном флаге Магаданской области заложен глубокий исторический смысл.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/>
              <a:t>   На гербовом щите изображены основные направления региональной промышленности: энергетика и транспорт, рыболовство, горнодобывающая отрасль.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/>
              <a:t>   Толкование цветов флага стандартное: красный – мужество и геройство; синий – добродетель и благочестие; белый – чистота и мир; </a:t>
            </a:r>
            <a:r>
              <a:rPr lang="ru-RU" sz="1500" dirty="0" err="1"/>
              <a:t>голубой</a:t>
            </a:r>
            <a:r>
              <a:rPr lang="ru-RU" sz="1500" dirty="0"/>
              <a:t> – верность и великодушие; желтый – величие и богатство.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918402" y="1972403"/>
            <a:ext cx="485778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трех, расположенных в пирамидальной форме слитков, два нижних из которых — золотые и верхний — серебряный — символы процветания, благосостояния, экономической основы 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Геологический  молоток и кирка  —  символ отрасли Магаданской области; освоения новых территорий, преемственности поколений, выдержки, стойкости 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трёх золотых рыб   — 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рыбодобыча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рыбопереработка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Плотина гидроэлектростанции с прилегающей к ней на заднем плане опорой линии высоковольтных электропередач  —  развитая система гидроэнергетики области.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Изображение летящего </a:t>
            </a:r>
            <a:r>
              <a:rPr lang="ru-RU" sz="1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самолётa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  —  основной вид транспорта, связывающий Магаданскую область с другими регионами России и странами мира.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центру, объединяющем все три поля, находится изображение розы ветров жёлтого  цвета  —  символ территориальной особенности расположения области.</a:t>
            </a:r>
          </a:p>
        </p:txBody>
      </p:sp>
      <p:sp>
        <p:nvSpPr>
          <p:cNvPr id="8" name="Выгнутая вправо стрелка 7">
            <a:hlinkClick r:id="rId4" action="ppaction://hlinksldjump"/>
          </p:cNvPr>
          <p:cNvSpPr/>
          <p:nvPr/>
        </p:nvSpPr>
        <p:spPr>
          <a:xfrm>
            <a:off x="0" y="5357826"/>
            <a:ext cx="928662" cy="714356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9C8DBC7-1247-CDE1-E38F-98869489D8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7497" y="138920"/>
            <a:ext cx="7424983" cy="6533985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889F05D8-7B86-915B-0D6C-B898E5FD66B5}"/>
              </a:ext>
            </a:extLst>
          </p:cNvPr>
          <p:cNvSpPr/>
          <p:nvPr/>
        </p:nvSpPr>
        <p:spPr>
          <a:xfrm>
            <a:off x="251520" y="138920"/>
            <a:ext cx="1584662" cy="1224844"/>
          </a:xfrm>
          <a:prstGeom prst="wav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2" descr="Coat of Arms of Magadan oblast.svg">
            <a:extLst>
              <a:ext uri="{FF2B5EF4-FFF2-40B4-BE49-F238E27FC236}">
                <a16:creationId xmlns:a16="http://schemas.microsoft.com/office/drawing/2014/main" id="{E8A8A9F2-8371-2F6E-D347-A6014E389C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4641" y="1484784"/>
            <a:ext cx="664100" cy="8334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7938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1868" y="584609"/>
            <a:ext cx="362759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 Саха (Якутия)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(Якутск)</a:t>
            </a:r>
          </a:p>
        </p:txBody>
      </p:sp>
      <p:sp>
        <p:nvSpPr>
          <p:cNvPr id="3" name="Волна 2"/>
          <p:cNvSpPr/>
          <p:nvPr/>
        </p:nvSpPr>
        <p:spPr>
          <a:xfrm>
            <a:off x="1000100" y="214290"/>
            <a:ext cx="2419772" cy="1571636"/>
          </a:xfrm>
          <a:prstGeom prst="wav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2143116"/>
            <a:ext cx="407196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 республиканского флага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Сахи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олицетворяет красоту и величие Якутии, очарование Севера и непростые условия жизни местного населения.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Белая полоса – образ снега, а также символ чистоты и доброты.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Красный – традиционный цвет в прикладном искусстве якутов.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Зеленый – ассоциация с зеленью местной природы и дружбой между народами севера.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Белый круг в центре флага – образ полярного солнца и традиционный символ связи с предками согласно древнему якутскому эпосу.</a:t>
            </a:r>
          </a:p>
        </p:txBody>
      </p:sp>
      <p:pic>
        <p:nvPicPr>
          <p:cNvPr id="21506" name="Picture 2" descr="Coat of Arms of Sakha (Yakutia)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9462" y="214290"/>
            <a:ext cx="1944537" cy="194453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143504" y="2529146"/>
            <a:ext cx="4000528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Круглый щит символизирует регион как восточный.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Красный цвет олицетворяет мужество, отвагу, а также готовность постоять за государственность перед любой угрозой.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Синий цвет обозначает водные ресурсы региона, суровые зимы, красоту.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Белый цвет символизирует чистоту и мир.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Семь ромбических кристаллов обозначают семь основных народов, которые населяют данный регион: русских, якутов, эвенков, эвенов,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долганов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чукчей, юкагиров.</a:t>
            </a:r>
          </a:p>
        </p:txBody>
      </p:sp>
      <p:sp>
        <p:nvSpPr>
          <p:cNvPr id="7" name="Выгнутая вправо стрелка 6">
            <a:hlinkClick r:id="rId4" action="ppaction://hlinksldjump"/>
          </p:cNvPr>
          <p:cNvSpPr/>
          <p:nvPr/>
        </p:nvSpPr>
        <p:spPr>
          <a:xfrm>
            <a:off x="142844" y="4429132"/>
            <a:ext cx="785786" cy="857232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1449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4F06B45-77EC-9BC8-7771-AAF2FC70A6F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1650" r="21651" b="2561"/>
          <a:stretch>
            <a:fillRect/>
          </a:stretch>
        </p:blipFill>
        <p:spPr>
          <a:xfrm>
            <a:off x="1907704" y="296651"/>
            <a:ext cx="6480720" cy="6264697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87BC42B4-9B73-471B-DB2E-9779E5A7180E}"/>
              </a:ext>
            </a:extLst>
          </p:cNvPr>
          <p:cNvSpPr/>
          <p:nvPr/>
        </p:nvSpPr>
        <p:spPr>
          <a:xfrm>
            <a:off x="179512" y="188640"/>
            <a:ext cx="1584176" cy="1080120"/>
          </a:xfrm>
          <a:prstGeom prst="wav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Coat of Arms of Sakha (Yakutia).svg">
            <a:extLst>
              <a:ext uri="{FF2B5EF4-FFF2-40B4-BE49-F238E27FC236}">
                <a16:creationId xmlns:a16="http://schemas.microsoft.com/office/drawing/2014/main" id="{9B2BEE2B-B95F-AB6B-4D4F-42648AE7BC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12" y="1412776"/>
            <a:ext cx="694430" cy="6944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796529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435671" y="892963"/>
            <a:ext cx="347563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latin typeface="Bookman Old Style" pitchFamily="18" charset="0"/>
              </a:rPr>
              <a:t>Сахалинская область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(Южно-Сахалинск</a:t>
            </a:r>
            <a:r>
              <a:rPr lang="ru-RU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Волна 2"/>
          <p:cNvSpPr/>
          <p:nvPr/>
        </p:nvSpPr>
        <p:spPr>
          <a:xfrm>
            <a:off x="1000100" y="0"/>
            <a:ext cx="2214578" cy="1785926"/>
          </a:xfrm>
          <a:prstGeom prst="wav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71538" y="1857364"/>
            <a:ext cx="328614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Центральный и единственный символ в композиции флага самого восточного региона России – карта территории Сахалинской области.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Бирюзовый цвет полотнища одновременно символизирует морские воды, окружающие Курильский архипелаг и Сахалин, и олицетворяет свободу, мир и открытость.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Белый цвет изображения островов означает честность, благородство и единство с материковой частью страны.</a:t>
            </a:r>
          </a:p>
        </p:txBody>
      </p:sp>
      <p:pic>
        <p:nvPicPr>
          <p:cNvPr id="22530" name="Picture 2" descr="Sakhalin Oblast Coat of Arms.sv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736" y="0"/>
            <a:ext cx="2000264" cy="218695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507734" y="2685887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Герб Сахалинской области символизирует преемственность истории и культуры Сахалина и Курильских островов, отражает природные и географические особенности островного края. </a:t>
            </a:r>
          </a:p>
          <a:p>
            <a:pPr>
              <a:buFont typeface="Wingdings" pitchFamily="2" charset="2"/>
              <a:buChar char="q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Содержание герба подчеркивает неотъемлемую принадлежность территории Сахалина и Курильских островов нашей Родине - России и основную направленность трудовой деятельности и традиций населения Сахалинской области.</a:t>
            </a:r>
          </a:p>
        </p:txBody>
      </p:sp>
      <p:sp>
        <p:nvSpPr>
          <p:cNvPr id="7" name="Выгнутая вправо стрелка 6">
            <a:hlinkClick r:id="rId4" action="ppaction://hlinksldjump"/>
          </p:cNvPr>
          <p:cNvSpPr/>
          <p:nvPr/>
        </p:nvSpPr>
        <p:spPr>
          <a:xfrm>
            <a:off x="214282" y="5500702"/>
            <a:ext cx="714380" cy="7143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3A8F0D1-7D3A-49A5-C6E1-72704318F7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231490"/>
            <a:ext cx="6395020" cy="6395020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B8E3B553-A95D-2C67-5FB0-D60686FB5661}"/>
              </a:ext>
            </a:extLst>
          </p:cNvPr>
          <p:cNvSpPr/>
          <p:nvPr/>
        </p:nvSpPr>
        <p:spPr>
          <a:xfrm>
            <a:off x="135446" y="116632"/>
            <a:ext cx="1555676" cy="1412776"/>
          </a:xfrm>
          <a:prstGeom prst="wav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Sakhalin Oblast Coat of Arms.svg">
            <a:extLst>
              <a:ext uri="{FF2B5EF4-FFF2-40B4-BE49-F238E27FC236}">
                <a16:creationId xmlns:a16="http://schemas.microsoft.com/office/drawing/2014/main" id="{19E692E5-4E8C-01B6-89BF-6761DEC822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62095" y="1628800"/>
            <a:ext cx="633564" cy="692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89825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44225" y="652252"/>
            <a:ext cx="252665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Приморский край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(Владивосток)</a:t>
            </a:r>
          </a:p>
        </p:txBody>
      </p:sp>
      <p:sp>
        <p:nvSpPr>
          <p:cNvPr id="4" name="Волна 3"/>
          <p:cNvSpPr/>
          <p:nvPr/>
        </p:nvSpPr>
        <p:spPr>
          <a:xfrm>
            <a:off x="1000100" y="0"/>
            <a:ext cx="2500330" cy="1785926"/>
          </a:xfrm>
          <a:prstGeom prst="wave">
            <a:avLst/>
          </a:prstGeom>
          <a:blipFill>
            <a:blip r:embed="rId2"/>
            <a:stretch>
              <a:fillRect/>
            </a:stretch>
          </a:blip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482" name="Picture 2" descr="https://upload.wikimedia.org/wikipedia/commons/thumb/9/95/Full_coat_of_arms_of_Primorsky_Krai.svg/150px-Full_coat_of_arms_of_Primorsky_Krai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29454" y="-1"/>
            <a:ext cx="2214545" cy="2627929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5550209" y="3399729"/>
            <a:ext cx="357186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000" dirty="0"/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Андреевский крест символизирует край как морской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фортпост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России на Дальнем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Востоке.Синий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цвет креста — цвет моря.</a:t>
            </a:r>
          </a:p>
          <a:p>
            <a:pPr>
              <a:buFont typeface="Wingdings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Зелёный — цвет тайги.</a:t>
            </a:r>
          </a:p>
          <a:p>
            <a:pPr>
              <a:buFont typeface="Wingdings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А амурский (уссурийский) тигр — символ уникальной природы края и движения.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000100" y="2233787"/>
            <a:ext cx="4572032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sz="2000" dirty="0"/>
              <a:t> 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Символика флага Приморского края обоснована в Положении о флаге.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Расцветка полотнища символизирует историко-географические особенности региона, а также свидетельствует о принадлежности субъекта территории Российского Федерации.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Красный цвет символизирует подвиги и победы.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Белый – единство и братство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Синий – честность и благородство. 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Уссурийский тигр указывает на принадлежности символики Приморскому краю.</a:t>
            </a:r>
          </a:p>
        </p:txBody>
      </p:sp>
      <p:sp>
        <p:nvSpPr>
          <p:cNvPr id="8" name="Выгнутая вправо стрелка 7">
            <a:hlinkClick r:id="rId4" action="ppaction://hlinksldjump"/>
          </p:cNvPr>
          <p:cNvSpPr/>
          <p:nvPr/>
        </p:nvSpPr>
        <p:spPr>
          <a:xfrm>
            <a:off x="0" y="5857892"/>
            <a:ext cx="785818" cy="7143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3" name="Волна 2">
            <a:extLst>
              <a:ext uri="{FF2B5EF4-FFF2-40B4-BE49-F238E27FC236}">
                <a16:creationId xmlns:a16="http://schemas.microsoft.com/office/drawing/2014/main" id="{D1182BE1-36A2-2C28-FDDC-9F24927FE02D}"/>
              </a:ext>
            </a:extLst>
          </p:cNvPr>
          <p:cNvSpPr/>
          <p:nvPr/>
        </p:nvSpPr>
        <p:spPr>
          <a:xfrm>
            <a:off x="1000100" y="0"/>
            <a:ext cx="2214578" cy="1785926"/>
          </a:xfrm>
          <a:prstGeom prst="wave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723414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C35DAF8-21BA-C504-BBBF-0E8EC3D9D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238336"/>
            <a:ext cx="6381328" cy="6381328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B786A10A-C1A9-D2D3-6ACF-93EE98A0DC64}"/>
              </a:ext>
            </a:extLst>
          </p:cNvPr>
          <p:cNvSpPr/>
          <p:nvPr/>
        </p:nvSpPr>
        <p:spPr>
          <a:xfrm>
            <a:off x="179512" y="238336"/>
            <a:ext cx="1195636" cy="1196752"/>
          </a:xfrm>
          <a:prstGeom prst="wav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upload.wikimedia.org/wikipedia/commons/thumb/9/95/Full_coat_of_arms_of_Primorsky_Krai.svg/150px-Full_coat_of_arms_of_Primorsky_Krai.svg.png">
            <a:extLst>
              <a:ext uri="{FF2B5EF4-FFF2-40B4-BE49-F238E27FC236}">
                <a16:creationId xmlns:a16="http://schemas.microsoft.com/office/drawing/2014/main" id="{63C0A167-27D4-A6EC-DBF7-8C3EF1039E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9512" y="1556792"/>
            <a:ext cx="644414" cy="76470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652069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806754" y="824718"/>
            <a:ext cx="3092513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Хабаровский край</a:t>
            </a:r>
          </a:p>
          <a:p>
            <a:pPr algn="ctr"/>
            <a:r>
              <a:rPr lang="ru-RU" sz="2400" dirty="0">
                <a:latin typeface="Bookman Old Style" pitchFamily="18" charset="0"/>
              </a:rPr>
              <a:t> (Хабаровск)</a:t>
            </a:r>
          </a:p>
        </p:txBody>
      </p:sp>
      <p:sp>
        <p:nvSpPr>
          <p:cNvPr id="3" name="Волна 2"/>
          <p:cNvSpPr/>
          <p:nvPr/>
        </p:nvSpPr>
        <p:spPr>
          <a:xfrm>
            <a:off x="1000100" y="285728"/>
            <a:ext cx="2500330" cy="1643074"/>
          </a:xfrm>
          <a:prstGeom prst="wave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3554" name="Picture 2" descr="https://upload.wikimedia.org/wikipedia/commons/0/07/Krai_Khabarovsk_coat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5149" y="0"/>
            <a:ext cx="1908851" cy="235743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929190" y="2178277"/>
            <a:ext cx="421481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Медведь в гербе символизирует мощь и неприкосновенность дальневосточных рубежей России, он изображен «вооруженным», о чем свидетельствуют раскрытая пасть, червленые глаза и язык.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цвет - символ храбрости, мужества и неустрашимости.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цвет - символ красоты, мягкости и величия.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Черный цвет - символ благоразумия, смирения и печали.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Золото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символ богатства, справедливости и великодушия.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Серебро - символ чистоты, совершенства, добра и независимости</a:t>
            </a:r>
            <a:r>
              <a:rPr lang="ru-RU" dirty="0"/>
              <a:t>.</a:t>
            </a:r>
          </a:p>
          <a:p>
            <a:pPr fontAlgn="base">
              <a:buFont typeface="Wingdings" pitchFamily="2" charset="2"/>
              <a:buChar char="q"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00100" y="2214554"/>
            <a:ext cx="4000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В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комплзиции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флага использованы традиционные геральдические цвета, в значение которых заложен стандартный символизм.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цвет олицетворяет красоту и величие, а также богатство водных ресурсов региона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Зеленый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трактуется как символ жизни, изобилия и постоянного обновления природы, а также указывает на обширный зеленый покров Хабаровского края таежными лесами.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Белый цвет символизирует чистоту, добро, мир и благие помыслы.</a:t>
            </a:r>
          </a:p>
        </p:txBody>
      </p:sp>
      <p:sp>
        <p:nvSpPr>
          <p:cNvPr id="7" name="Выгнутая вправо стрелка 6">
            <a:hlinkClick r:id="rId4" action="ppaction://hlinksldjump"/>
          </p:cNvPr>
          <p:cNvSpPr/>
          <p:nvPr/>
        </p:nvSpPr>
        <p:spPr>
          <a:xfrm>
            <a:off x="214282" y="6072206"/>
            <a:ext cx="714380" cy="571480"/>
          </a:xfrm>
          <a:prstGeom prst="curved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8BC237B-8AEE-9FB7-C040-5E531CB61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5696" y="476672"/>
            <a:ext cx="6165304" cy="6165304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B3878B9F-0BA2-3C5F-75F1-5D81BDC55726}"/>
              </a:ext>
            </a:extLst>
          </p:cNvPr>
          <p:cNvSpPr/>
          <p:nvPr/>
        </p:nvSpPr>
        <p:spPr>
          <a:xfrm>
            <a:off x="249722" y="188640"/>
            <a:ext cx="1555676" cy="1343072"/>
          </a:xfrm>
          <a:prstGeom prst="wave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upload.wikimedia.org/wikipedia/commons/0/07/Krai_Khabarovsk_coat.png">
            <a:extLst>
              <a:ext uri="{FF2B5EF4-FFF2-40B4-BE49-F238E27FC236}">
                <a16:creationId xmlns:a16="http://schemas.microsoft.com/office/drawing/2014/main" id="{2BEFAE45-FC1B-ADEA-7F50-31EB315E4E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1628800"/>
            <a:ext cx="765851" cy="9458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955454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14678" y="357166"/>
            <a:ext cx="364333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Чукотский автономный округ</a:t>
            </a:r>
          </a:p>
          <a:p>
            <a:pPr algn="ctr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(Анадырь)</a:t>
            </a:r>
          </a:p>
        </p:txBody>
      </p:sp>
      <p:sp>
        <p:nvSpPr>
          <p:cNvPr id="3" name="Волна 2"/>
          <p:cNvSpPr/>
          <p:nvPr/>
        </p:nvSpPr>
        <p:spPr>
          <a:xfrm>
            <a:off x="1000100" y="0"/>
            <a:ext cx="2428892" cy="1857364"/>
          </a:xfrm>
          <a:prstGeom prst="wave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000100" y="1857364"/>
            <a:ext cx="321471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/>
              <a:t>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Белый треугольник олицетворяет землю, небо и океан.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Белый цвет символизирует Арктику и полярные ночи.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цвет символизирует Океан и водные ресурсы.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Жёлтый цвет является обозначением того, что на Чукотке всегда уважали и будут уважать традиции и культуру коренных народов.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Российский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триколор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обозначает вхождение в состав России.</a:t>
            </a:r>
          </a:p>
        </p:txBody>
      </p:sp>
      <p:pic>
        <p:nvPicPr>
          <p:cNvPr id="24578" name="Picture 2" descr="https://upload.wikimedia.org/wikipedia/commons/6/65/Coat_of_Arms_of_Chukotk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86612" y="0"/>
            <a:ext cx="1857388" cy="234031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 flipH="1">
            <a:off x="4286248" y="2087463"/>
            <a:ext cx="4857752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Фиолетовый цвет щита  —  вековая  мудрость и  твердость характера северян, долгую полярную ночь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Белый медведь отражает потенциальную силу и мощь автономного округа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Золотой цвет —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цвет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жизненной активности и символ золота — основного богатства Чукотки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Красная звезда — символ Полярной Звезды. Восемь её лучей символизируют единство восьми районов округа с административным центром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Голубой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цвет  — чистота помыслов и благородство, отражает бескрайние просторы двух океанов — Тихого и Северного Ледовитого.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Красный цвет кольца указывает на особое положение региона, являющегося пограничной территорией северо-востока РФ.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Серебро лучей вокруг всего изображения представляет собой символ северного сияния и белое безмолвие Чукотской тундры зимой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DEE3C5E-30F6-6FAA-77EF-65A7E8AB61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404664"/>
            <a:ext cx="7980356" cy="5834378"/>
          </a:xfrm>
          <a:prstGeom prst="rect">
            <a:avLst/>
          </a:prstGeom>
        </p:spPr>
      </p:pic>
      <p:sp>
        <p:nvSpPr>
          <p:cNvPr id="3" name="Волна 2">
            <a:extLst>
              <a:ext uri="{FF2B5EF4-FFF2-40B4-BE49-F238E27FC236}">
                <a16:creationId xmlns:a16="http://schemas.microsoft.com/office/drawing/2014/main" id="{2D980B08-27AA-2E6D-75ED-41E3714A1A49}"/>
              </a:ext>
            </a:extLst>
          </p:cNvPr>
          <p:cNvSpPr/>
          <p:nvPr/>
        </p:nvSpPr>
        <p:spPr>
          <a:xfrm>
            <a:off x="146008" y="188640"/>
            <a:ext cx="1555676" cy="1268760"/>
          </a:xfrm>
          <a:prstGeom prst="wav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2" descr="https://upload.wikimedia.org/wikipedia/commons/6/65/Coat_of_Arms_of_Chukotka.png">
            <a:extLst>
              <a:ext uri="{FF2B5EF4-FFF2-40B4-BE49-F238E27FC236}">
                <a16:creationId xmlns:a16="http://schemas.microsoft.com/office/drawing/2014/main" id="{5EBCF667-A3D9-1AF5-43ED-CC60FABCAB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6008" y="1556792"/>
            <a:ext cx="724012" cy="91225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2313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icture background">
            <a:extLst>
              <a:ext uri="{FF2B5EF4-FFF2-40B4-BE49-F238E27FC236}">
                <a16:creationId xmlns:a16="http://schemas.microsoft.com/office/drawing/2014/main" id="{8A1AEA02-58FD-C518-5B2A-03A2ADC29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32656"/>
            <a:ext cx="7776864" cy="5832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75462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иний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174</TotalTime>
  <Words>1433</Words>
  <Application>Microsoft Office PowerPoint</Application>
  <PresentationFormat>Экран (4:3)</PresentationFormat>
  <Paragraphs>114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30" baseType="lpstr">
      <vt:lpstr>Arial</vt:lpstr>
      <vt:lpstr>Bookman Old Style</vt:lpstr>
      <vt:lpstr>Corbel</vt:lpstr>
      <vt:lpstr>Gill Sans MT</vt:lpstr>
      <vt:lpstr>Times New Roman</vt:lpstr>
      <vt:lpstr>Verdana</vt:lpstr>
      <vt:lpstr>Wingdings</vt:lpstr>
      <vt:lpstr>Wingdings 2</vt:lpstr>
      <vt:lpstr>Солнцестояние</vt:lpstr>
      <vt:lpstr> О чём могут рассказать  гербы и флаги субъектов Дальнего Востока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Что означают гербы субъектов Дальнего Востока?</dc:title>
  <dc:creator>Пользователь Windows</dc:creator>
  <cp:lastModifiedBy>Екатерина Eldorado</cp:lastModifiedBy>
  <cp:revision>33</cp:revision>
  <dcterms:created xsi:type="dcterms:W3CDTF">2016-05-19T14:31:42Z</dcterms:created>
  <dcterms:modified xsi:type="dcterms:W3CDTF">2025-12-28T11:21:40Z</dcterms:modified>
</cp:coreProperties>
</file>